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67" r:id="rId4"/>
    <p:sldId id="402" r:id="rId5"/>
    <p:sldId id="260" r:id="rId6"/>
    <p:sldId id="261" r:id="rId7"/>
    <p:sldId id="415" r:id="rId8"/>
    <p:sldId id="266" r:id="rId9"/>
    <p:sldId id="400" r:id="rId10"/>
    <p:sldId id="263" r:id="rId11"/>
    <p:sldId id="401" r:id="rId12"/>
    <p:sldId id="412" r:id="rId13"/>
    <p:sldId id="265" r:id="rId14"/>
    <p:sldId id="417" r:id="rId15"/>
    <p:sldId id="271" r:id="rId16"/>
    <p:sldId id="272" r:id="rId17"/>
    <p:sldId id="273" r:id="rId18"/>
    <p:sldId id="413" r:id="rId19"/>
    <p:sldId id="274" r:id="rId20"/>
    <p:sldId id="379" r:id="rId21"/>
    <p:sldId id="419" r:id="rId22"/>
    <p:sldId id="289" r:id="rId23"/>
    <p:sldId id="292" r:id="rId24"/>
    <p:sldId id="375" r:id="rId25"/>
    <p:sldId id="290" r:id="rId26"/>
    <p:sldId id="291" r:id="rId27"/>
    <p:sldId id="422" r:id="rId28"/>
    <p:sldId id="420" r:id="rId29"/>
    <p:sldId id="278" r:id="rId30"/>
    <p:sldId id="279" r:id="rId31"/>
    <p:sldId id="280" r:id="rId32"/>
    <p:sldId id="284" r:id="rId33"/>
    <p:sldId id="281" r:id="rId34"/>
    <p:sldId id="377" r:id="rId35"/>
    <p:sldId id="376" r:id="rId36"/>
    <p:sldId id="282" r:id="rId37"/>
    <p:sldId id="374" r:id="rId38"/>
    <p:sldId id="283" r:id="rId39"/>
    <p:sldId id="421" r:id="rId40"/>
    <p:sldId id="397" r:id="rId41"/>
    <p:sldId id="296" r:id="rId42"/>
    <p:sldId id="365" r:id="rId43"/>
    <p:sldId id="389" r:id="rId44"/>
    <p:sldId id="394" r:id="rId45"/>
    <p:sldId id="390" r:id="rId46"/>
    <p:sldId id="366" r:id="rId47"/>
    <p:sldId id="388" r:id="rId48"/>
    <p:sldId id="367" r:id="rId49"/>
    <p:sldId id="391" r:id="rId50"/>
    <p:sldId id="370" r:id="rId51"/>
    <p:sldId id="423" r:id="rId52"/>
    <p:sldId id="302" r:id="rId53"/>
    <p:sldId id="384" r:id="rId54"/>
    <p:sldId id="312" r:id="rId55"/>
    <p:sldId id="304" r:id="rId56"/>
    <p:sldId id="303" r:id="rId57"/>
    <p:sldId id="383" r:id="rId58"/>
    <p:sldId id="300" r:id="rId59"/>
    <p:sldId id="309" r:id="rId60"/>
    <p:sldId id="301" r:id="rId61"/>
    <p:sldId id="424" r:id="rId62"/>
    <p:sldId id="307" r:id="rId63"/>
    <p:sldId id="308" r:id="rId64"/>
    <p:sldId id="406" r:id="rId65"/>
    <p:sldId id="416" r:id="rId66"/>
    <p:sldId id="414" r:id="rId67"/>
    <p:sldId id="41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B558C24-7C61-4EC2-B221-B9B94AE1D5F7}">
          <p14:sldIdLst>
            <p14:sldId id="256"/>
            <p14:sldId id="257"/>
            <p14:sldId id="267"/>
            <p14:sldId id="402"/>
            <p14:sldId id="260"/>
            <p14:sldId id="261"/>
          </p14:sldIdLst>
        </p14:section>
        <p14:section name="Organization" id="{775EC24B-D343-463F-B42C-05A4A0E1CEF3}">
          <p14:sldIdLst>
            <p14:sldId id="415"/>
            <p14:sldId id="266"/>
            <p14:sldId id="400"/>
            <p14:sldId id="263"/>
            <p14:sldId id="401"/>
            <p14:sldId id="412"/>
            <p14:sldId id="265"/>
          </p14:sldIdLst>
        </p14:section>
        <p14:section name="What, Why, How" id="{D3AD9BE1-A05E-4A3B-A718-40E63E662A47}">
          <p14:sldIdLst>
            <p14:sldId id="417"/>
            <p14:sldId id="271"/>
            <p14:sldId id="272"/>
            <p14:sldId id="273"/>
            <p14:sldId id="413"/>
            <p14:sldId id="274"/>
            <p14:sldId id="379"/>
            <p14:sldId id="419"/>
            <p14:sldId id="289"/>
            <p14:sldId id="292"/>
            <p14:sldId id="375"/>
            <p14:sldId id="290"/>
            <p14:sldId id="291"/>
            <p14:sldId id="422"/>
            <p14:sldId id="420"/>
            <p14:sldId id="278"/>
            <p14:sldId id="279"/>
            <p14:sldId id="280"/>
            <p14:sldId id="284"/>
            <p14:sldId id="281"/>
            <p14:sldId id="377"/>
            <p14:sldId id="376"/>
            <p14:sldId id="282"/>
            <p14:sldId id="374"/>
            <p14:sldId id="283"/>
            <p14:sldId id="421"/>
            <p14:sldId id="397"/>
            <p14:sldId id="296"/>
            <p14:sldId id="365"/>
            <p14:sldId id="389"/>
            <p14:sldId id="394"/>
            <p14:sldId id="390"/>
            <p14:sldId id="366"/>
            <p14:sldId id="388"/>
            <p14:sldId id="367"/>
            <p14:sldId id="391"/>
            <p14:sldId id="370"/>
            <p14:sldId id="423"/>
            <p14:sldId id="302"/>
            <p14:sldId id="384"/>
            <p14:sldId id="312"/>
            <p14:sldId id="304"/>
            <p14:sldId id="303"/>
            <p14:sldId id="383"/>
            <p14:sldId id="300"/>
            <p14:sldId id="309"/>
            <p14:sldId id="301"/>
            <p14:sldId id="424"/>
            <p14:sldId id="307"/>
            <p14:sldId id="308"/>
            <p14:sldId id="406"/>
          </p14:sldIdLst>
        </p14:section>
        <p14:section name="Lab" id="{349BE91D-A9AD-4522-8CE7-179D07BAB51F}">
          <p14:sldIdLst>
            <p14:sldId id="416"/>
            <p14:sldId id="414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77527" autoAdjust="0"/>
  </p:normalViewPr>
  <p:slideViewPr>
    <p:cSldViewPr snapToGrid="0">
      <p:cViewPr varScale="1">
        <p:scale>
          <a:sx n="52" d="100"/>
          <a:sy n="52" d="100"/>
        </p:scale>
        <p:origin x="1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AA56-801B-49FD-AA56-59128FA713EE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53578-4928-4E14-89A2-98A9A1FAB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1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08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18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6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ED5A-088C-4E43-938B-F48E1B85EA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1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16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4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31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9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2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5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1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81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23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1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9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9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45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40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http://www.guide2research.com/scientists/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27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3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40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7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78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98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1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85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196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192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[[Angela]] met [[Donald]] and together they discussed about [[Vladimir]] </a:t>
            </a:r>
          </a:p>
          <a:p>
            <a:r>
              <a:rPr lang="en-US" dirty="0"/>
              <a:t>Associated Press writer Julie Pace contributed from Washington. She knows Obama and lives in Berlin.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74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150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Google launched 1998</a:t>
            </a:r>
            <a:r>
              <a:rPr lang="en-GB" baseline="0" dirty="0"/>
              <a:t> (1995 other name)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888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7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Chinese, fourth Hindi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088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71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315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5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89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95D0-E51E-49AE-B6AE-639DB98597DD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5A7B-8A39-4499-9F24-BF6FB2C4D55D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E6-A739-44F4-B2D1-A330D347FD12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2AF0-1F75-4217-8B94-BB5BF9CB42BE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228C-63F0-4C8F-8027-C716C1137E73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15B0-54F8-46A8-8CB2-C870D400A96A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528F-1B58-4158-A93C-F6DEDF611584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4895-6CB1-4F3C-B0CE-B8EBCB240F9C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EE6-ADDD-4F2B-BF8C-35A096E3A593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1A1-37D3-4F53-80D5-77A651284AF1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7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3831-992C-4066-A788-B4A599C4998C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24F03-36A5-42F9-96C9-1D8164F51388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2AF1-E3F7-4EC9-8368-9995189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5654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7rldyq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.wiki/549E" TargetMode="External"/><Relationship Id="rId4" Type="http://schemas.openxmlformats.org/officeDocument/2006/relationships/hyperlink" Target="https://w.wiki/67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Wikidata:Database_reports/List_of_properties/al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ette.com/capability/relationship-extraction/#try-the-demo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xpk8en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wmflabs.org/autodesc?q=9021&amp;lang=&amp;mode=long&amp;links=reasonator&amp;redlinks=reasonator&amp;format=html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80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knowledge base construction</a:t>
            </a:r>
            <a:br>
              <a:rPr lang="en-US" dirty="0"/>
            </a:br>
            <a:r>
              <a:rPr lang="en-US" dirty="0"/>
              <a:t>1. 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/>
          <a:lstStyle/>
          <a:p>
            <a:r>
              <a:rPr lang="en-US" dirty="0"/>
              <a:t>Simon Razniewski</a:t>
            </a:r>
          </a:p>
          <a:p>
            <a:r>
              <a:rPr lang="en-US" dirty="0"/>
              <a:t>Summer term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3" y="1676396"/>
            <a:ext cx="8229600" cy="46040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Credit points: 6, </a:t>
            </a:r>
            <a:r>
              <a:rPr lang="en-US" dirty="0">
                <a:solidFill>
                  <a:srgbClr val="0070C0"/>
                </a:solidFill>
              </a:rPr>
              <a:t>hours: 180 (!)</a:t>
            </a:r>
          </a:p>
          <a:p>
            <a:r>
              <a:rPr lang="en-US" dirty="0"/>
              <a:t>Registration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Subscribe to the mailing list https://groups.google.com/g/akbc2022/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Register in HISPOS until 4.7. for the exam</a:t>
            </a:r>
          </a:p>
          <a:p>
            <a:r>
              <a:rPr lang="en-US" dirty="0"/>
              <a:t>When?</a:t>
            </a:r>
          </a:p>
          <a:p>
            <a:pPr lvl="1"/>
            <a:r>
              <a:rPr lang="en-US" dirty="0"/>
              <a:t>Lecture: Wednesday 12:15-13:45</a:t>
            </a:r>
          </a:p>
          <a:p>
            <a:pPr lvl="1"/>
            <a:r>
              <a:rPr lang="en-US" dirty="0"/>
              <a:t>Lab: Wednesday 16:15-17:45</a:t>
            </a:r>
          </a:p>
          <a:p>
            <a:r>
              <a:rPr lang="en-US" dirty="0"/>
              <a:t>How to pass this course?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8 small practical assignments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</a:rPr>
              <a:t>Pass/fail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</a:rPr>
              <a:t>To be admitted to exam, pass at least 6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Oral exam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Formal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8110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Published on lecture day (Wednesday)</a:t>
            </a:r>
          </a:p>
          <a:p>
            <a:r>
              <a:rPr lang="en-US" dirty="0">
                <a:solidFill>
                  <a:srgbClr val="0070C0"/>
                </a:solidFill>
              </a:rPr>
              <a:t>Due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Monday 23:59 the week after</a:t>
            </a:r>
          </a:p>
          <a:p>
            <a:endParaRPr lang="en-US" dirty="0"/>
          </a:p>
          <a:p>
            <a:r>
              <a:rPr lang="en-US" dirty="0"/>
              <a:t>Labs are there to start solving the assignments</a:t>
            </a:r>
          </a:p>
          <a:p>
            <a:endParaRPr lang="en-US" dirty="0"/>
          </a:p>
          <a:p>
            <a:r>
              <a:rPr lang="en-US" dirty="0"/>
              <a:t>Discussing assignments together is allowed, but </a:t>
            </a:r>
            <a:r>
              <a:rPr lang="en-US" b="1" dirty="0">
                <a:solidFill>
                  <a:srgbClr val="0070C0"/>
                </a:solidFill>
              </a:rPr>
              <a:t>each student must write their own solution</a:t>
            </a:r>
          </a:p>
          <a:p>
            <a:pPr lvl="1"/>
            <a:r>
              <a:rPr lang="en-US" dirty="0"/>
              <a:t>No sharing of code!</a:t>
            </a:r>
          </a:p>
          <a:p>
            <a:pPr lvl="1"/>
            <a:r>
              <a:rPr lang="en-US" dirty="0"/>
              <a:t>Plagiarism = course failed for both</a:t>
            </a:r>
          </a:p>
          <a:p>
            <a:pPr lvl="1"/>
            <a:r>
              <a:rPr lang="en-US" dirty="0"/>
              <a:t>Avoid </a:t>
            </a:r>
            <a:r>
              <a:rPr lang="en-US" dirty="0">
                <a:solidFill>
                  <a:srgbClr val="0070C0"/>
                </a:solidFill>
              </a:rPr>
              <a:t>triangular plagiarism </a:t>
            </a:r>
            <a:r>
              <a:rPr lang="en-US" dirty="0"/>
              <a:t>= cite sources</a:t>
            </a:r>
          </a:p>
          <a:p>
            <a:pPr lvl="2"/>
            <a:r>
              <a:rPr lang="en-US" i="1" dirty="0"/>
              <a:t>“Approach for NER adapted from stackoverflow.com/how-to-…”</a:t>
            </a:r>
          </a:p>
          <a:p>
            <a:pPr lvl="2"/>
            <a:endParaRPr lang="en-US" i="1" dirty="0"/>
          </a:p>
          <a:p>
            <a:r>
              <a:rPr lang="en-US" dirty="0">
                <a:solidFill>
                  <a:srgbClr val="0070C0"/>
                </a:solidFill>
              </a:rPr>
              <a:t>Libraries</a:t>
            </a:r>
            <a:r>
              <a:rPr lang="en-US" dirty="0"/>
              <a:t> that solve core tasks not allowed</a:t>
            </a:r>
          </a:p>
          <a:p>
            <a:pPr lvl="1"/>
            <a:r>
              <a:rPr lang="en-US" dirty="0"/>
              <a:t>In doubt ask..</a:t>
            </a:r>
          </a:p>
          <a:p>
            <a:pPr lvl="1"/>
            <a:endParaRPr lang="en-US" dirty="0"/>
          </a:p>
          <a:p>
            <a:r>
              <a:rPr lang="en-US" dirty="0"/>
              <a:t>Weekly assignments are evil!?</a:t>
            </a:r>
          </a:p>
          <a:p>
            <a:pPr lvl="1"/>
            <a:r>
              <a:rPr lang="en-US" dirty="0"/>
              <a:t>Established psychological “trick” to help you learn and pass!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  <a:p>
            <a:r>
              <a:rPr lang="en-US" dirty="0"/>
              <a:t>4 assignments are in </a:t>
            </a:r>
            <a:r>
              <a:rPr lang="en-US" dirty="0">
                <a:solidFill>
                  <a:srgbClr val="0070C0"/>
                </a:solidFill>
              </a:rPr>
              <a:t>competition format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Crisp input/output problem specification</a:t>
            </a:r>
          </a:p>
          <a:p>
            <a:pPr lvl="2"/>
            <a:r>
              <a:rPr lang="en-US" dirty="0"/>
              <a:t>“From the first sentence of Wikipedia, extract the type of an entity”</a:t>
            </a:r>
          </a:p>
          <a:p>
            <a:pPr lvl="1"/>
            <a:r>
              <a:rPr lang="en-US" dirty="0"/>
              <a:t>Labelled training/test data set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Unseen</a:t>
            </a:r>
            <a:r>
              <a:rPr lang="en-US" dirty="0"/>
              <a:t> (hidden) </a:t>
            </a:r>
            <a:r>
              <a:rPr lang="en-US" dirty="0">
                <a:solidFill>
                  <a:srgbClr val="0070C0"/>
                </a:solidFill>
              </a:rPr>
              <a:t>evaluation dataset</a:t>
            </a:r>
          </a:p>
          <a:p>
            <a:pPr lvl="2"/>
            <a:r>
              <a:rPr lang="en-US" dirty="0"/>
              <a:t>To avoid overfitting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Ranked list by a standard metric, e.g., precision or F1-score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But pass/fail does not depend on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F28FFB-B795-45E3-AD3B-B011719C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936037"/>
            <a:ext cx="91344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5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What, Why, How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Introduction to AKBC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b="1" dirty="0"/>
              <a:t>Motivation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Terminology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Topics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Construction techniques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Applications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Past, present and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6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6" y="2845468"/>
            <a:ext cx="3858126" cy="2893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18" y="2845468"/>
            <a:ext cx="3112614" cy="2801353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>
            <a:off x="3072064" y="997035"/>
            <a:ext cx="3810000" cy="291966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99999"/>
              <a:gd name="adj5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https://en.wikipedia.org/wiki/Max_Planck_Institute_for_Informatics</a:t>
            </a:r>
          </a:p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endParaRPr lang="en-US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https://www.wikidata.org/wiki/Q565400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9" y="3636580"/>
            <a:ext cx="1714745" cy="12123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 descr="Logotype de Wikipédia — Wikipé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9" y="957943"/>
            <a:ext cx="1480086" cy="13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One central hub for </a:t>
            </a:r>
            <a:r>
              <a:rPr lang="en-US" dirty="0">
                <a:solidFill>
                  <a:srgbClr val="0070C0"/>
                </a:solidFill>
              </a:rPr>
              <a:t>interlanguage interlinking </a:t>
            </a:r>
            <a:r>
              <a:rPr lang="en-US" dirty="0"/>
              <a:t>of 100+ Wikipedia editions</a:t>
            </a:r>
          </a:p>
          <a:p>
            <a:pPr>
              <a:spcBef>
                <a:spcPts val="2400"/>
              </a:spcBef>
            </a:pPr>
            <a:r>
              <a:rPr lang="en-US" dirty="0"/>
              <a:t>Your AI </a:t>
            </a:r>
            <a:r>
              <a:rPr lang="en-US" dirty="0" err="1"/>
              <a:t>chatbot</a:t>
            </a:r>
            <a:r>
              <a:rPr lang="en-US" dirty="0"/>
              <a:t> wants to know </a:t>
            </a:r>
            <a:r>
              <a:rPr lang="en-US" dirty="0">
                <a:solidFill>
                  <a:srgbClr val="0070C0"/>
                </a:solidFill>
              </a:rPr>
              <a:t>where</a:t>
            </a:r>
            <a:r>
              <a:rPr lang="en-US" dirty="0"/>
              <a:t> MPII, MIT and KAIST are </a:t>
            </a:r>
            <a:r>
              <a:rPr lang="en-US" dirty="0">
                <a:solidFill>
                  <a:srgbClr val="0070C0"/>
                </a:solidFill>
              </a:rPr>
              <a:t>located</a:t>
            </a:r>
            <a:r>
              <a:rPr lang="en-US" dirty="0"/>
              <a:t>? </a:t>
            </a:r>
            <a:r>
              <a:rPr lang="en-US" dirty="0">
                <a:sym typeface="Wingdings" panose="05000000000000000000" pitchFamily="2" charset="2"/>
              </a:rPr>
              <a:t> structured query</a:t>
            </a:r>
          </a:p>
          <a:p>
            <a:pPr>
              <a:spcBef>
                <a:spcPts val="2400"/>
              </a:spcBef>
            </a:pPr>
            <a:r>
              <a:rPr lang="en-US" dirty="0">
                <a:sym typeface="Wingdings" panose="05000000000000000000" pitchFamily="2" charset="2"/>
              </a:rPr>
              <a:t>A library wants to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distinguish</a:t>
            </a:r>
            <a:r>
              <a:rPr lang="en-US" dirty="0">
                <a:sym typeface="Wingdings" panose="05000000000000000000" pitchFamily="2" charset="2"/>
              </a:rPr>
              <a:t> which of the 100+ literary John Smiths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wrote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“A description of New England”</a:t>
            </a:r>
            <a:r>
              <a:rPr lang="en-US" dirty="0">
                <a:sym typeface="Wingdings" panose="05000000000000000000" pitchFamily="2" charset="2"/>
              </a:rPr>
              <a:t>?  Wikidata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Samples of advanced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discovered the most planets:</a:t>
            </a:r>
            <a:br>
              <a:rPr lang="en-US" dirty="0"/>
            </a:br>
            <a:r>
              <a:rPr lang="en-US" dirty="0">
                <a:hlinkClick r:id="rId3"/>
              </a:rPr>
              <a:t>http://tinyurl.com/y7rldyqc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Distribution of places ending with “-</a:t>
            </a:r>
            <a:r>
              <a:rPr lang="en-US" dirty="0" err="1"/>
              <a:t>weiler</a:t>
            </a:r>
            <a:r>
              <a:rPr lang="en-US" dirty="0"/>
              <a:t>” in Germany:</a:t>
            </a:r>
            <a:br>
              <a:rPr lang="en-US" dirty="0"/>
            </a:br>
            <a:r>
              <a:rPr lang="en-US" dirty="0">
                <a:hlinkClick r:id="rId4"/>
              </a:rPr>
              <a:t>https://w.wiki/67o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Living relatives of Louis XIV of France: </a:t>
            </a:r>
            <a:br>
              <a:rPr lang="en-US" dirty="0"/>
            </a:br>
            <a:r>
              <a:rPr lang="en-US" dirty="0">
                <a:hlinkClick r:id="rId5"/>
              </a:rPr>
              <a:t>https://w.wiki/549E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What, Why, How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5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en-US" dirty="0"/>
              <a:t>Term coined by Tim Berners-Lee </a:t>
            </a:r>
            <a:br>
              <a:rPr lang="en-US" dirty="0"/>
            </a:br>
            <a:r>
              <a:rPr lang="en-US" dirty="0"/>
              <a:t>for a machine-readable Web</a:t>
            </a:r>
          </a:p>
          <a:p>
            <a:endParaRPr lang="en-US" dirty="0"/>
          </a:p>
          <a:p>
            <a:r>
              <a:rPr lang="en-US" dirty="0"/>
              <a:t>Web content originally from humans for humans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Make machines read human language, or make humans write machine-readable structured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19" y="679651"/>
            <a:ext cx="1690049" cy="21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Introduction to AKBC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Terminology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Topics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Construction techniques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Applications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Past, present and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77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Facts (triples) and their constituents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Entities</a:t>
            </a:r>
            <a:r>
              <a:rPr lang="en-US" sz="2400" dirty="0"/>
              <a:t>: Objects about which statements can be made</a:t>
            </a:r>
            <a:br>
              <a:rPr lang="en-US" sz="2400" dirty="0"/>
            </a:br>
            <a:r>
              <a:rPr lang="en-US" sz="2000" i="1" dirty="0">
                <a:solidFill>
                  <a:srgbClr val="00B050"/>
                </a:solidFill>
              </a:rPr>
              <a:t>Paris; Trump; Irony</a:t>
            </a:r>
          </a:p>
          <a:p>
            <a:r>
              <a:rPr lang="en-US" sz="2400" b="1" dirty="0"/>
              <a:t>Property</a:t>
            </a:r>
            <a:r>
              <a:rPr lang="en-US" sz="2400" dirty="0"/>
              <a:t>/predicate/relation/attribute: What can be said</a:t>
            </a:r>
            <a:br>
              <a:rPr lang="en-US" sz="2400" dirty="0"/>
            </a:br>
            <a:r>
              <a:rPr lang="en-US" sz="2000" i="1" dirty="0" err="1">
                <a:solidFill>
                  <a:srgbClr val="00B050"/>
                </a:solidFill>
              </a:rPr>
              <a:t>locatedIn</a:t>
            </a:r>
            <a:r>
              <a:rPr lang="en-US" sz="2000" i="1" dirty="0">
                <a:solidFill>
                  <a:srgbClr val="00B050"/>
                </a:solidFill>
              </a:rPr>
              <a:t>(entity, location), </a:t>
            </a:r>
            <a:r>
              <a:rPr lang="en-US" sz="2000" i="1" dirty="0" err="1">
                <a:solidFill>
                  <a:srgbClr val="00B050"/>
                </a:solidFill>
              </a:rPr>
              <a:t>worksAt</a:t>
            </a:r>
            <a:r>
              <a:rPr lang="en-US" sz="2000" i="1" dirty="0">
                <a:solidFill>
                  <a:srgbClr val="00B050"/>
                </a:solidFill>
              </a:rPr>
              <a:t>(person, organization), </a:t>
            </a:r>
            <a:r>
              <a:rPr lang="en-US" sz="2000" i="1" dirty="0" err="1">
                <a:solidFill>
                  <a:srgbClr val="00B050"/>
                </a:solidFill>
              </a:rPr>
              <a:t>antonymOf</a:t>
            </a:r>
            <a:r>
              <a:rPr lang="en-US" sz="2000" i="1" dirty="0">
                <a:solidFill>
                  <a:srgbClr val="00B050"/>
                </a:solidFill>
              </a:rPr>
              <a:t>(term, term)</a:t>
            </a:r>
          </a:p>
          <a:p>
            <a:r>
              <a:rPr lang="en-US" sz="2400" b="1" dirty="0"/>
              <a:t>Fact</a:t>
            </a:r>
            <a:r>
              <a:rPr lang="en-US" sz="2400" dirty="0"/>
              <a:t>/statement/claim/triple: Core building block of KBs</a:t>
            </a:r>
            <a:br>
              <a:rPr lang="en-US" sz="2400" dirty="0"/>
            </a:br>
            <a:r>
              <a:rPr lang="en-US" sz="2000" i="1" dirty="0">
                <a:solidFill>
                  <a:srgbClr val="00B050"/>
                </a:solidFill>
              </a:rPr>
              <a:t>&lt;Paris, </a:t>
            </a:r>
            <a:r>
              <a:rPr lang="en-US" sz="2000" i="1" dirty="0" err="1">
                <a:solidFill>
                  <a:srgbClr val="00B050"/>
                </a:solidFill>
              </a:rPr>
              <a:t>locatedIn</a:t>
            </a:r>
            <a:r>
              <a:rPr lang="en-US" sz="2000" i="1" dirty="0">
                <a:solidFill>
                  <a:srgbClr val="00B050"/>
                </a:solidFill>
              </a:rPr>
              <a:t>, France&gt;</a:t>
            </a:r>
          </a:p>
          <a:p>
            <a:endParaRPr lang="en-US" sz="2400" i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General form:</a:t>
            </a:r>
          </a:p>
          <a:p>
            <a:pPr marL="0" indent="0">
              <a:buNone/>
            </a:pPr>
            <a:r>
              <a:rPr lang="en-US" sz="800" dirty="0">
                <a:sym typeface="Wingdings" panose="05000000000000000000" pitchFamily="2" charset="2"/>
              </a:rPr>
              <a:t> </a:t>
            </a:r>
            <a:br>
              <a:rPr lang="en-US" sz="8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		&lt;subject, predicate, object&gt;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		</a:t>
            </a:r>
            <a:r>
              <a:rPr lang="en-US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&lt;s, p, o&gt;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and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Machine-generated identifiers</a:t>
            </a:r>
          </a:p>
          <a:p>
            <a:pPr lvl="1"/>
            <a:r>
              <a:rPr lang="en-US" dirty="0"/>
              <a:t>Wikidata: </a:t>
            </a:r>
            <a:r>
              <a:rPr lang="en-US" i="1" dirty="0">
                <a:solidFill>
                  <a:srgbClr val="00B050"/>
                </a:solidFill>
              </a:rPr>
              <a:t>Q4262, Q67245</a:t>
            </a:r>
          </a:p>
          <a:p>
            <a:r>
              <a:rPr lang="en-US" dirty="0"/>
              <a:t>Canonical name strings</a:t>
            </a:r>
          </a:p>
          <a:p>
            <a:pPr lvl="1"/>
            <a:r>
              <a:rPr lang="en-US" dirty="0"/>
              <a:t>DBpedia, YAGO: </a:t>
            </a:r>
            <a:r>
              <a:rPr lang="en-US" i="1" dirty="0">
                <a:solidFill>
                  <a:srgbClr val="00B050"/>
                </a:solidFill>
              </a:rPr>
              <a:t>“</a:t>
            </a:r>
            <a:r>
              <a:rPr lang="en-US" i="1" dirty="0" err="1">
                <a:solidFill>
                  <a:srgbClr val="00B050"/>
                </a:solidFill>
              </a:rPr>
              <a:t>John_Smith</a:t>
            </a:r>
            <a:r>
              <a:rPr lang="en-US" i="1" dirty="0">
                <a:solidFill>
                  <a:srgbClr val="00B050"/>
                </a:solidFill>
              </a:rPr>
              <a:t>_(politician)”</a:t>
            </a:r>
          </a:p>
          <a:p>
            <a:r>
              <a:rPr lang="en-US" dirty="0"/>
              <a:t>Internationalized resource identifier (IRI)</a:t>
            </a:r>
          </a:p>
          <a:p>
            <a:pPr lvl="1"/>
            <a:r>
              <a:rPr lang="en-US" dirty="0"/>
              <a:t>Semantic web: </a:t>
            </a:r>
            <a:r>
              <a:rPr lang="en-US" i="1" dirty="0">
                <a:solidFill>
                  <a:srgbClr val="00B050"/>
                </a:solidFill>
              </a:rPr>
              <a:t>http://dbpedia.org/resource/Max_Planck</a:t>
            </a:r>
          </a:p>
          <a:p>
            <a:r>
              <a:rPr lang="en-US" dirty="0"/>
              <a:t>General phrases</a:t>
            </a:r>
          </a:p>
          <a:p>
            <a:pPr lvl="1"/>
            <a:r>
              <a:rPr lang="en-US" dirty="0" err="1"/>
              <a:t>TupleKB</a:t>
            </a:r>
            <a:r>
              <a:rPr lang="en-US" dirty="0"/>
              <a:t>: </a:t>
            </a:r>
            <a:r>
              <a:rPr lang="en-US" i="1" dirty="0">
                <a:solidFill>
                  <a:srgbClr val="00B050"/>
                </a:solidFill>
              </a:rPr>
              <a:t>&lt;industry, grow over, past few decade&gt;</a:t>
            </a:r>
          </a:p>
          <a:p>
            <a:r>
              <a:rPr lang="en-US" dirty="0"/>
              <a:t>Literals: Attribute values that are no entities 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www.mpi-inf.mpg.de</a:t>
            </a:r>
          </a:p>
          <a:p>
            <a:pPr lvl="1"/>
            <a:r>
              <a:rPr lang="en-US" dirty="0"/>
              <a:t>Often with units:</a:t>
            </a:r>
            <a:r>
              <a:rPr lang="en-US" i="1" dirty="0">
                <a:solidFill>
                  <a:srgbClr val="00B050"/>
                </a:solidFill>
              </a:rPr>
              <a:t> 1.63m; 54.85° N</a:t>
            </a:r>
          </a:p>
          <a:p>
            <a:endParaRPr lang="en-US" dirty="0"/>
          </a:p>
          <a:p>
            <a:r>
              <a:rPr lang="en-US" dirty="0"/>
              <a:t>Same for predicates, sometimes canonicalized, sometimes just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and class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Classes</a:t>
            </a:r>
            <a:r>
              <a:rPr lang="en-US" dirty="0"/>
              <a:t>/types: Allow to group similar entities</a:t>
            </a:r>
            <a:br>
              <a:rPr lang="en-US" dirty="0"/>
            </a:br>
            <a:r>
              <a:rPr lang="en-US" i="1" dirty="0">
                <a:solidFill>
                  <a:srgbClr val="00B050"/>
                </a:solidFill>
              </a:rPr>
              <a:t>Presidents, nouns, Greek gods</a:t>
            </a:r>
          </a:p>
          <a:p>
            <a:pPr marL="0" indent="0">
              <a:buNone/>
            </a:pPr>
            <a:endParaRPr lang="en-US" i="1" dirty="0">
              <a:solidFill>
                <a:srgbClr val="00B050"/>
              </a:solidFill>
            </a:endParaRPr>
          </a:p>
          <a:p>
            <a:r>
              <a:rPr lang="en-US" b="1" dirty="0"/>
              <a:t>Type/property hierarchy</a:t>
            </a:r>
            <a:r>
              <a:rPr lang="en-US" dirty="0"/>
              <a:t>: Tree-like hierarchy among types/properties (cf. inheritance in object-oriented programming)</a:t>
            </a:r>
            <a:br>
              <a:rPr lang="en-US" dirty="0"/>
            </a:br>
            <a:r>
              <a:rPr lang="en-US" i="1" dirty="0">
                <a:solidFill>
                  <a:srgbClr val="00B050"/>
                </a:solidFill>
              </a:rPr>
              <a:t>&lt;Town, </a:t>
            </a:r>
            <a:r>
              <a:rPr lang="en-US" i="1" dirty="0" err="1">
                <a:solidFill>
                  <a:srgbClr val="00B050"/>
                </a:solidFill>
              </a:rPr>
              <a:t>subclassOf</a:t>
            </a:r>
            <a:r>
              <a:rPr lang="en-US" i="1" dirty="0">
                <a:solidFill>
                  <a:srgbClr val="00B050"/>
                </a:solidFill>
              </a:rPr>
              <a:t>, </a:t>
            </a:r>
            <a:r>
              <a:rPr lang="en-US" i="1" dirty="0" err="1">
                <a:solidFill>
                  <a:srgbClr val="00B050"/>
                </a:solidFill>
              </a:rPr>
              <a:t>Administrative_unit</a:t>
            </a:r>
            <a:r>
              <a:rPr lang="en-US" i="1" dirty="0">
                <a:solidFill>
                  <a:srgbClr val="00B050"/>
                </a:solidFill>
              </a:rPr>
              <a:t>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9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C33FB-BDD8-479E-AC30-EBDDBDD58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90689"/>
            <a:ext cx="74771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39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4D3-9476-4DD9-9C76-58F473EADCEA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8483"/>
            <a:ext cx="4030824" cy="3023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49" y="1464073"/>
            <a:ext cx="6505660" cy="4411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80409" y="610243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https://angryloki.github.io/wikidata-graph-builder/?property=P279&amp;item=Q5</a:t>
            </a:r>
          </a:p>
        </p:txBody>
      </p:sp>
    </p:spTree>
    <p:extLst>
      <p:ext uri="{BB962C8B-B14F-4D97-AF65-F5344CB8AC3E}">
        <p14:creationId xmlns:p14="http://schemas.microsoft.com/office/powerpoint/2010/main" val="18308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00BC-052C-4D76-82E9-6670E8E6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3011-69F3-40A7-BAFD-DB7FD80C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70C0"/>
                </a:solidFill>
              </a:rPr>
              <a:t>knowledge base </a:t>
            </a:r>
            <a:r>
              <a:rPr lang="en-US" sz="2000" dirty="0"/>
              <a:t>(KB) is a collection of structured data about entities and</a:t>
            </a:r>
            <a:br>
              <a:rPr lang="en-US" sz="2000" dirty="0"/>
            </a:br>
            <a:r>
              <a:rPr lang="en-US" sz="2000" dirty="0"/>
              <a:t>relations with the following characteristics: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Content</a:t>
            </a:r>
            <a:r>
              <a:rPr lang="en-US" sz="2000" dirty="0"/>
              <a:t>: The KB contains entities and their semantic types for a given domain of interest. Additionally, attributes of entities (including numeric and string literals) and relationships between entities are captured.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Schema and Scale</a:t>
            </a:r>
            <a:r>
              <a:rPr lang="en-US" sz="2000" dirty="0"/>
              <a:t>: Unlike a conventional database, there is often no pre-</a:t>
            </a:r>
            <a:br>
              <a:rPr lang="en-US" sz="2000" dirty="0"/>
            </a:br>
            <a:r>
              <a:rPr lang="en-US" sz="2000" dirty="0"/>
              <a:t>determined relational schema where all knowledge has to fit into a static set</a:t>
            </a:r>
            <a:br>
              <a:rPr lang="en-US" sz="2000" dirty="0"/>
            </a:br>
            <a:r>
              <a:rPr lang="en-US" sz="2000" dirty="0"/>
              <a:t>of relations. If fixed, longitudinal evolution must allow ad-hoc additions where the set of types and relations may grow to ten or hundred thousands.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Open Coverage</a:t>
            </a:r>
            <a:r>
              <a:rPr lang="en-US" sz="2000" dirty="0"/>
              <a:t>: New entities and facts emerge and get covered in new web sources at high rate. Therefore, we have to view KB construction and maintenance as a “never-ending” task, following an open world assumption and acknowledging the high pace of real-world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C29F5-5933-4C58-B65F-CF9C4451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C9803-7FCF-40E1-9937-3C4CEA26B65B}"/>
              </a:ext>
            </a:extLst>
          </p:cNvPr>
          <p:cNvSpPr txBox="1"/>
          <p:nvPr/>
        </p:nvSpPr>
        <p:spPr>
          <a:xfrm>
            <a:off x="5269584" y="6356351"/>
            <a:ext cx="277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Weikum</a:t>
            </a:r>
            <a:r>
              <a:rPr lang="en-US" dirty="0"/>
              <a:t> et al., </a:t>
            </a:r>
            <a:r>
              <a:rPr lang="en-US" dirty="0" err="1"/>
              <a:t>FnT</a:t>
            </a:r>
            <a:r>
              <a:rPr lang="en-US" dirty="0"/>
              <a:t> 2021]</a:t>
            </a:r>
          </a:p>
        </p:txBody>
      </p:sp>
    </p:spTree>
    <p:extLst>
      <p:ext uri="{BB962C8B-B14F-4D97-AF65-F5344CB8AC3E}">
        <p14:creationId xmlns:p14="http://schemas.microsoft.com/office/powerpoint/2010/main" val="3693296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Introduction to AKBC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Terminology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Topics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Construction techniques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Applications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Past, present and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815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Common topics of knowledge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Lexical knowledge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&lt;shout, </a:t>
            </a:r>
            <a:r>
              <a:rPr lang="en-US" i="1" dirty="0" err="1">
                <a:solidFill>
                  <a:srgbClr val="00B050"/>
                </a:solidFill>
              </a:rPr>
              <a:t>isA</a:t>
            </a:r>
            <a:r>
              <a:rPr lang="en-US" i="1" dirty="0">
                <a:solidFill>
                  <a:srgbClr val="00B050"/>
                </a:solidFill>
              </a:rPr>
              <a:t>, verb&gt;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&lt;shout, </a:t>
            </a:r>
            <a:r>
              <a:rPr lang="en-US" i="1" dirty="0" err="1">
                <a:solidFill>
                  <a:srgbClr val="00B050"/>
                </a:solidFill>
              </a:rPr>
              <a:t>subformOf</a:t>
            </a:r>
            <a:r>
              <a:rPr lang="en-US" i="1" dirty="0">
                <a:solidFill>
                  <a:srgbClr val="00B050"/>
                </a:solidFill>
              </a:rPr>
              <a:t>, communicate&gt;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Instance knowledge </a:t>
            </a:r>
            <a:r>
              <a:rPr lang="en-US" dirty="0"/>
              <a:t>(“Encyclopedic KBs”): 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&lt;Paris, </a:t>
            </a:r>
            <a:r>
              <a:rPr lang="en-US" i="1" dirty="0" err="1">
                <a:solidFill>
                  <a:srgbClr val="00B050"/>
                </a:solidFill>
              </a:rPr>
              <a:t>capitalOf</a:t>
            </a:r>
            <a:r>
              <a:rPr lang="en-US" i="1" dirty="0">
                <a:solidFill>
                  <a:srgbClr val="00B050"/>
                </a:solidFill>
              </a:rPr>
              <a:t>, France&gt;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&lt;MPII, </a:t>
            </a:r>
            <a:r>
              <a:rPr lang="en-US" i="1" dirty="0" err="1">
                <a:solidFill>
                  <a:srgbClr val="00B050"/>
                </a:solidFill>
              </a:rPr>
              <a:t>foundedIn</a:t>
            </a:r>
            <a:r>
              <a:rPr lang="en-US" i="1" dirty="0">
                <a:solidFill>
                  <a:srgbClr val="00B050"/>
                </a:solidFill>
              </a:rPr>
              <a:t>, 1988&gt;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&lt;Angela Merkel, major, Physics&gt;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Class knowledge </a:t>
            </a:r>
            <a:r>
              <a:rPr lang="en-US" dirty="0"/>
              <a:t>(“Commonsense”):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&lt;Pizza, is, tasty&gt;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&lt;Elephant, color, grey&gt;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&lt;</a:t>
            </a:r>
            <a:r>
              <a:rPr lang="en-US" i="1" dirty="0" err="1">
                <a:solidFill>
                  <a:srgbClr val="00B050"/>
                </a:solidFill>
              </a:rPr>
              <a:t>turnOnPC</a:t>
            </a:r>
            <a:r>
              <a:rPr lang="en-US" i="1" dirty="0">
                <a:solidFill>
                  <a:srgbClr val="00B050"/>
                </a:solidFill>
              </a:rPr>
              <a:t>, requires, power&gt;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6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Simon </a:t>
            </a:r>
            <a:r>
              <a:rPr lang="en-US" dirty="0" err="1"/>
              <a:t>Razniewski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/>
              <a:t>Senior Researcher at MPII, Department 5</a:t>
            </a:r>
          </a:p>
          <a:p>
            <a:pPr lvl="1"/>
            <a:r>
              <a:rPr lang="en-US" sz="1800" dirty="0"/>
              <a:t>Heading </a:t>
            </a:r>
            <a:r>
              <a:rPr lang="en-US" sz="1800" dirty="0">
                <a:solidFill>
                  <a:schemeClr val="accent1"/>
                </a:solidFill>
              </a:rPr>
              <a:t>“Knowledge Base Construction and Quality”</a:t>
            </a:r>
            <a:r>
              <a:rPr lang="en-US" sz="1800" dirty="0"/>
              <a:t> area</a:t>
            </a:r>
          </a:p>
          <a:p>
            <a:endParaRPr lang="en-US" sz="2200" dirty="0"/>
          </a:p>
          <a:p>
            <a:r>
              <a:rPr lang="en-US" sz="2200" dirty="0"/>
              <a:t>Background</a:t>
            </a:r>
          </a:p>
          <a:p>
            <a:pPr lvl="1"/>
            <a:r>
              <a:rPr lang="en-US" sz="1800" dirty="0"/>
              <a:t>Assistant professor </a:t>
            </a:r>
            <a:r>
              <a:rPr lang="en-US" sz="1800" dirty="0">
                <a:solidFill>
                  <a:schemeClr val="accent1"/>
                </a:solidFill>
              </a:rPr>
              <a:t>FU </a:t>
            </a:r>
            <a:r>
              <a:rPr lang="en-US" sz="1800" dirty="0" err="1">
                <a:solidFill>
                  <a:schemeClr val="accent1"/>
                </a:solidFill>
              </a:rPr>
              <a:t>Bozen</a:t>
            </a:r>
            <a:r>
              <a:rPr lang="en-US" sz="1800" dirty="0">
                <a:solidFill>
                  <a:schemeClr val="accent1"/>
                </a:solidFill>
              </a:rPr>
              <a:t>-Bolzano</a:t>
            </a:r>
            <a:r>
              <a:rPr lang="en-US" sz="1800" dirty="0"/>
              <a:t>, Italy, 2014-2017</a:t>
            </a:r>
          </a:p>
          <a:p>
            <a:pPr lvl="1"/>
            <a:r>
              <a:rPr lang="en-US" sz="1800" dirty="0"/>
              <a:t>PhD </a:t>
            </a:r>
            <a:r>
              <a:rPr lang="en-US" sz="1800" dirty="0">
                <a:solidFill>
                  <a:schemeClr val="accent1"/>
                </a:solidFill>
              </a:rPr>
              <a:t>FU </a:t>
            </a:r>
            <a:r>
              <a:rPr lang="en-US" sz="1800" dirty="0" err="1">
                <a:solidFill>
                  <a:schemeClr val="accent1"/>
                </a:solidFill>
              </a:rPr>
              <a:t>Bozen</a:t>
            </a:r>
            <a:r>
              <a:rPr lang="en-US" sz="1800" dirty="0">
                <a:solidFill>
                  <a:schemeClr val="accent1"/>
                </a:solidFill>
              </a:rPr>
              <a:t>-Bolzano</a:t>
            </a:r>
            <a:r>
              <a:rPr lang="en-US" sz="1800" dirty="0"/>
              <a:t>, 2014</a:t>
            </a:r>
          </a:p>
          <a:p>
            <a:pPr lvl="1"/>
            <a:r>
              <a:rPr lang="en-US" sz="1800" dirty="0" err="1"/>
              <a:t>Diplom</a:t>
            </a:r>
            <a:r>
              <a:rPr lang="en-US" sz="1800" dirty="0"/>
              <a:t> at </a:t>
            </a:r>
            <a:r>
              <a:rPr lang="en-US" sz="1800" dirty="0">
                <a:solidFill>
                  <a:schemeClr val="accent1"/>
                </a:solidFill>
              </a:rPr>
              <a:t>TU Dresden</a:t>
            </a:r>
            <a:r>
              <a:rPr lang="en-US" sz="1800" dirty="0"/>
              <a:t>, 2010</a:t>
            </a:r>
          </a:p>
          <a:p>
            <a:endParaRPr lang="en-US" dirty="0"/>
          </a:p>
          <a:p>
            <a:r>
              <a:rPr lang="en-US" sz="2200" dirty="0"/>
              <a:t>Research areas: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Logics, databases, Semantic Web</a:t>
            </a:r>
          </a:p>
          <a:p>
            <a:pPr lvl="1"/>
            <a:r>
              <a:rPr lang="en-US" sz="1800" dirty="0">
                <a:solidFill>
                  <a:schemeClr val="accent1"/>
                </a:solidFill>
              </a:rPr>
              <a:t>More recently IR, (applied) NLP, ML, …</a:t>
            </a:r>
            <a:endParaRPr lang="en-US" dirty="0"/>
          </a:p>
          <a:p>
            <a:endParaRPr lang="en-US" sz="2000" dirty="0"/>
          </a:p>
          <a:p>
            <a:r>
              <a:rPr lang="en-US" sz="2200" dirty="0"/>
              <a:t>Research focus: </a:t>
            </a:r>
            <a:r>
              <a:rPr lang="en-US" sz="2200" dirty="0">
                <a:solidFill>
                  <a:srgbClr val="86B5E0"/>
                </a:solidFill>
              </a:rPr>
              <a:t>Knowledge base construction and quality</a:t>
            </a:r>
          </a:p>
          <a:p>
            <a:pPr lvl="1"/>
            <a:r>
              <a:rPr lang="en-US" sz="1800" dirty="0"/>
              <a:t>Analyzing what knowledge bases know, and what they don’t</a:t>
            </a:r>
          </a:p>
          <a:p>
            <a:pPr lvl="1"/>
            <a:r>
              <a:rPr lang="en-US" sz="1800" dirty="0"/>
              <a:t>Commonsense knowledge base construction</a:t>
            </a:r>
          </a:p>
          <a:p>
            <a:pPr lvl="1">
              <a:buFont typeface="Wingdings" pitchFamily="2" charset="2"/>
              <a:buChar char="§"/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0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Lexical KBs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WordNet (1995)</a:t>
            </a:r>
          </a:p>
          <a:p>
            <a:r>
              <a:rPr lang="en-US" dirty="0" err="1"/>
              <a:t>FrameNet</a:t>
            </a:r>
            <a:r>
              <a:rPr lang="en-US" dirty="0"/>
              <a:t> (1998)</a:t>
            </a:r>
          </a:p>
          <a:p>
            <a:r>
              <a:rPr lang="en-US" dirty="0"/>
              <a:t>(Wiktionary (2002))</a:t>
            </a:r>
          </a:p>
          <a:p>
            <a:r>
              <a:rPr lang="en-US" dirty="0" err="1"/>
              <a:t>SenticNet</a:t>
            </a:r>
            <a:r>
              <a:rPr lang="en-US" dirty="0"/>
              <a:t> (2010)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17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68" y="0"/>
            <a:ext cx="6153996" cy="68241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5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FrameNet</a:t>
            </a:r>
            <a:endParaRPr lang="en-US" altLang="en-US" dirty="0"/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Example Frame – “Revenge”: </a:t>
            </a:r>
            <a:r>
              <a:rPr lang="en-US" altLang="en-US" sz="2800" dirty="0"/>
              <a:t>Because of some </a:t>
            </a:r>
            <a:r>
              <a:rPr lang="en-US" altLang="en-US" sz="2800" b="1" dirty="0"/>
              <a:t>injury</a:t>
            </a:r>
            <a:r>
              <a:rPr lang="en-US" altLang="en-US" sz="2800" dirty="0"/>
              <a:t> to something-or-someone important to an </a:t>
            </a:r>
            <a:r>
              <a:rPr lang="en-US" altLang="en-US" sz="2800" b="1" dirty="0"/>
              <a:t>avenger </a:t>
            </a:r>
            <a:r>
              <a:rPr lang="en-US" altLang="en-US" sz="2800" dirty="0"/>
              <a:t>(maybe himself), the </a:t>
            </a:r>
            <a:r>
              <a:rPr lang="en-US" altLang="en-US" sz="2800" b="1" dirty="0"/>
              <a:t>avenger</a:t>
            </a:r>
            <a:r>
              <a:rPr lang="en-US" altLang="en-US" sz="2800" dirty="0"/>
              <a:t> inflicts a </a:t>
            </a:r>
            <a:r>
              <a:rPr lang="en-US" altLang="en-US" sz="2800" b="1" dirty="0"/>
              <a:t>punishment</a:t>
            </a:r>
            <a:r>
              <a:rPr lang="en-US" altLang="en-US" sz="2800" dirty="0"/>
              <a:t> on the </a:t>
            </a:r>
            <a:r>
              <a:rPr lang="en-US" altLang="en-US" sz="2800" b="1" dirty="0"/>
              <a:t>offender</a:t>
            </a:r>
            <a:r>
              <a:rPr lang="en-US" altLang="en-US" sz="2800" dirty="0"/>
              <a:t>. The </a:t>
            </a:r>
            <a:r>
              <a:rPr lang="en-US" altLang="en-US" sz="2800" b="1" dirty="0"/>
              <a:t>offender</a:t>
            </a:r>
            <a:r>
              <a:rPr lang="en-US" altLang="en-US" sz="2800" dirty="0"/>
              <a:t> is the person responsible for the </a:t>
            </a:r>
            <a:r>
              <a:rPr lang="en-US" altLang="en-US" sz="2800" b="1" dirty="0"/>
              <a:t>injury</a:t>
            </a:r>
            <a:r>
              <a:rPr lang="en-US" alt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70C0"/>
                </a:solidFill>
              </a:rPr>
              <a:t>Frame elements: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avenger, offender, injury, </a:t>
            </a:r>
            <a:r>
              <a:rPr lang="en-US" altLang="en-US" sz="2400" b="1" dirty="0" err="1"/>
              <a:t>injured_party</a:t>
            </a:r>
            <a:r>
              <a:rPr lang="en-US" altLang="en-US" sz="2400" b="1" dirty="0"/>
              <a:t>, punishment.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Invoking terms:</a:t>
            </a:r>
          </a:p>
          <a:p>
            <a:pPr lvl="1"/>
            <a:r>
              <a:rPr lang="en-US" altLang="en-US" dirty="0"/>
              <a:t>Nouns: </a:t>
            </a:r>
            <a:r>
              <a:rPr lang="en-US" altLang="en-US" i="1" dirty="0"/>
              <a:t>revenge, vengeance, reprisal, retaliation</a:t>
            </a:r>
          </a:p>
          <a:p>
            <a:pPr lvl="1"/>
            <a:r>
              <a:rPr lang="en-US" altLang="en-US" dirty="0"/>
              <a:t>Verbs: </a:t>
            </a:r>
            <a:r>
              <a:rPr lang="en-US" altLang="en-US" i="1" dirty="0"/>
              <a:t>avenge, revenge, retaliate (against),</a:t>
            </a:r>
            <a:br>
              <a:rPr lang="en-US" altLang="en-US" i="1" dirty="0"/>
            </a:br>
            <a:r>
              <a:rPr lang="en-US" altLang="en-US" i="1" dirty="0"/>
              <a:t> get back (at), get even (with), pay back</a:t>
            </a:r>
          </a:p>
          <a:p>
            <a:pPr lvl="1"/>
            <a:r>
              <a:rPr lang="en-US" altLang="en-US" dirty="0"/>
              <a:t>Adjectives: </a:t>
            </a:r>
            <a:r>
              <a:rPr lang="en-US" altLang="en-US" i="1" dirty="0"/>
              <a:t>vengeful, vindictive</a:t>
            </a:r>
          </a:p>
          <a:p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1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1738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Encyclopedic KBs (“Instance-oriented KBs”)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Cyc</a:t>
            </a:r>
            <a:r>
              <a:rPr lang="en-US" dirty="0"/>
              <a:t> (1984)</a:t>
            </a:r>
          </a:p>
          <a:p>
            <a:r>
              <a:rPr lang="en-US" dirty="0"/>
              <a:t>YAGO (2007)*</a:t>
            </a:r>
          </a:p>
          <a:p>
            <a:r>
              <a:rPr lang="en-US" dirty="0"/>
              <a:t>DBpedia (2007)</a:t>
            </a:r>
          </a:p>
          <a:p>
            <a:r>
              <a:rPr lang="en-US" dirty="0"/>
              <a:t>Wikidata (2012)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/>
              <a:t>			</a:t>
            </a:r>
          </a:p>
          <a:p>
            <a:pPr marL="0" indent="0" algn="r">
              <a:buNone/>
            </a:pPr>
            <a:r>
              <a:rPr lang="en-US" sz="2000" i="1" dirty="0"/>
              <a:t>* developed at MPII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6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0989"/>
          <a:stretch/>
        </p:blipFill>
        <p:spPr>
          <a:xfrm>
            <a:off x="0" y="529390"/>
            <a:ext cx="9144000" cy="58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3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989"/>
          <a:stretch/>
        </p:blipFill>
        <p:spPr>
          <a:xfrm>
            <a:off x="0" y="157218"/>
            <a:ext cx="9144000" cy="63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6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Commonsense KBs (class-oriented)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Cyc</a:t>
            </a:r>
            <a:r>
              <a:rPr lang="en-US" dirty="0"/>
              <a:t> (1984)</a:t>
            </a:r>
          </a:p>
          <a:p>
            <a:r>
              <a:rPr lang="en-US" dirty="0" err="1"/>
              <a:t>ConceptNet</a:t>
            </a:r>
            <a:r>
              <a:rPr lang="en-US" dirty="0"/>
              <a:t> (1999)</a:t>
            </a:r>
          </a:p>
          <a:p>
            <a:r>
              <a:rPr lang="en-US" dirty="0" err="1"/>
              <a:t>TupleKB</a:t>
            </a:r>
            <a:r>
              <a:rPr lang="en-US" dirty="0"/>
              <a:t> (2017)</a:t>
            </a:r>
          </a:p>
          <a:p>
            <a:r>
              <a:rPr lang="en-US" dirty="0"/>
              <a:t>Quasimodo (2019)*</a:t>
            </a:r>
          </a:p>
          <a:p>
            <a:r>
              <a:rPr lang="en-US" dirty="0"/>
              <a:t>Ascent (2021)*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2400" i="1" dirty="0"/>
              <a:t>* Developed at MPII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31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ConceptNet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/>
          <a:stretch/>
        </p:blipFill>
        <p:spPr>
          <a:xfrm>
            <a:off x="0" y="1564104"/>
            <a:ext cx="9144000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95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0FD617-AE41-4E93-ACC5-D5F2E2693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8EA060-055A-4482-B3C7-42EBF46C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97691"/>
            <a:ext cx="9144000" cy="3558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BFF36-4B5B-41AA-9B29-8BFD7810E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029"/>
            <a:ext cx="9144000" cy="264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46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Introduction to AKBC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Terminology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Topics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Construction techniques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Applications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Past, present and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Hiba Arnaout</a:t>
            </a:r>
          </a:p>
          <a:p>
            <a:r>
              <a:rPr lang="en-US" dirty="0">
                <a:solidFill>
                  <a:srgbClr val="0070C0"/>
                </a:solidFill>
              </a:rPr>
              <a:t>Shrestha Ghosh</a:t>
            </a:r>
          </a:p>
          <a:p>
            <a:r>
              <a:rPr lang="en-US" dirty="0">
                <a:solidFill>
                  <a:srgbClr val="0070C0"/>
                </a:solidFill>
              </a:rPr>
              <a:t>Sneha Singhania</a:t>
            </a:r>
          </a:p>
          <a:p>
            <a:r>
              <a:rPr lang="en-US" dirty="0">
                <a:solidFill>
                  <a:srgbClr val="0070C0"/>
                </a:solidFill>
              </a:rPr>
              <a:t>Tuan-</a:t>
            </a:r>
            <a:r>
              <a:rPr lang="en-US" dirty="0" err="1">
                <a:solidFill>
                  <a:srgbClr val="0070C0"/>
                </a:solidFill>
              </a:rPr>
              <a:t>Phong</a:t>
            </a:r>
            <a:r>
              <a:rPr lang="en-US" dirty="0">
                <a:solidFill>
                  <a:srgbClr val="0070C0"/>
                </a:solidFill>
              </a:rPr>
              <a:t> Nguyen</a:t>
            </a:r>
          </a:p>
          <a:p>
            <a:endParaRPr lang="en-US" dirty="0"/>
          </a:p>
          <a:p>
            <a:r>
              <a:rPr lang="en-US" dirty="0"/>
              <a:t>Doctoral researchers at D5, MPII</a:t>
            </a:r>
          </a:p>
          <a:p>
            <a:r>
              <a:rPr lang="en-US" dirty="0"/>
              <a:t>Knowledge base construction, question answering, knowledge coverage, commonsense knowledge,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61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014767"/>
          </a:xfrm>
        </p:spPr>
        <p:txBody>
          <a:bodyPr>
            <a:normAutofit/>
          </a:bodyPr>
          <a:lstStyle/>
          <a:p>
            <a:r>
              <a:rPr lang="en-US" sz="4800" dirty="0"/>
              <a:t>How to build KBs?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6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Humans (CYC, </a:t>
            </a:r>
            <a:r>
              <a:rPr lang="en-US" dirty="0" err="1"/>
              <a:t>ConceptNet</a:t>
            </a:r>
            <a:r>
              <a:rPr lang="en-US" dirty="0"/>
              <a:t>, </a:t>
            </a:r>
            <a:r>
              <a:rPr lang="en-US" dirty="0" err="1"/>
              <a:t>Wikidata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Structured extraction (YAGO, DBpedia)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Text extraction (NELL, </a:t>
            </a:r>
            <a:r>
              <a:rPr lang="en-US" dirty="0" err="1"/>
              <a:t>Textrunner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Constraints and pattern mining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41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6D9246C-0627-4833-99CA-DC55984DC18D}"/>
              </a:ext>
            </a:extLst>
          </p:cNvPr>
          <p:cNvSpPr/>
          <p:nvPr/>
        </p:nvSpPr>
        <p:spPr>
          <a:xfrm>
            <a:off x="6994689" y="2846895"/>
            <a:ext cx="122548" cy="2564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18AB8-2096-4FC0-A4DE-B5D2D4848984}"/>
              </a:ext>
            </a:extLst>
          </p:cNvPr>
          <p:cNvSpPr txBox="1"/>
          <p:nvPr/>
        </p:nvSpPr>
        <p:spPr>
          <a:xfrm>
            <a:off x="7156417" y="3944274"/>
            <a:ext cx="1489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Our focus</a:t>
            </a:r>
          </a:p>
        </p:txBody>
      </p:sp>
    </p:spTree>
    <p:extLst>
      <p:ext uri="{BB962C8B-B14F-4D97-AF65-F5344CB8AC3E}">
        <p14:creationId xmlns:p14="http://schemas.microsoft.com/office/powerpoint/2010/main" val="151097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Humans: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02986"/>
          </a:xfrm>
        </p:spPr>
        <p:txBody>
          <a:bodyPr>
            <a:normAutofit/>
          </a:bodyPr>
          <a:lstStyle/>
          <a:p>
            <a:r>
              <a:rPr lang="en-US" dirty="0"/>
              <a:t>Potentially best quality</a:t>
            </a:r>
          </a:p>
          <a:p>
            <a:endParaRPr lang="en-US" dirty="0"/>
          </a:p>
          <a:p>
            <a:r>
              <a:rPr lang="en-US" dirty="0"/>
              <a:t>Difficult to scale</a:t>
            </a:r>
          </a:p>
          <a:p>
            <a:pPr lvl="1"/>
            <a:r>
              <a:rPr lang="en-US" dirty="0"/>
              <a:t>CYC: “In 1986, </a:t>
            </a:r>
            <a:r>
              <a:rPr lang="en-US" dirty="0">
                <a:solidFill>
                  <a:schemeClr val="accent1"/>
                </a:solidFill>
              </a:rPr>
              <a:t>Doug </a:t>
            </a:r>
            <a:r>
              <a:rPr lang="en-US" dirty="0" err="1">
                <a:solidFill>
                  <a:schemeClr val="accent1"/>
                </a:solidFill>
              </a:rPr>
              <a:t>Lenat</a:t>
            </a:r>
            <a:r>
              <a:rPr lang="en-US" dirty="0"/>
              <a:t> estimated the effort to complete the KB to be </a:t>
            </a:r>
            <a:r>
              <a:rPr lang="en-US" dirty="0">
                <a:solidFill>
                  <a:schemeClr val="accent1"/>
                </a:solidFill>
              </a:rPr>
              <a:t>250,000 rules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350 man-years</a:t>
            </a:r>
            <a:r>
              <a:rPr lang="en-US" dirty="0"/>
              <a:t> of effort.”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Comment devenir un expert en Webmarketing (ou en n’impor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84" y="365126"/>
            <a:ext cx="2778732" cy="18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1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Humans: Crowdsourcing/Gamification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546"/>
          <a:stretch/>
        </p:blipFill>
        <p:spPr>
          <a:xfrm>
            <a:off x="4086313" y="3495665"/>
            <a:ext cx="4997531" cy="2195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7" y="3339016"/>
            <a:ext cx="4122734" cy="2460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1954823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work fun (?)</a:t>
            </a:r>
          </a:p>
        </p:txBody>
      </p:sp>
    </p:spTree>
    <p:extLst>
      <p:ext uri="{BB962C8B-B14F-4D97-AF65-F5344CB8AC3E}">
        <p14:creationId xmlns:p14="http://schemas.microsoft.com/office/powerpoint/2010/main" val="877084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Humans: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Wikidata</a:t>
            </a:r>
            <a:r>
              <a:rPr lang="en-US" dirty="0"/>
              <a:t>: 18k active users</a:t>
            </a:r>
          </a:p>
          <a:p>
            <a:endParaRPr lang="en-US" dirty="0"/>
          </a:p>
          <a:p>
            <a:r>
              <a:rPr lang="en-US" dirty="0"/>
              <a:t>Intrinsic motivation achieves great things</a:t>
            </a:r>
          </a:p>
          <a:p>
            <a:endParaRPr lang="en-US" dirty="0"/>
          </a:p>
          <a:p>
            <a:r>
              <a:rPr lang="en-US" dirty="0"/>
              <a:t>Broad expertise, compared with selected experts or paid crowdsourcing</a:t>
            </a:r>
          </a:p>
          <a:p>
            <a:endParaRPr lang="en-US" dirty="0"/>
          </a:p>
          <a:p>
            <a:r>
              <a:rPr lang="en-US" sz="1600" dirty="0">
                <a:hlinkClick r:id="rId3"/>
              </a:rPr>
              <a:t>https://www.wikidata.org/wiki/Wikidata:Database_reports/List_of_properties/all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84" y="465079"/>
            <a:ext cx="3190742" cy="19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57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Humans: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ConceptNet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Common knowledge, normalization</a:t>
            </a:r>
          </a:p>
          <a:p>
            <a:endParaRPr lang="en-US" dirty="0"/>
          </a:p>
          <a:p>
            <a:r>
              <a:rPr lang="en-US" dirty="0"/>
              <a:t>Crowdsourcing: Quality assurance</a:t>
            </a:r>
          </a:p>
          <a:p>
            <a:endParaRPr lang="en-US" dirty="0"/>
          </a:p>
          <a:p>
            <a:r>
              <a:rPr lang="en-US" dirty="0"/>
              <a:t>Wikidata: Modelling and agreement</a:t>
            </a:r>
          </a:p>
          <a:p>
            <a:pPr lvl="1"/>
            <a:r>
              <a:rPr lang="en-US" dirty="0"/>
              <a:t>E.g., ethnicity, </a:t>
            </a:r>
            <a:r>
              <a:rPr lang="en-US" dirty="0" err="1"/>
              <a:t>notable_work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Multilingual concept alignment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33" y="1383976"/>
            <a:ext cx="2436976" cy="37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36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Structured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788192" cy="4663407"/>
          </a:xfrm>
        </p:spPr>
        <p:txBody>
          <a:bodyPr>
            <a:normAutofit/>
          </a:bodyPr>
          <a:lstStyle/>
          <a:p>
            <a:r>
              <a:rPr lang="en-US" dirty="0"/>
              <a:t>Wikipedia already provides structured data</a:t>
            </a:r>
          </a:p>
          <a:p>
            <a:endParaRPr lang="en-US" dirty="0"/>
          </a:p>
          <a:p>
            <a:r>
              <a:rPr lang="en-US" dirty="0"/>
              <a:t>All we need to do is harvest…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01" y="266700"/>
            <a:ext cx="2284799" cy="659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b="25274"/>
          <a:stretch/>
        </p:blipFill>
        <p:spPr>
          <a:xfrm>
            <a:off x="1668128" y="4069907"/>
            <a:ext cx="2903872" cy="16756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6059" y="754144"/>
            <a:ext cx="8334738" cy="3168534"/>
            <a:chOff x="188096" y="641023"/>
            <a:chExt cx="8334738" cy="31685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8849" b="49365"/>
            <a:stretch/>
          </p:blipFill>
          <p:spPr>
            <a:xfrm>
              <a:off x="188096" y="641023"/>
              <a:ext cx="8334738" cy="22718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80015" r="8849"/>
            <a:stretch/>
          </p:blipFill>
          <p:spPr>
            <a:xfrm>
              <a:off x="188096" y="2912882"/>
              <a:ext cx="8334738" cy="8966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82069" y="4345757"/>
            <a:ext cx="55433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 done?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Canonicalization of entities and predicates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Usage of </a:t>
            </a:r>
            <a:r>
              <a:rPr lang="en-US" sz="2000"/>
              <a:t>category system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Examples: YAGO, </a:t>
            </a:r>
            <a:r>
              <a:rPr lang="en-US" sz="2400" dirty="0" err="1"/>
              <a:t>DBpedia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3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Text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principle </a:t>
            </a:r>
            <a:r>
              <a:rPr lang="en-US" dirty="0">
                <a:solidFill>
                  <a:srgbClr val="0070C0"/>
                </a:solidFill>
              </a:rPr>
              <a:t>most powerful</a:t>
            </a:r>
          </a:p>
          <a:p>
            <a:pPr lvl="1"/>
            <a:r>
              <a:rPr lang="en-US" dirty="0"/>
              <a:t>No need for humans</a:t>
            </a:r>
          </a:p>
          <a:p>
            <a:pPr lvl="1"/>
            <a:r>
              <a:rPr lang="en-US" dirty="0"/>
              <a:t>No restriction to Wikipedia</a:t>
            </a:r>
            <a:br>
              <a:rPr lang="en-US" dirty="0"/>
            </a:br>
            <a:r>
              <a:rPr lang="en-US" dirty="0"/>
              <a:t>existence</a:t>
            </a:r>
          </a:p>
          <a:p>
            <a:pPr lvl="1"/>
            <a:endParaRPr lang="en-US" dirty="0"/>
          </a:p>
          <a:p>
            <a:r>
              <a:rPr lang="en-US" dirty="0"/>
              <a:t>In practice </a:t>
            </a:r>
            <a:r>
              <a:rPr lang="en-US" dirty="0">
                <a:solidFill>
                  <a:srgbClr val="0070C0"/>
                </a:solidFill>
              </a:rPr>
              <a:t>big noise challenges</a:t>
            </a:r>
          </a:p>
          <a:p>
            <a:pPr lvl="1"/>
            <a:r>
              <a:rPr lang="en-US" dirty="0"/>
              <a:t>Many pipeline steps</a:t>
            </a:r>
          </a:p>
          <a:p>
            <a:pPr lvl="2"/>
            <a:r>
              <a:rPr lang="en-US" dirty="0"/>
              <a:t>Named-entity recognition, named-entity disambiguation, relation extraction, relation canonicalization, extraction consolidation, ..</a:t>
            </a:r>
          </a:p>
          <a:p>
            <a:pPr lvl="1"/>
            <a:endParaRPr lang="en-US" dirty="0"/>
          </a:p>
          <a:p>
            <a:r>
              <a:rPr lang="en-US" dirty="0"/>
              <a:t>Examples: NELL, </a:t>
            </a:r>
            <a:r>
              <a:rPr lang="en-US" dirty="0" err="1"/>
              <a:t>Textrunner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1690689"/>
            <a:ext cx="3562350" cy="16097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5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Text extraction demo (relations part)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https://www.rosette.com/capability/relationship-extraction/#try-the-demo</a:t>
            </a:r>
            <a:endParaRPr lang="en-US" dirty="0"/>
          </a:p>
          <a:p>
            <a:endParaRPr lang="en-US" dirty="0"/>
          </a:p>
          <a:p>
            <a:r>
              <a:rPr lang="en-US" sz="2200" i="1" dirty="0"/>
              <a:t>Merkel is of German and Polish descent. Her paternal grandfather, </a:t>
            </a:r>
            <a:r>
              <a:rPr lang="en-US" sz="2200" i="1" dirty="0" err="1"/>
              <a:t>Ludwik</a:t>
            </a:r>
            <a:r>
              <a:rPr lang="en-US" sz="2200" i="1" dirty="0"/>
              <a:t> </a:t>
            </a:r>
            <a:r>
              <a:rPr lang="en-US" sz="2200" i="1" dirty="0" err="1"/>
              <a:t>Kasner</a:t>
            </a:r>
            <a:r>
              <a:rPr lang="en-US" sz="2200" i="1" dirty="0"/>
              <a:t>, was a German policeman of Polish ethnicity, who had taken part in Poland's struggle for independence in the early 20th century.[22] He married Merkel's grandmother Margarethe, a German from Berlin, and relocated to her hometown where he worked in the police. In 1930, they Germanized the Polish name </a:t>
            </a:r>
            <a:r>
              <a:rPr lang="en-US" sz="2200" i="1" dirty="0" err="1"/>
              <a:t>Kaźmierczak</a:t>
            </a:r>
            <a:r>
              <a:rPr lang="en-US" sz="2200" i="1" dirty="0"/>
              <a:t> to </a:t>
            </a:r>
            <a:r>
              <a:rPr lang="en-US" sz="2200" i="1" dirty="0" err="1"/>
              <a:t>Kasner</a:t>
            </a:r>
            <a:r>
              <a:rPr lang="en-US" sz="2200" i="1" dirty="0"/>
              <a:t>.[23][24][25][26] Merkel's maternal grandparents were the Danzig politician Willi </a:t>
            </a:r>
            <a:r>
              <a:rPr lang="en-US" sz="2200" i="1" dirty="0" err="1"/>
              <a:t>Jentzsch</a:t>
            </a:r>
            <a:r>
              <a:rPr lang="en-US" sz="2200" i="1" dirty="0"/>
              <a:t>, and Gertrud Alma née </a:t>
            </a:r>
            <a:r>
              <a:rPr lang="en-US" sz="2200" i="1" dirty="0" err="1"/>
              <a:t>Drange</a:t>
            </a:r>
            <a:r>
              <a:rPr lang="en-US" sz="2200" i="1" dirty="0"/>
              <a:t>, a daughter of the city clerk of </a:t>
            </a:r>
            <a:r>
              <a:rPr lang="en-US" sz="2200" i="1" dirty="0" err="1"/>
              <a:t>Elbing</a:t>
            </a:r>
            <a:r>
              <a:rPr lang="en-US" sz="2200" i="1" dirty="0"/>
              <a:t> (now </a:t>
            </a:r>
            <a:r>
              <a:rPr lang="en-US" sz="2200" i="1" dirty="0" err="1"/>
              <a:t>Elbląg</a:t>
            </a:r>
            <a:r>
              <a:rPr lang="en-US" sz="2200" i="1" dirty="0"/>
              <a:t>, Poland) Emil </a:t>
            </a:r>
            <a:r>
              <a:rPr lang="en-US" sz="2200" i="1" dirty="0" err="1"/>
              <a:t>Drange</a:t>
            </a:r>
            <a:r>
              <a:rPr lang="en-US" sz="2200" i="1" dirty="0"/>
              <a:t>. Since the mid 1990s, Merkel has publicly mentioned her Polish heritage on several occasions and described herself as a quarter Polish, but her Polish roots became better known as a result of a 2013 biography.</a:t>
            </a:r>
          </a:p>
          <a:p>
            <a:r>
              <a:rPr lang="en-US" sz="2200" i="1" dirty="0"/>
              <a:t>In 1968, Merkel joined the Free German Youth (FDJ), the official communist youth movement sponsored by the ruling Marxist–Leninist Socialist Unity Party of Germany.[30][31][32] Membership was nominally voluntary, but those who did not join found it difficult to gain admission to higher education.[33] She did not participate in the secular coming of age ceremony </a:t>
            </a:r>
            <a:r>
              <a:rPr lang="en-US" sz="2200" i="1" dirty="0" err="1"/>
              <a:t>Jugendweihe</a:t>
            </a:r>
            <a:r>
              <a:rPr lang="en-US" sz="2200" i="1" dirty="0"/>
              <a:t>, however, which was common in East Germany. Instead, she was confirmed.[34] During this time, she participated in several compulsory courses on Marxism-Leninism with her grades only being regarded as "sufficient".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20254"/>
            <a:ext cx="7908758" cy="602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Department 5:</a:t>
            </a:r>
            <a:r>
              <a:rPr lang="en-US" sz="2200" dirty="0">
                <a:solidFill>
                  <a:schemeClr val="accent1"/>
                </a:solidFill>
              </a:rPr>
              <a:t> Database and information systems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>
                <a:solidFill>
                  <a:schemeClr val="accent1"/>
                </a:solidFill>
              </a:rPr>
              <a:t>Knowledge discovery</a:t>
            </a:r>
            <a:r>
              <a:rPr lang="en-US" sz="2200" dirty="0"/>
              <a:t>: </a:t>
            </a:r>
            <a:r>
              <a:rPr lang="en-US" sz="2200" i="1" dirty="0">
                <a:solidFill>
                  <a:schemeClr val="tx1"/>
                </a:solidFill>
              </a:rPr>
              <a:t>extracting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organizing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searching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exploring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ranking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facts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from </a:t>
            </a:r>
            <a:r>
              <a:rPr lang="en-US" sz="2200" i="1" dirty="0">
                <a:solidFill>
                  <a:schemeClr val="tx1"/>
                </a:solidFill>
              </a:rPr>
              <a:t>structured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semi-structured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i="1" dirty="0">
                <a:solidFill>
                  <a:schemeClr val="tx1"/>
                </a:solidFill>
              </a:rPr>
              <a:t>textual</a:t>
            </a:r>
            <a:r>
              <a:rPr lang="en-US" sz="2200" dirty="0">
                <a:solidFill>
                  <a:schemeClr val="tx1"/>
                </a:solidFill>
              </a:rPr>
              <a:t> and </a:t>
            </a:r>
            <a:r>
              <a:rPr lang="en-US" sz="2200" i="1" dirty="0">
                <a:solidFill>
                  <a:schemeClr val="tx1"/>
                </a:solidFill>
              </a:rPr>
              <a:t>multimodal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information sources</a:t>
            </a:r>
            <a:br>
              <a:rPr lang="en-US" sz="2200" dirty="0">
                <a:solidFill>
                  <a:schemeClr val="accent1"/>
                </a:solidFill>
              </a:rPr>
            </a:br>
            <a:r>
              <a:rPr lang="en-US" sz="2200" dirty="0"/>
              <a:t>           </a:t>
            </a:r>
          </a:p>
          <a:p>
            <a:r>
              <a:rPr lang="en-US" sz="2200" dirty="0"/>
              <a:t>                </a:t>
            </a:r>
            <a:r>
              <a:rPr lang="en-US" sz="2200" dirty="0">
                <a:solidFill>
                  <a:schemeClr val="tx1"/>
                </a:solidFill>
              </a:rPr>
              <a:t>Knowledge Base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Earliest prominent machine-generated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knowledge base (2007)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Contains </a:t>
            </a:r>
            <a:r>
              <a:rPr lang="en-US" sz="1800" dirty="0">
                <a:solidFill>
                  <a:schemeClr val="accent1"/>
                </a:solidFill>
              </a:rPr>
              <a:t>more than 10 million entities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more than 120 million facts</a:t>
            </a:r>
            <a:br>
              <a:rPr lang="en-US" sz="1800" dirty="0">
                <a:solidFill>
                  <a:schemeClr val="accent1"/>
                </a:solidFill>
              </a:rPr>
            </a:b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Gerhard </a:t>
            </a:r>
            <a:r>
              <a:rPr lang="en-US" sz="2200" dirty="0" err="1">
                <a:solidFill>
                  <a:schemeClr val="tx1"/>
                </a:solidFill>
              </a:rPr>
              <a:t>Weikum</a:t>
            </a:r>
            <a:r>
              <a:rPr lang="en-US" sz="2200" dirty="0">
                <a:solidFill>
                  <a:schemeClr val="tx1"/>
                </a:solidFill>
              </a:rPr>
              <a:t> 259th most cited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computer scientist worldwide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063" y="3262313"/>
            <a:ext cx="7908758" cy="3276600"/>
            <a:chOff x="786063" y="3262313"/>
            <a:chExt cx="7908758" cy="3276600"/>
          </a:xfrm>
        </p:grpSpPr>
        <p:pic>
          <p:nvPicPr>
            <p:cNvPr id="6" name="Picture 7" descr="C:\Users\Paramita\Desktop\Yago-ontology-logo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63" y="3623052"/>
              <a:ext cx="1302816" cy="67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s://www.mpi-inf.mpg.de/fileadmin/_processed_/a/5/csm_yago-graph_b488494451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158" y="3262313"/>
              <a:ext cx="3548663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Department 5</a:t>
            </a:r>
          </a:p>
        </p:txBody>
      </p:sp>
    </p:spTree>
    <p:extLst>
      <p:ext uri="{BB962C8B-B14F-4D97-AF65-F5344CB8AC3E}">
        <p14:creationId xmlns:p14="http://schemas.microsoft.com/office/powerpoint/2010/main" val="3278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D.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128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Databases</a:t>
            </a:r>
          </a:p>
          <a:p>
            <a:pPr lvl="1"/>
            <a:r>
              <a:rPr lang="en-US" dirty="0"/>
              <a:t>Key, foreign key, range,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Knowledge bases: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Events start earlier than they end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Every human must have two parents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Mayors of cities must be humans</a:t>
            </a:r>
          </a:p>
          <a:p>
            <a:pPr lvl="1"/>
            <a:r>
              <a:rPr lang="en-US" sz="2000" i="1" dirty="0">
                <a:solidFill>
                  <a:srgbClr val="00B050"/>
                </a:solidFill>
              </a:rPr>
              <a:t>The parent of a person’s sibling is the person’s parent</a:t>
            </a:r>
          </a:p>
          <a:p>
            <a:pPr marL="0" indent="0">
              <a:buNone/>
            </a:pPr>
            <a:endParaRPr lang="en-US" i="1" dirty="0">
              <a:solidFill>
                <a:schemeClr val="accent6"/>
              </a:solidFill>
            </a:endParaRPr>
          </a:p>
          <a:p>
            <a:r>
              <a:rPr lang="en-US" dirty="0"/>
              <a:t>Can be used to…</a:t>
            </a:r>
          </a:p>
          <a:p>
            <a:pPr marL="457200" lvl="1" indent="0">
              <a:buNone/>
            </a:pPr>
            <a:r>
              <a:rPr lang="en-US" dirty="0"/>
              <a:t>… reject KB modifications</a:t>
            </a:r>
          </a:p>
          <a:p>
            <a:pPr marL="457200" lvl="1" indent="0">
              <a:buNone/>
            </a:pPr>
            <a:r>
              <a:rPr lang="en-US" dirty="0"/>
              <a:t>… indicate missing information</a:t>
            </a:r>
          </a:p>
          <a:p>
            <a:pPr marL="457200" lvl="1" indent="0">
              <a:buNone/>
            </a:pPr>
            <a:r>
              <a:rPr lang="en-US" dirty="0"/>
              <a:t>… infer new facts</a:t>
            </a:r>
          </a:p>
          <a:p>
            <a:endParaRPr lang="en-US" dirty="0"/>
          </a:p>
          <a:p>
            <a:r>
              <a:rPr lang="en-US" dirty="0"/>
              <a:t>But reality is messy..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7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Introduction to AKBC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Terminology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Topics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Construction techniques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Applications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Past, present and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80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KBs are good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Master data</a:t>
            </a:r>
          </a:p>
          <a:p>
            <a:r>
              <a:rPr lang="en-US" dirty="0"/>
              <a:t>Data mining</a:t>
            </a:r>
          </a:p>
          <a:p>
            <a:r>
              <a:rPr lang="en-US" dirty="0"/>
              <a:t>Search enhancements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Language generation</a:t>
            </a:r>
          </a:p>
          <a:p>
            <a:r>
              <a:rPr lang="en-US" dirty="0"/>
              <a:t>Entity linking</a:t>
            </a:r>
          </a:p>
          <a:p>
            <a:r>
              <a:rPr lang="en-US" dirty="0"/>
              <a:t>Learning more knowledge</a:t>
            </a:r>
          </a:p>
          <a:p>
            <a:r>
              <a:rPr lang="en-US" dirty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1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60" y="1381717"/>
            <a:ext cx="4509849" cy="5155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1559" y="6536810"/>
            <a:ext cx="18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(300 more)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1184" y="1240221"/>
            <a:ext cx="2465133" cy="5391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64165" y="6408953"/>
            <a:ext cx="13243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https://w.wiki/A4Z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7131" b="4587"/>
          <a:stretch/>
        </p:blipFill>
        <p:spPr>
          <a:xfrm>
            <a:off x="1002990" y="1352987"/>
            <a:ext cx="5558231" cy="55050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61221" y="4573746"/>
            <a:ext cx="3470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Relevant for:</a:t>
            </a:r>
          </a:p>
          <a:p>
            <a:r>
              <a:rPr lang="en-US" dirty="0"/>
              <a:t> - Museums</a:t>
            </a:r>
          </a:p>
          <a:p>
            <a:r>
              <a:rPr lang="en-US" dirty="0"/>
              <a:t> - Libraries</a:t>
            </a:r>
          </a:p>
          <a:p>
            <a:r>
              <a:rPr lang="en-US" dirty="0"/>
              <a:t> - Scientific publications</a:t>
            </a:r>
          </a:p>
          <a:p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34914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input facts to extract patterns that allow to predict new facts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>
                <a:solidFill>
                  <a:srgbClr val="00B050"/>
                </a:solidFill>
              </a:rPr>
              <a:t>	</a:t>
            </a:r>
            <a:r>
              <a:rPr lang="en-US" sz="1800" i="1" dirty="0" err="1">
                <a:solidFill>
                  <a:srgbClr val="00B050"/>
                </a:solidFill>
              </a:rPr>
              <a:t>isCitizenOf</a:t>
            </a:r>
            <a:r>
              <a:rPr lang="en-US" sz="1800" i="1" dirty="0">
                <a:solidFill>
                  <a:srgbClr val="00B050"/>
                </a:solidFill>
              </a:rPr>
              <a:t>(John, France) </a:t>
            </a:r>
            <a:r>
              <a:rPr lang="en-US" sz="1800" i="1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1800" i="1" dirty="0" err="1">
                <a:solidFill>
                  <a:srgbClr val="00B050"/>
                </a:solidFill>
                <a:sym typeface="Wingdings" panose="05000000000000000000" pitchFamily="2" charset="2"/>
              </a:rPr>
              <a:t>livesIn</a:t>
            </a:r>
            <a:r>
              <a:rPr lang="en-US" sz="1800" i="1" dirty="0">
                <a:solidFill>
                  <a:srgbClr val="00B050"/>
                </a:solidFill>
                <a:sym typeface="Wingdings" panose="05000000000000000000" pitchFamily="2" charset="2"/>
              </a:rPr>
              <a:t>(John, France)</a:t>
            </a:r>
            <a:endParaRPr lang="en-US" sz="1800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Various approaches based on </a:t>
            </a:r>
            <a:r>
              <a:rPr lang="en-US" dirty="0">
                <a:solidFill>
                  <a:srgbClr val="0070C0"/>
                </a:solidFill>
              </a:rPr>
              <a:t>association rule mining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latent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55" y="2753699"/>
            <a:ext cx="6131342" cy="12475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96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2923" y="3252980"/>
            <a:ext cx="7183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https://opentapioca.org/</a:t>
            </a:r>
          </a:p>
        </p:txBody>
      </p:sp>
    </p:spTree>
    <p:extLst>
      <p:ext uri="{BB962C8B-B14F-4D97-AF65-F5344CB8AC3E}">
        <p14:creationId xmlns:p14="http://schemas.microsoft.com/office/powerpoint/2010/main" val="2567015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3714"/>
            <a:ext cx="8938836" cy="446188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Search enhancements</a:t>
            </a:r>
          </a:p>
        </p:txBody>
      </p:sp>
    </p:spTree>
    <p:extLst>
      <p:ext uri="{BB962C8B-B14F-4D97-AF65-F5344CB8AC3E}">
        <p14:creationId xmlns:p14="http://schemas.microsoft.com/office/powerpoint/2010/main" val="167356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answering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16382" y="2108449"/>
            <a:ext cx="4333376" cy="4509826"/>
            <a:chOff x="4219574" y="2000251"/>
            <a:chExt cx="4922424" cy="51228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79552"/>
            <a:stretch/>
          </p:blipFill>
          <p:spPr>
            <a:xfrm>
              <a:off x="4219575" y="2000251"/>
              <a:ext cx="4922423" cy="12763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38530"/>
            <a:stretch/>
          </p:blipFill>
          <p:spPr>
            <a:xfrm>
              <a:off x="4219574" y="3286124"/>
              <a:ext cx="4922423" cy="383698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4678424" y="2105527"/>
            <a:ext cx="4311172" cy="5719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72" y="6341275"/>
            <a:ext cx="3168443" cy="165456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237199" y="3873306"/>
            <a:ext cx="441226" cy="741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-19640" y="2105527"/>
            <a:ext cx="4274462" cy="5795702"/>
            <a:chOff x="285750" y="2519603"/>
            <a:chExt cx="3969071" cy="53816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" t="2148" r="2598" b="49010"/>
            <a:stretch/>
          </p:blipFill>
          <p:spPr>
            <a:xfrm>
              <a:off x="333375" y="2567228"/>
              <a:ext cx="3886200" cy="1190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750" y="3691178"/>
              <a:ext cx="3969071" cy="421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3375" y="2519603"/>
              <a:ext cx="3886200" cy="5305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35373" y="3246742"/>
              <a:ext cx="210857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What is the capital of the Saarland?</a:t>
              </a:r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3284806" y="4792688"/>
            <a:ext cx="4957590" cy="1967621"/>
          </a:xfrm>
          <a:prstGeom prst="wedgeRoundRectCallout">
            <a:avLst>
              <a:gd name="adj1" fmla="val 81335"/>
              <a:gd name="adj2" fmla="val 393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dirty="0"/>
              <a:t>Try yourself: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When was Trump born?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is the nickname of Ronaldo?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Who invented the light bulb?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answering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bases </a:t>
            </a:r>
            <a:r>
              <a:rPr lang="en-US" dirty="0">
                <a:solidFill>
                  <a:srgbClr val="0070C0"/>
                </a:solidFill>
              </a:rPr>
              <a:t>key component in question answering</a:t>
            </a:r>
            <a:r>
              <a:rPr lang="en-US" dirty="0"/>
              <a:t> systems</a:t>
            </a:r>
          </a:p>
          <a:p>
            <a:pPr lvl="1"/>
            <a:r>
              <a:rPr lang="en-US" dirty="0"/>
              <a:t>E.g., IBM Watson</a:t>
            </a:r>
          </a:p>
          <a:p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AllenAI</a:t>
            </a:r>
            <a:r>
              <a:rPr lang="en-US" dirty="0">
                <a:solidFill>
                  <a:srgbClr val="0070C0"/>
                </a:solidFill>
              </a:rPr>
              <a:t> science challenge</a:t>
            </a:r>
            <a:r>
              <a:rPr lang="en-US" dirty="0"/>
              <a:t>: Computers currently in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Knowledge acquisition still major bottleneck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Course of study</a:t>
            </a:r>
          </a:p>
          <a:p>
            <a:r>
              <a:rPr lang="en-US" dirty="0" err="1">
                <a:sym typeface="Wingdings" pitchFamily="2" charset="2"/>
              </a:rPr>
              <a:t>Preknowledge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…</a:t>
            </a:r>
          </a:p>
          <a:p>
            <a:r>
              <a:rPr lang="en-US" dirty="0">
                <a:sym typeface="Wingdings" pitchFamily="2" charset="2"/>
              </a:rPr>
              <a:t>Comments?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hlinkClick r:id="rId3"/>
              </a:rPr>
              <a:t>https://tinyurl.com/4xpk8enh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59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8" y="1888675"/>
            <a:ext cx="8668484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43072" cy="1325563"/>
          </a:xfrm>
        </p:spPr>
        <p:txBody>
          <a:bodyPr>
            <a:normAutofit/>
          </a:bodyPr>
          <a:lstStyle/>
          <a:p>
            <a:r>
              <a:rPr lang="en-GB" sz="4000" dirty="0"/>
              <a:t>Language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60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6347" y="5542168"/>
            <a:ext cx="5786644" cy="446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1153166" y="2341964"/>
            <a:ext cx="7294040" cy="3327455"/>
          </a:xfrm>
          <a:prstGeom prst="wedgeRoundRectCallout">
            <a:avLst>
              <a:gd name="adj1" fmla="val -21978"/>
              <a:gd name="adj2" fmla="val 978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Wikipedia in world’s most spoken language: </a:t>
            </a:r>
            <a:br>
              <a:rPr lang="en-GB" sz="2800" dirty="0"/>
            </a:br>
            <a:r>
              <a:rPr lang="en-GB" sz="2800" b="1" dirty="0"/>
              <a:t>1/10</a:t>
            </a:r>
            <a:r>
              <a:rPr lang="en-GB" sz="2800" dirty="0"/>
              <a:t> as many articles as English Wikipedia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World’s fourth most spoken language: </a:t>
            </a:r>
            <a:r>
              <a:rPr lang="en-GB" sz="2800" b="1" dirty="0"/>
              <a:t>1/100</a:t>
            </a:r>
          </a:p>
          <a:p>
            <a:endParaRPr lang="en-GB" sz="2800" dirty="0"/>
          </a:p>
          <a:p>
            <a:r>
              <a:rPr lang="en-GB" sz="2800" dirty="0">
                <a:sym typeface="Wingdings" panose="05000000000000000000" pitchFamily="2" charset="2"/>
              </a:rPr>
              <a:t></a:t>
            </a:r>
            <a:r>
              <a:rPr lang="en-GB" sz="2800" dirty="0"/>
              <a:t> </a:t>
            </a:r>
            <a:r>
              <a:rPr lang="en-GB" sz="2800" dirty="0" err="1"/>
              <a:t>Wikidata</a:t>
            </a:r>
            <a:r>
              <a:rPr lang="en-GB" sz="2800" dirty="0"/>
              <a:t> intended to help </a:t>
            </a:r>
            <a:br>
              <a:rPr lang="en-GB" sz="2800" dirty="0"/>
            </a:br>
            <a:r>
              <a:rPr lang="en-GB" sz="2800" dirty="0"/>
              <a:t>       resource-poor languages</a:t>
            </a:r>
          </a:p>
          <a:p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58879" y="6621448"/>
            <a:ext cx="49490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/>
              </a:rPr>
              <a:t>https://tools.wmflabs.org/autodesc?q=9021&amp;lang=&amp;mode=long&amp;links=reasonator&amp;redlinks=reasonator&amp;format=html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301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Introduction to AKBC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Terminology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Topics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Construction techniques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Applications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/>
              <a:t>Past, present and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38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Paramita\Desktop\Yago-ontology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7" y="2043559"/>
            <a:ext cx="1450653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0" y="5827295"/>
            <a:ext cx="9067800" cy="381000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64999">
                <a:schemeClr val="bg2">
                  <a:lumMod val="9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920" y="6019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1984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88152" y="60624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8505" y="6019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3661" y="1458435"/>
            <a:ext cx="1905000" cy="1517928"/>
            <a:chOff x="1" y="1453872"/>
            <a:chExt cx="1905000" cy="1517928"/>
          </a:xfrm>
        </p:grpSpPr>
        <p:pic>
          <p:nvPicPr>
            <p:cNvPr id="5122" name="Picture 2" descr="C:\Users\Paramita\Desktop\cycorp_updated_logo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22"/>
            <a:stretch/>
          </p:blipFill>
          <p:spPr bwMode="auto">
            <a:xfrm>
              <a:off x="183433" y="1453872"/>
              <a:ext cx="878599" cy="81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" y="2263914"/>
              <a:ext cx="1905000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(#$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relationAllExists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00"/>
                  </a:solidFill>
                  <a:latin typeface="Courier New" pitchFamily="49" charset="0"/>
                  <a:cs typeface="Arial" pitchFamily="34" charset="0"/>
                </a:rPr>
                <a:t>  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#$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biologicalMother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00"/>
                  </a:solidFill>
                  <a:latin typeface="Courier New" pitchFamily="49" charset="0"/>
                  <a:cs typeface="Arial" pitchFamily="34" charset="0"/>
                </a:rPr>
                <a:t>  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#$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ChordataPhylum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rgbClr val="000000"/>
                  </a:solidFill>
                  <a:latin typeface="Courier New" pitchFamily="49" charset="0"/>
                  <a:cs typeface="Arial" pitchFamily="34" charset="0"/>
                </a:rPr>
                <a:t>  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#$</a:t>
              </a:r>
              <a:r>
                <a:rPr kumimoji="0" lang="en-US" sz="10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FemaleAnimal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)</a:t>
              </a:r>
              <a:r>
                <a:rPr kumimoji="0" lang="en-US" sz="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032" y="1674227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Cyc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78977" y="6019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</a:t>
            </a:r>
          </a:p>
        </p:txBody>
      </p:sp>
      <p:pic>
        <p:nvPicPr>
          <p:cNvPr id="5126" name="Picture 6" descr="C:\Users\Paramita\Desktop\1200px-DBpedia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77" y="2959378"/>
            <a:ext cx="1133784" cy="6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753726" y="4005539"/>
            <a:ext cx="1503810" cy="782022"/>
            <a:chOff x="6898840" y="3448081"/>
            <a:chExt cx="2645093" cy="1350714"/>
          </a:xfrm>
        </p:grpSpPr>
        <p:pic>
          <p:nvPicPr>
            <p:cNvPr id="5129" name="Picture 9" descr="C:\Users\Paramita\Desktop\static-grap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609" y="3448081"/>
              <a:ext cx="1473490" cy="896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C:\Users\Paramita\Desktop\Google-favicon-201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497" y="4007228"/>
              <a:ext cx="314137" cy="320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898840" y="4267200"/>
              <a:ext cx="2645093" cy="531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Knowledge Graph</a:t>
              </a:r>
            </a:p>
          </p:txBody>
        </p:sp>
      </p:grpSp>
      <p:pic>
        <p:nvPicPr>
          <p:cNvPr id="5131" name="Picture 11" descr="C:\Users\Paramita\Desktop\2000px-Wikidata-logo-e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17" y="4855990"/>
            <a:ext cx="1430566" cy="101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Paramita\Desktop\Wolfram_Alpha_December_2016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48" y="1689257"/>
            <a:ext cx="2447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69309" y="3508588"/>
            <a:ext cx="1929445" cy="1047566"/>
            <a:chOff x="501521" y="3657600"/>
            <a:chExt cx="2806959" cy="1524000"/>
          </a:xfrm>
        </p:grpSpPr>
        <p:pic>
          <p:nvPicPr>
            <p:cNvPr id="5124" name="Picture 4" descr="C:\Users\Paramita\Desktop\wordnet-hierarchy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21" y="3657600"/>
              <a:ext cx="2806959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1"/>
            <a:stretch/>
          </p:blipFill>
          <p:spPr bwMode="auto">
            <a:xfrm>
              <a:off x="533400" y="3692443"/>
              <a:ext cx="1317302" cy="24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62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75485" y="4539916"/>
            <a:ext cx="4648200" cy="685800"/>
            <a:chOff x="4495800" y="4572000"/>
            <a:chExt cx="4648200" cy="685800"/>
          </a:xfrm>
        </p:grpSpPr>
        <p:pic>
          <p:nvPicPr>
            <p:cNvPr id="5128" name="Picture 8" descr="C:\Users\Paramita\Desktop\820px-Freebase_Logo_optimised.sv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572000"/>
              <a:ext cx="1524000" cy="278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495800" y="4857690"/>
              <a:ext cx="464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/>
                  </a:solidFill>
                </a:rPr>
                <a:t>(collaborative)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51885" y="4265180"/>
            <a:ext cx="844979" cy="1096515"/>
            <a:chOff x="6051885" y="4265180"/>
            <a:chExt cx="844979" cy="1096515"/>
          </a:xfrm>
        </p:grpSpPr>
        <p:cxnSp>
          <p:nvCxnSpPr>
            <p:cNvPr id="16" name="Straight Arrow Connector 15"/>
            <p:cNvCxnSpPr>
              <a:stCxn id="5128" idx="3"/>
              <a:endCxn id="5129" idx="1"/>
            </p:cNvCxnSpPr>
            <p:nvPr/>
          </p:nvCxnSpPr>
          <p:spPr>
            <a:xfrm flipV="1">
              <a:off x="6051885" y="4265180"/>
              <a:ext cx="844979" cy="41412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5128" idx="3"/>
              <a:endCxn id="5131" idx="1"/>
            </p:cNvCxnSpPr>
            <p:nvPr/>
          </p:nvCxnSpPr>
          <p:spPr>
            <a:xfrm>
              <a:off x="6051885" y="4679306"/>
              <a:ext cx="712132" cy="68238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Paramita\Desktop\2000px-Wikipedia-logo-v2-en.sv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76" y="1827580"/>
            <a:ext cx="1295400" cy="14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406269" y="60858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22593" y="3215263"/>
            <a:ext cx="1090545" cy="708092"/>
            <a:chOff x="7315724" y="2417415"/>
            <a:chExt cx="1499413" cy="897285"/>
          </a:xfrm>
        </p:grpSpPr>
        <p:sp>
          <p:nvSpPr>
            <p:cNvPr id="17" name="Rectangle 16"/>
            <p:cNvSpPr/>
            <p:nvPr/>
          </p:nvSpPr>
          <p:spPr>
            <a:xfrm>
              <a:off x="7315724" y="2417415"/>
              <a:ext cx="1499413" cy="897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630" y="2480818"/>
              <a:ext cx="1375510" cy="71890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Past</a:t>
            </a:r>
          </a:p>
        </p:txBody>
      </p:sp>
      <p:pic>
        <p:nvPicPr>
          <p:cNvPr id="6" name="Picture 5" descr="Memex: hypothetical proto-hypertext system - Aneddotica ...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5"/>
          <a:stretch/>
        </p:blipFill>
        <p:spPr>
          <a:xfrm>
            <a:off x="0" y="4203284"/>
            <a:ext cx="1141026" cy="76921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46767" y="4967643"/>
            <a:ext cx="1249560" cy="612808"/>
          </a:xfrm>
          <a:prstGeom prst="cloudCallout">
            <a:avLst>
              <a:gd name="adj1" fmla="val -74790"/>
              <a:gd name="adj2" fmla="val 27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Memex</a:t>
            </a:r>
            <a:endParaRPr lang="en-US" sz="1600" dirty="0"/>
          </a:p>
          <a:p>
            <a:pPr algn="ctr"/>
            <a:r>
              <a:rPr lang="en-US" sz="1600" dirty="0"/>
              <a:t>(1945)</a:t>
            </a:r>
          </a:p>
        </p:txBody>
      </p:sp>
    </p:spTree>
    <p:extLst>
      <p:ext uri="{BB962C8B-B14F-4D97-AF65-F5344CB8AC3E}">
        <p14:creationId xmlns:p14="http://schemas.microsoft.com/office/powerpoint/2010/main" val="22922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KBs at most major tech companies </a:t>
            </a:r>
            <a:r>
              <a:rPr lang="en-US" dirty="0"/>
              <a:t>and beyond</a:t>
            </a:r>
          </a:p>
          <a:p>
            <a:pPr lvl="1"/>
            <a:r>
              <a:rPr lang="en-US" dirty="0"/>
              <a:t>Google, Microsoft, Alibaba, Bloomberg, …</a:t>
            </a:r>
          </a:p>
          <a:p>
            <a:endParaRPr lang="en-US" dirty="0"/>
          </a:p>
          <a:p>
            <a:r>
              <a:rPr lang="en-US" dirty="0"/>
              <a:t>Feb 2018: </a:t>
            </a:r>
            <a:r>
              <a:rPr lang="en-US" dirty="0">
                <a:solidFill>
                  <a:srgbClr val="0070C0"/>
                </a:solidFill>
              </a:rPr>
              <a:t>$125 million investment </a:t>
            </a:r>
            <a:r>
              <a:rPr lang="en-US" dirty="0"/>
              <a:t>by Microsoft cofounder Paul Allen into non-profit research on common sense knowledge extraction and reasoning</a:t>
            </a:r>
          </a:p>
          <a:p>
            <a:endParaRPr lang="en-US" dirty="0"/>
          </a:p>
          <a:p>
            <a:r>
              <a:rPr lang="en-US" dirty="0"/>
              <a:t>Research: Major part of NLP conferences taken up by IE/AKBC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2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55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What, Why, How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Lab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2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extraction where from?</a:t>
            </a:r>
          </a:p>
          <a:p>
            <a:pPr lvl="1"/>
            <a:r>
              <a:rPr lang="en-US" dirty="0"/>
              <a:t>Actual web crawling nontrivial</a:t>
            </a:r>
          </a:p>
          <a:p>
            <a:pPr lvl="1"/>
            <a:r>
              <a:rPr lang="en-US" dirty="0"/>
              <a:t>Wikipedia a popular high-quality resource</a:t>
            </a:r>
          </a:p>
          <a:p>
            <a:r>
              <a:rPr lang="en-US" dirty="0">
                <a:solidFill>
                  <a:srgbClr val="0070C0"/>
                </a:solidFill>
              </a:rPr>
              <a:t>Learn/practice text manipulation, perform some simple analyses, get to know KB querying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4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>
                <a:solidFill>
                  <a:srgbClr val="0070C0"/>
                </a:solidFill>
              </a:rPr>
              <a:t>Knowledge base construction </a:t>
            </a:r>
            <a:r>
              <a:rPr lang="en-US" dirty="0"/>
              <a:t>builds </a:t>
            </a:r>
            <a:r>
              <a:rPr lang="en-US" dirty="0">
                <a:solidFill>
                  <a:srgbClr val="0070C0"/>
                </a:solidFill>
              </a:rPr>
              <a:t>machine-readable structured content </a:t>
            </a:r>
            <a:r>
              <a:rPr lang="en-US" dirty="0"/>
              <a:t>from unstructured/</a:t>
            </a:r>
            <a:r>
              <a:rPr lang="en-US" dirty="0" err="1"/>
              <a:t>semistructured</a:t>
            </a:r>
            <a:r>
              <a:rPr lang="en-US" dirty="0"/>
              <a:t> inputs</a:t>
            </a:r>
          </a:p>
          <a:p>
            <a:pPr>
              <a:spcBef>
                <a:spcPts val="2400"/>
              </a:spcBef>
            </a:pP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Structured data is </a:t>
            </a:r>
            <a:r>
              <a:rPr lang="en-US"/>
              <a:t>relevant </a:t>
            </a:r>
            <a:br>
              <a:rPr lang="en-US"/>
            </a:br>
            <a:r>
              <a:rPr lang="en-US"/>
              <a:t>for </a:t>
            </a:r>
            <a:r>
              <a:rPr lang="en-US" dirty="0"/>
              <a:t>a range of </a:t>
            </a:r>
            <a:r>
              <a:rPr lang="en-US">
                <a:solidFill>
                  <a:srgbClr val="0070C0"/>
                </a:solidFill>
              </a:rPr>
              <a:t>knowledge-intensive tasks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2400"/>
              </a:spcBef>
            </a:pPr>
            <a:r>
              <a:rPr lang="en-US" dirty="0"/>
              <a:t>Next week: Crawling and scraping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5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Introducing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What, Why, How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8"/>
            <a:ext cx="8229600" cy="463391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Knowledge</a:t>
            </a:r>
          </a:p>
          <a:p>
            <a:pPr lvl="1"/>
            <a:r>
              <a:rPr lang="en-US" sz="1800" dirty="0"/>
              <a:t>What AKBC is about (“What”)</a:t>
            </a:r>
          </a:p>
          <a:p>
            <a:pPr lvl="1"/>
            <a:r>
              <a:rPr lang="en-US" sz="1800" dirty="0"/>
              <a:t>What AKBC is good for (“Why”)</a:t>
            </a:r>
          </a:p>
          <a:p>
            <a:pPr lvl="1"/>
            <a:r>
              <a:rPr lang="en-US" sz="1800" dirty="0"/>
              <a:t>What main tasks and challenges in AKBC are</a:t>
            </a:r>
          </a:p>
          <a:p>
            <a:pPr lvl="1"/>
            <a:r>
              <a:rPr lang="en-US" sz="1800" dirty="0"/>
              <a:t>What common approaches to problems in AKBC are (“How”)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2200" dirty="0">
                <a:solidFill>
                  <a:srgbClr val="0070C0"/>
                </a:solidFill>
              </a:rPr>
              <a:t>Skills</a:t>
            </a:r>
          </a:p>
          <a:p>
            <a:pPr lvl="1"/>
            <a:r>
              <a:rPr lang="en-US" sz="1800" dirty="0"/>
              <a:t>Analyze potentials and limitations of AKBC approaches</a:t>
            </a:r>
          </a:p>
          <a:p>
            <a:pPr lvl="1"/>
            <a:r>
              <a:rPr lang="en-US" sz="1800" dirty="0"/>
              <a:t>Learn to choose right source and method for right task</a:t>
            </a:r>
          </a:p>
          <a:p>
            <a:pPr lvl="1"/>
            <a:r>
              <a:rPr lang="en-US" sz="1800" dirty="0"/>
              <a:t>Implement simple solutions for main problems in AKBC</a:t>
            </a:r>
          </a:p>
          <a:p>
            <a:pPr lvl="2"/>
            <a:r>
              <a:rPr lang="en-US" sz="1400" dirty="0"/>
              <a:t>Scraping, typing, linking, …</a:t>
            </a:r>
            <a:br>
              <a:rPr lang="en-US" sz="1400" dirty="0"/>
            </a:br>
            <a:endParaRPr lang="en-US" sz="1050" dirty="0"/>
          </a:p>
          <a:p>
            <a:r>
              <a:rPr lang="en-US" sz="2200" dirty="0">
                <a:solidFill>
                  <a:srgbClr val="0070C0"/>
                </a:solidFill>
              </a:rPr>
              <a:t>Abilities</a:t>
            </a:r>
          </a:p>
          <a:p>
            <a:pPr lvl="1"/>
            <a:r>
              <a:rPr lang="en-US" sz="1800" dirty="0"/>
              <a:t>Build your own AKBC pipeline for a problem</a:t>
            </a:r>
            <a:br>
              <a:rPr lang="en-US" sz="1800" dirty="0"/>
            </a:b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 Very practical focus!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AC70-685E-4AB9-8C4E-20E39C6CE22B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031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Basic concepts of ML</a:t>
            </a:r>
          </a:p>
          <a:p>
            <a:pPr lvl="1"/>
            <a:r>
              <a:rPr lang="en-US" dirty="0"/>
              <a:t>We won’t go deep</a:t>
            </a:r>
          </a:p>
          <a:p>
            <a:r>
              <a:rPr lang="en-US" dirty="0">
                <a:solidFill>
                  <a:srgbClr val="0070C0"/>
                </a:solidFill>
              </a:rPr>
              <a:t>Python programming</a:t>
            </a:r>
          </a:p>
          <a:p>
            <a:pPr lvl="1"/>
            <a:r>
              <a:rPr lang="en-US" dirty="0"/>
              <a:t>Essential</a:t>
            </a:r>
          </a:p>
          <a:p>
            <a:pPr lvl="1"/>
            <a:r>
              <a:rPr lang="en-US" dirty="0"/>
              <a:t>Still time to learn</a:t>
            </a:r>
          </a:p>
          <a:p>
            <a:endParaRPr lang="en-US" dirty="0"/>
          </a:p>
          <a:p>
            <a:r>
              <a:rPr lang="en-US" dirty="0"/>
              <a:t>Helpful but not required</a:t>
            </a:r>
          </a:p>
          <a:p>
            <a:pPr lvl="1"/>
            <a:r>
              <a:rPr lang="en-US" dirty="0"/>
              <a:t>Basic notions of information retrieval (IRDM?)</a:t>
            </a:r>
          </a:p>
          <a:p>
            <a:pPr lvl="1"/>
            <a:r>
              <a:rPr lang="en-US" dirty="0"/>
              <a:t>Computational linguistics (SNLP?)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8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2729</Words>
  <Application>Microsoft Office PowerPoint</Application>
  <PresentationFormat>On-screen Show (4:3)</PresentationFormat>
  <Paragraphs>570</Paragraphs>
  <Slides>67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Arial Unicode MS</vt:lpstr>
      <vt:lpstr>Calibri</vt:lpstr>
      <vt:lpstr>Calibri Light</vt:lpstr>
      <vt:lpstr>Courier New</vt:lpstr>
      <vt:lpstr>Wingdings</vt:lpstr>
      <vt:lpstr>Office Theme</vt:lpstr>
      <vt:lpstr>Automated knowledge base construction 1. Introduction </vt:lpstr>
      <vt:lpstr>Outline</vt:lpstr>
      <vt:lpstr>Simon Razniewski</vt:lpstr>
      <vt:lpstr>Tutorial teachers</vt:lpstr>
      <vt:lpstr>Department 5</vt:lpstr>
      <vt:lpstr>And you?</vt:lpstr>
      <vt:lpstr>Outline</vt:lpstr>
      <vt:lpstr>Learning outcomes</vt:lpstr>
      <vt:lpstr>Prerequisites</vt:lpstr>
      <vt:lpstr>Formal organization</vt:lpstr>
      <vt:lpstr>Assignments</vt:lpstr>
      <vt:lpstr>Assignment content</vt:lpstr>
      <vt:lpstr>Schedule</vt:lpstr>
      <vt:lpstr>Outline</vt:lpstr>
      <vt:lpstr>3. Introduction to AKBC</vt:lpstr>
      <vt:lpstr>I. Motivation</vt:lpstr>
      <vt:lpstr>PowerPoint Presentation</vt:lpstr>
      <vt:lpstr>What for?</vt:lpstr>
      <vt:lpstr>Samples of advanced queries</vt:lpstr>
      <vt:lpstr>The Semantic Web</vt:lpstr>
      <vt:lpstr>3. Introduction to AKBC</vt:lpstr>
      <vt:lpstr>Facts (triples) and their constituents</vt:lpstr>
      <vt:lpstr>Subjects and objects</vt:lpstr>
      <vt:lpstr>Classes and class hierarchies</vt:lpstr>
      <vt:lpstr>Classes</vt:lpstr>
      <vt:lpstr>Taxonomies</vt:lpstr>
      <vt:lpstr>Knowledge base: Definition</vt:lpstr>
      <vt:lpstr>3. Introduction to AKBC</vt:lpstr>
      <vt:lpstr>Common topics of knowledge bases</vt:lpstr>
      <vt:lpstr>Lexical KBs</vt:lpstr>
      <vt:lpstr>PowerPoint Presentation</vt:lpstr>
      <vt:lpstr>FrameNet</vt:lpstr>
      <vt:lpstr>Encyclopedic KBs (“Instance-oriented KBs”)</vt:lpstr>
      <vt:lpstr>PowerPoint Presentation</vt:lpstr>
      <vt:lpstr>PowerPoint Presentation</vt:lpstr>
      <vt:lpstr>Commonsense KBs (class-oriented)</vt:lpstr>
      <vt:lpstr>ConceptNet</vt:lpstr>
      <vt:lpstr>PowerPoint Presentation</vt:lpstr>
      <vt:lpstr>3. Introduction to AKBC</vt:lpstr>
      <vt:lpstr>How to build KBs?</vt:lpstr>
      <vt:lpstr>Possible approaches</vt:lpstr>
      <vt:lpstr>A. Humans: Experts</vt:lpstr>
      <vt:lpstr>Humans: Crowdsourcing/Gamification</vt:lpstr>
      <vt:lpstr>Humans: Volunteers</vt:lpstr>
      <vt:lpstr>Humans: Challenges</vt:lpstr>
      <vt:lpstr>B. Structured extraction</vt:lpstr>
      <vt:lpstr>PowerPoint Presentation</vt:lpstr>
      <vt:lpstr>C. Text extraction</vt:lpstr>
      <vt:lpstr>Text extraction demo (relations part)</vt:lpstr>
      <vt:lpstr>D. Constraints</vt:lpstr>
      <vt:lpstr>3. Introduction to AKBC</vt:lpstr>
      <vt:lpstr>What KBs are good for</vt:lpstr>
      <vt:lpstr>Master data (1)</vt:lpstr>
      <vt:lpstr>Master data (2)</vt:lpstr>
      <vt:lpstr>Data mining</vt:lpstr>
      <vt:lpstr>Entity linking</vt:lpstr>
      <vt:lpstr>Search enhancements</vt:lpstr>
      <vt:lpstr>Question answering</vt:lpstr>
      <vt:lpstr>Question answering (2)</vt:lpstr>
      <vt:lpstr>Language generation</vt:lpstr>
      <vt:lpstr>3. Introduction to AKBC</vt:lpstr>
      <vt:lpstr>PowerPoint Presentation</vt:lpstr>
      <vt:lpstr>Present</vt:lpstr>
      <vt:lpstr>Future</vt:lpstr>
      <vt:lpstr>Outline</vt:lpstr>
      <vt:lpstr>Lab 1</vt:lpstr>
      <vt:lpstr>Take home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in Knowledge Bases</dc:title>
  <dc:creator>Administrator</dc:creator>
  <cp:lastModifiedBy>simon</cp:lastModifiedBy>
  <cp:revision>454</cp:revision>
  <dcterms:created xsi:type="dcterms:W3CDTF">2018-08-20T14:32:07Z</dcterms:created>
  <dcterms:modified xsi:type="dcterms:W3CDTF">2022-04-27T11:50:44Z</dcterms:modified>
</cp:coreProperties>
</file>