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handoutMasterIdLst>
    <p:handoutMasterId r:id="rId73"/>
  </p:handoutMasterIdLst>
  <p:sldIdLst>
    <p:sldId id="478" r:id="rId2"/>
    <p:sldId id="641" r:id="rId3"/>
    <p:sldId id="616" r:id="rId4"/>
    <p:sldId id="310" r:id="rId5"/>
    <p:sldId id="635" r:id="rId6"/>
    <p:sldId id="481" r:id="rId7"/>
    <p:sldId id="483" r:id="rId8"/>
    <p:sldId id="485" r:id="rId9"/>
    <p:sldId id="486" r:id="rId10"/>
    <p:sldId id="489" r:id="rId11"/>
    <p:sldId id="490" r:id="rId12"/>
    <p:sldId id="617" r:id="rId13"/>
    <p:sldId id="495" r:id="rId14"/>
    <p:sldId id="496" r:id="rId15"/>
    <p:sldId id="497" r:id="rId16"/>
    <p:sldId id="498" r:id="rId17"/>
    <p:sldId id="499" r:id="rId18"/>
    <p:sldId id="500" r:id="rId19"/>
    <p:sldId id="502" r:id="rId20"/>
    <p:sldId id="503" r:id="rId21"/>
    <p:sldId id="504" r:id="rId22"/>
    <p:sldId id="505" r:id="rId23"/>
    <p:sldId id="506" r:id="rId24"/>
    <p:sldId id="507" r:id="rId25"/>
    <p:sldId id="508" r:id="rId26"/>
    <p:sldId id="509" r:id="rId27"/>
    <p:sldId id="510" r:id="rId28"/>
    <p:sldId id="512" r:id="rId29"/>
    <p:sldId id="513" r:id="rId30"/>
    <p:sldId id="524" r:id="rId31"/>
    <p:sldId id="620" r:id="rId32"/>
    <p:sldId id="636" r:id="rId33"/>
    <p:sldId id="637" r:id="rId34"/>
    <p:sldId id="405" r:id="rId35"/>
    <p:sldId id="638" r:id="rId36"/>
    <p:sldId id="640" r:id="rId37"/>
    <p:sldId id="639" r:id="rId38"/>
    <p:sldId id="622" r:id="rId39"/>
    <p:sldId id="572" r:id="rId40"/>
    <p:sldId id="621" r:id="rId41"/>
    <p:sldId id="610" r:id="rId42"/>
    <p:sldId id="580" r:id="rId43"/>
    <p:sldId id="577" r:id="rId44"/>
    <p:sldId id="582" r:id="rId45"/>
    <p:sldId id="583" r:id="rId46"/>
    <p:sldId id="585" r:id="rId47"/>
    <p:sldId id="586" r:id="rId48"/>
    <p:sldId id="587" r:id="rId49"/>
    <p:sldId id="588" r:id="rId50"/>
    <p:sldId id="589" r:id="rId51"/>
    <p:sldId id="590" r:id="rId52"/>
    <p:sldId id="591" r:id="rId53"/>
    <p:sldId id="593" r:id="rId54"/>
    <p:sldId id="594" r:id="rId55"/>
    <p:sldId id="623" r:id="rId56"/>
    <p:sldId id="613" r:id="rId57"/>
    <p:sldId id="612" r:id="rId58"/>
    <p:sldId id="624" r:id="rId59"/>
    <p:sldId id="625" r:id="rId60"/>
    <p:sldId id="627" r:id="rId61"/>
    <p:sldId id="614" r:id="rId62"/>
    <p:sldId id="628" r:id="rId63"/>
    <p:sldId id="629" r:id="rId64"/>
    <p:sldId id="630" r:id="rId65"/>
    <p:sldId id="631" r:id="rId66"/>
    <p:sldId id="632" r:id="rId67"/>
    <p:sldId id="633" r:id="rId68"/>
    <p:sldId id="407" r:id="rId69"/>
    <p:sldId id="615" r:id="rId70"/>
    <p:sldId id="408" r:id="rId71"/>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15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41" autoAdjust="0"/>
    <p:restoredTop sz="69456" autoAdjust="0"/>
  </p:normalViewPr>
  <p:slideViewPr>
    <p:cSldViewPr snapToGrid="0">
      <p:cViewPr varScale="1">
        <p:scale>
          <a:sx n="69" d="100"/>
          <a:sy n="69" d="100"/>
        </p:scale>
        <p:origin x="152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51826EEB-C1A2-4CF9-B142-5F4D7184573B}" type="datetimeFigureOut">
              <a:rPr lang="en-US" smtClean="0"/>
              <a:t>6/24/2022</a:t>
            </a:fld>
            <a:endParaRPr lang="en-US"/>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C3E3CD68-8BC0-4989-931F-D3BA6518FE5C}" type="slidenum">
              <a:rPr lang="en-US" smtClean="0"/>
              <a:t>‹#›</a:t>
            </a:fld>
            <a:endParaRPr lang="en-US"/>
          </a:p>
        </p:txBody>
      </p:sp>
    </p:spTree>
    <p:extLst>
      <p:ext uri="{BB962C8B-B14F-4D97-AF65-F5344CB8AC3E}">
        <p14:creationId xmlns:p14="http://schemas.microsoft.com/office/powerpoint/2010/main" val="1921651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FC2AA56-801B-49FD-AA56-59128FA713EE}" type="datetimeFigureOut">
              <a:rPr lang="en-US" smtClean="0"/>
              <a:t>6/24/2022</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0553578-4928-4E14-89A2-98A9A1FAB8BE}" type="slidenum">
              <a:rPr lang="en-US" smtClean="0"/>
              <a:t>‹#›</a:t>
            </a:fld>
            <a:endParaRPr lang="en-US"/>
          </a:p>
        </p:txBody>
      </p:sp>
    </p:spTree>
    <p:extLst>
      <p:ext uri="{BB962C8B-B14F-4D97-AF65-F5344CB8AC3E}">
        <p14:creationId xmlns:p14="http://schemas.microsoft.com/office/powerpoint/2010/main" val="3343418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a:t>
            </a:r>
          </a:p>
          <a:p>
            <a:r>
              <a:rPr lang="en-US" dirty="0"/>
              <a:t>11: NER</a:t>
            </a:r>
          </a:p>
          <a:p>
            <a:r>
              <a:rPr lang="en-US" dirty="0"/>
              <a:t>28: Planet type features</a:t>
            </a:r>
          </a:p>
          <a:p>
            <a:r>
              <a:rPr lang="en-US" dirty="0"/>
              <a:t>32: Cascaded NER</a:t>
            </a:r>
          </a:p>
          <a:p>
            <a:r>
              <a:rPr lang="en-US" dirty="0"/>
              <a:t>68: Classical Hearst patterns</a:t>
            </a:r>
          </a:p>
          <a:p>
            <a:r>
              <a:rPr lang="en-US" dirty="0"/>
              <a:t>77:</a:t>
            </a:r>
            <a:r>
              <a:rPr lang="en-US" baseline="0" dirty="0"/>
              <a:t> Spacy code run</a:t>
            </a:r>
            <a:endParaRPr lang="en-US" dirty="0"/>
          </a:p>
        </p:txBody>
      </p:sp>
      <p:sp>
        <p:nvSpPr>
          <p:cNvPr id="4" name="Slide Number Placeholder 3"/>
          <p:cNvSpPr>
            <a:spLocks noGrp="1"/>
          </p:cNvSpPr>
          <p:nvPr>
            <p:ph type="sldNum" sz="quarter" idx="10"/>
          </p:nvPr>
        </p:nvSpPr>
        <p:spPr/>
        <p:txBody>
          <a:bodyPr/>
          <a:lstStyle/>
          <a:p>
            <a:fld id="{E0553578-4928-4E14-89A2-98A9A1FAB8BE}" type="slidenum">
              <a:rPr lang="en-US" smtClean="0"/>
              <a:t>1</a:t>
            </a:fld>
            <a:endParaRPr lang="en-US"/>
          </a:p>
        </p:txBody>
      </p:sp>
    </p:spTree>
    <p:extLst>
      <p:ext uri="{BB962C8B-B14F-4D97-AF65-F5344CB8AC3E}">
        <p14:creationId xmlns:p14="http://schemas.microsoft.com/office/powerpoint/2010/main" val="2763682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point forward to taxonomy construction</a:t>
            </a:r>
          </a:p>
        </p:txBody>
      </p:sp>
      <p:sp>
        <p:nvSpPr>
          <p:cNvPr id="4" name="Slide Number Placeholder 3"/>
          <p:cNvSpPr>
            <a:spLocks noGrp="1"/>
          </p:cNvSpPr>
          <p:nvPr>
            <p:ph type="sldNum" sz="quarter" idx="5"/>
          </p:nvPr>
        </p:nvSpPr>
        <p:spPr/>
        <p:txBody>
          <a:bodyPr/>
          <a:lstStyle/>
          <a:p>
            <a:fld id="{E0553578-4928-4E14-89A2-98A9A1FAB8BE}" type="slidenum">
              <a:rPr lang="en-US" smtClean="0"/>
              <a:t>53</a:t>
            </a:fld>
            <a:endParaRPr lang="en-US"/>
          </a:p>
        </p:txBody>
      </p:sp>
    </p:spTree>
    <p:extLst>
      <p:ext uri="{BB962C8B-B14F-4D97-AF65-F5344CB8AC3E}">
        <p14:creationId xmlns:p14="http://schemas.microsoft.com/office/powerpoint/2010/main" val="568943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Nationalities or religious or political groups</a:t>
            </a:r>
          </a:p>
        </p:txBody>
      </p:sp>
      <p:sp>
        <p:nvSpPr>
          <p:cNvPr id="4" name="Slide Number Placeholder 3"/>
          <p:cNvSpPr>
            <a:spLocks noGrp="1"/>
          </p:cNvSpPr>
          <p:nvPr>
            <p:ph type="sldNum" sz="quarter" idx="5"/>
          </p:nvPr>
        </p:nvSpPr>
        <p:spPr/>
        <p:txBody>
          <a:bodyPr/>
          <a:lstStyle/>
          <a:p>
            <a:fld id="{E0553578-4928-4E14-89A2-98A9A1FAB8BE}" type="slidenum">
              <a:rPr lang="en-US" smtClean="0"/>
              <a:t>56</a:t>
            </a:fld>
            <a:endParaRPr lang="en-US"/>
          </a:p>
        </p:txBody>
      </p:sp>
    </p:spTree>
    <p:extLst>
      <p:ext uri="{BB962C8B-B14F-4D97-AF65-F5344CB8AC3E}">
        <p14:creationId xmlns:p14="http://schemas.microsoft.com/office/powerpoint/2010/main" val="1563759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obama</a:t>
            </a:r>
            <a:r>
              <a:rPr lang="en-US" dirty="0"/>
              <a:t>, trump -&gt; lowercase works</a:t>
            </a:r>
            <a:r>
              <a:rPr lang="en-US"/>
              <a:t>, uppercase not</a:t>
            </a:r>
            <a:endParaRPr lang="en-US" dirty="0"/>
          </a:p>
        </p:txBody>
      </p:sp>
      <p:sp>
        <p:nvSpPr>
          <p:cNvPr id="4" name="Slide Number Placeholder 3"/>
          <p:cNvSpPr>
            <a:spLocks noGrp="1"/>
          </p:cNvSpPr>
          <p:nvPr>
            <p:ph type="sldNum" sz="quarter" idx="10"/>
          </p:nvPr>
        </p:nvSpPr>
        <p:spPr/>
        <p:txBody>
          <a:bodyPr/>
          <a:lstStyle/>
          <a:p>
            <a:fld id="{E0553578-4928-4E14-89A2-98A9A1FAB8BE}" type="slidenum">
              <a:rPr lang="en-US" smtClean="0"/>
              <a:t>60</a:t>
            </a:fld>
            <a:endParaRPr lang="en-US"/>
          </a:p>
        </p:txBody>
      </p:sp>
    </p:spTree>
    <p:extLst>
      <p:ext uri="{BB962C8B-B14F-4D97-AF65-F5344CB8AC3E}">
        <p14:creationId xmlns:p14="http://schemas.microsoft.com/office/powerpoint/2010/main" val="667776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D37B9E-38E2-42EB-AA18-907BA7188689}" type="slidenum">
              <a:rPr lang="en-US" smtClean="0"/>
              <a:t>4</a:t>
            </a:fld>
            <a:endParaRPr lang="en-US"/>
          </a:p>
        </p:txBody>
      </p:sp>
    </p:spTree>
    <p:extLst>
      <p:ext uri="{BB962C8B-B14F-4D97-AF65-F5344CB8AC3E}">
        <p14:creationId xmlns:p14="http://schemas.microsoft.com/office/powerpoint/2010/main" val="1399331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to say that token is not an entity</a:t>
            </a:r>
          </a:p>
        </p:txBody>
      </p:sp>
      <p:sp>
        <p:nvSpPr>
          <p:cNvPr id="4" name="Slide Number Placeholder 3"/>
          <p:cNvSpPr>
            <a:spLocks noGrp="1"/>
          </p:cNvSpPr>
          <p:nvPr>
            <p:ph type="sldNum" sz="quarter" idx="5"/>
          </p:nvPr>
        </p:nvSpPr>
        <p:spPr/>
        <p:txBody>
          <a:bodyPr/>
          <a:lstStyle/>
          <a:p>
            <a:fld id="{E0553578-4928-4E14-89A2-98A9A1FAB8BE}" type="slidenum">
              <a:rPr lang="en-US" smtClean="0"/>
              <a:t>9</a:t>
            </a:fld>
            <a:endParaRPr lang="en-US"/>
          </a:p>
        </p:txBody>
      </p:sp>
    </p:spTree>
    <p:extLst>
      <p:ext uri="{BB962C8B-B14F-4D97-AF65-F5344CB8AC3E}">
        <p14:creationId xmlns:p14="http://schemas.microsoft.com/office/powerpoint/2010/main" val="580082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Opposite:</a:t>
            </a:r>
            <a:r>
              <a:rPr lang="en-US" baseline="0" dirty="0"/>
              <a:t> Common name/noun</a:t>
            </a:r>
            <a:endParaRPr lang="en-US" dirty="0"/>
          </a:p>
        </p:txBody>
      </p:sp>
      <p:sp>
        <p:nvSpPr>
          <p:cNvPr id="4" name="Slide Number Placeholder 3"/>
          <p:cNvSpPr>
            <a:spLocks noGrp="1"/>
          </p:cNvSpPr>
          <p:nvPr>
            <p:ph type="sldNum" sz="quarter" idx="10"/>
          </p:nvPr>
        </p:nvSpPr>
        <p:spPr/>
        <p:txBody>
          <a:bodyPr/>
          <a:lstStyle/>
          <a:p>
            <a:fld id="{E0553578-4928-4E14-89A2-98A9A1FAB8BE}" type="slidenum">
              <a:rPr lang="en-US" smtClean="0"/>
              <a:t>16</a:t>
            </a:fld>
            <a:endParaRPr lang="en-US"/>
          </a:p>
        </p:txBody>
      </p:sp>
    </p:spTree>
    <p:extLst>
      <p:ext uri="{BB962C8B-B14F-4D97-AF65-F5344CB8AC3E}">
        <p14:creationId xmlns:p14="http://schemas.microsoft.com/office/powerpoint/2010/main" val="3533107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Rb</a:t>
            </a:r>
            <a:r>
              <a:rPr lang="en-US" dirty="0"/>
              <a:t> = adverb</a:t>
            </a:r>
          </a:p>
        </p:txBody>
      </p:sp>
      <p:sp>
        <p:nvSpPr>
          <p:cNvPr id="4" name="Slide Number Placeholder 3"/>
          <p:cNvSpPr>
            <a:spLocks noGrp="1"/>
          </p:cNvSpPr>
          <p:nvPr>
            <p:ph type="sldNum" sz="quarter" idx="10"/>
          </p:nvPr>
        </p:nvSpPr>
        <p:spPr/>
        <p:txBody>
          <a:bodyPr/>
          <a:lstStyle/>
          <a:p>
            <a:fld id="{E0553578-4928-4E14-89A2-98A9A1FAB8BE}" type="slidenum">
              <a:rPr lang="en-US" smtClean="0"/>
              <a:t>21</a:t>
            </a:fld>
            <a:endParaRPr lang="en-US"/>
          </a:p>
        </p:txBody>
      </p:sp>
    </p:spTree>
    <p:extLst>
      <p:ext uri="{BB962C8B-B14F-4D97-AF65-F5344CB8AC3E}">
        <p14:creationId xmlns:p14="http://schemas.microsoft.com/office/powerpoint/2010/main" val="236488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s.|y</a:t>
            </a:r>
            <a:r>
              <a:rPr lang="en-US" dirty="0"/>
              <a:t>.) = (</a:t>
            </a:r>
            <a:r>
              <a:rPr lang="en-US" dirty="0" err="1"/>
              <a:t>says|yells</a:t>
            </a:r>
            <a:r>
              <a:rPr lang="en-US" dirty="0"/>
              <a:t>)</a:t>
            </a:r>
          </a:p>
        </p:txBody>
      </p:sp>
      <p:sp>
        <p:nvSpPr>
          <p:cNvPr id="4" name="Slide Number Placeholder 3"/>
          <p:cNvSpPr>
            <a:spLocks noGrp="1"/>
          </p:cNvSpPr>
          <p:nvPr>
            <p:ph type="sldNum" sz="quarter" idx="10"/>
          </p:nvPr>
        </p:nvSpPr>
        <p:spPr/>
        <p:txBody>
          <a:bodyPr/>
          <a:lstStyle/>
          <a:p>
            <a:fld id="{E0553578-4928-4E14-89A2-98A9A1FAB8BE}" type="slidenum">
              <a:rPr lang="en-US" smtClean="0"/>
              <a:t>30</a:t>
            </a:fld>
            <a:endParaRPr lang="en-US"/>
          </a:p>
        </p:txBody>
      </p:sp>
    </p:spTree>
    <p:extLst>
      <p:ext uri="{BB962C8B-B14F-4D97-AF65-F5344CB8AC3E}">
        <p14:creationId xmlns:p14="http://schemas.microsoft.com/office/powerpoint/2010/main" val="9177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CLS = special token for Classification</a:t>
            </a:r>
          </a:p>
        </p:txBody>
      </p:sp>
      <p:sp>
        <p:nvSpPr>
          <p:cNvPr id="4" name="Slide Number Placeholder 3"/>
          <p:cNvSpPr>
            <a:spLocks noGrp="1"/>
          </p:cNvSpPr>
          <p:nvPr>
            <p:ph type="sldNum" sz="quarter" idx="5"/>
          </p:nvPr>
        </p:nvSpPr>
        <p:spPr/>
        <p:txBody>
          <a:bodyPr/>
          <a:lstStyle/>
          <a:p>
            <a:fld id="{E0553578-4928-4E14-89A2-98A9A1FAB8BE}" type="slidenum">
              <a:rPr lang="en-US" smtClean="0"/>
              <a:t>35</a:t>
            </a:fld>
            <a:endParaRPr lang="en-US"/>
          </a:p>
        </p:txBody>
      </p:sp>
    </p:spTree>
    <p:extLst>
      <p:ext uri="{BB962C8B-B14F-4D97-AF65-F5344CB8AC3E}">
        <p14:creationId xmlns:p14="http://schemas.microsoft.com/office/powerpoint/2010/main" val="1536388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HOMR = Simpson episode</a:t>
            </a:r>
          </a:p>
          <a:p>
            <a:r>
              <a:rPr lang="en-US" dirty="0"/>
              <a:t>Monson = Doctor</a:t>
            </a:r>
          </a:p>
          <a:p>
            <a:r>
              <a:rPr lang="en-US" dirty="0"/>
              <a:t>Moe = bartender, unlicensed physician</a:t>
            </a:r>
          </a:p>
          <a:p>
            <a:r>
              <a:rPr lang="en-US" dirty="0"/>
              <a:t>Homer = idiot</a:t>
            </a:r>
          </a:p>
        </p:txBody>
      </p:sp>
      <p:sp>
        <p:nvSpPr>
          <p:cNvPr id="4" name="Slide Number Placeholder 3"/>
          <p:cNvSpPr>
            <a:spLocks noGrp="1"/>
          </p:cNvSpPr>
          <p:nvPr>
            <p:ph type="sldNum" sz="quarter" idx="5"/>
          </p:nvPr>
        </p:nvSpPr>
        <p:spPr/>
        <p:txBody>
          <a:bodyPr/>
          <a:lstStyle/>
          <a:p>
            <a:fld id="{E0553578-4928-4E14-89A2-98A9A1FAB8BE}" type="slidenum">
              <a:rPr lang="en-US" smtClean="0"/>
              <a:t>42</a:t>
            </a:fld>
            <a:endParaRPr lang="en-US"/>
          </a:p>
        </p:txBody>
      </p:sp>
    </p:spTree>
    <p:extLst>
      <p:ext uri="{BB962C8B-B14F-4D97-AF65-F5344CB8AC3E}">
        <p14:creationId xmlns:p14="http://schemas.microsoft.com/office/powerpoint/2010/main" val="548349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53578-4928-4E14-89A2-98A9A1FAB8BE}" type="slidenum">
              <a:rPr lang="en-US" smtClean="0"/>
              <a:t>48</a:t>
            </a:fld>
            <a:endParaRPr lang="en-US"/>
          </a:p>
        </p:txBody>
      </p:sp>
    </p:spTree>
    <p:extLst>
      <p:ext uri="{BB962C8B-B14F-4D97-AF65-F5344CB8AC3E}">
        <p14:creationId xmlns:p14="http://schemas.microsoft.com/office/powerpoint/2010/main" val="877835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EE205E-FDBD-4537-8125-2563161E9FD9}" type="datetime1">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D2AF1-E3F7-4EC9-8368-99951890183C}" type="slidenum">
              <a:rPr lang="en-US" smtClean="0"/>
              <a:t>‹#›</a:t>
            </a:fld>
            <a:endParaRPr lang="en-US"/>
          </a:p>
        </p:txBody>
      </p:sp>
    </p:spTree>
    <p:extLst>
      <p:ext uri="{BB962C8B-B14F-4D97-AF65-F5344CB8AC3E}">
        <p14:creationId xmlns:p14="http://schemas.microsoft.com/office/powerpoint/2010/main" val="2595645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48E7F7-E1E6-4027-9EA4-98AB4DF4DB3E}" type="datetime1">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D2AF1-E3F7-4EC9-8368-99951890183C}" type="slidenum">
              <a:rPr lang="en-US" smtClean="0"/>
              <a:t>‹#›</a:t>
            </a:fld>
            <a:endParaRPr lang="en-US"/>
          </a:p>
        </p:txBody>
      </p:sp>
    </p:spTree>
    <p:extLst>
      <p:ext uri="{BB962C8B-B14F-4D97-AF65-F5344CB8AC3E}">
        <p14:creationId xmlns:p14="http://schemas.microsoft.com/office/powerpoint/2010/main" val="123849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840480-3781-4980-88ED-06FFEED67D8D}" type="datetime1">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D2AF1-E3F7-4EC9-8368-99951890183C}" type="slidenum">
              <a:rPr lang="en-US" smtClean="0"/>
              <a:t>‹#›</a:t>
            </a:fld>
            <a:endParaRPr lang="en-US"/>
          </a:p>
        </p:txBody>
      </p:sp>
    </p:spTree>
    <p:extLst>
      <p:ext uri="{BB962C8B-B14F-4D97-AF65-F5344CB8AC3E}">
        <p14:creationId xmlns:p14="http://schemas.microsoft.com/office/powerpoint/2010/main" val="2212697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5F999B-9472-48BD-A24D-B7BD3EF7BF6C}" type="datetime1">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D2AF1-E3F7-4EC9-8368-99951890183C}" type="slidenum">
              <a:rPr lang="en-US" smtClean="0"/>
              <a:t>‹#›</a:t>
            </a:fld>
            <a:endParaRPr lang="en-US"/>
          </a:p>
        </p:txBody>
      </p:sp>
    </p:spTree>
    <p:extLst>
      <p:ext uri="{BB962C8B-B14F-4D97-AF65-F5344CB8AC3E}">
        <p14:creationId xmlns:p14="http://schemas.microsoft.com/office/powerpoint/2010/main" val="1930398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EBE7C8-97EE-45A9-B975-813CDD389217}" type="datetime1">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D2AF1-E3F7-4EC9-8368-99951890183C}" type="slidenum">
              <a:rPr lang="en-US" smtClean="0"/>
              <a:t>‹#›</a:t>
            </a:fld>
            <a:endParaRPr lang="en-US"/>
          </a:p>
        </p:txBody>
      </p:sp>
    </p:spTree>
    <p:extLst>
      <p:ext uri="{BB962C8B-B14F-4D97-AF65-F5344CB8AC3E}">
        <p14:creationId xmlns:p14="http://schemas.microsoft.com/office/powerpoint/2010/main" val="250510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C3B5BD-9826-41BA-A6D5-DBC35A03F111}" type="datetime1">
              <a:rPr lang="en-US" smtClean="0"/>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D2AF1-E3F7-4EC9-8368-99951890183C}" type="slidenum">
              <a:rPr lang="en-US" smtClean="0"/>
              <a:t>‹#›</a:t>
            </a:fld>
            <a:endParaRPr lang="en-US"/>
          </a:p>
        </p:txBody>
      </p:sp>
    </p:spTree>
    <p:extLst>
      <p:ext uri="{BB962C8B-B14F-4D97-AF65-F5344CB8AC3E}">
        <p14:creationId xmlns:p14="http://schemas.microsoft.com/office/powerpoint/2010/main" val="2470151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1EAD54-5638-4331-B048-1FAD559479CD}" type="datetime1">
              <a:rPr lang="en-US" smtClean="0"/>
              <a:t>6/24/2022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BD2AF1-E3F7-4EC9-8368-99951890183C}" type="slidenum">
              <a:rPr lang="en-US" smtClean="0"/>
              <a:t>‹#›</a:t>
            </a:fld>
            <a:endParaRPr lang="en-US"/>
          </a:p>
        </p:txBody>
      </p:sp>
    </p:spTree>
    <p:extLst>
      <p:ext uri="{BB962C8B-B14F-4D97-AF65-F5344CB8AC3E}">
        <p14:creationId xmlns:p14="http://schemas.microsoft.com/office/powerpoint/2010/main" val="2046253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E3F0A5-D29C-4251-A317-3299E794520E}" type="datetime1">
              <a:rPr lang="en-US" smtClean="0"/>
              <a:t>6/24/2022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BD2AF1-E3F7-4EC9-8368-99951890183C}" type="slidenum">
              <a:rPr lang="en-US" smtClean="0"/>
              <a:t>‹#›</a:t>
            </a:fld>
            <a:endParaRPr lang="en-US"/>
          </a:p>
        </p:txBody>
      </p:sp>
    </p:spTree>
    <p:extLst>
      <p:ext uri="{BB962C8B-B14F-4D97-AF65-F5344CB8AC3E}">
        <p14:creationId xmlns:p14="http://schemas.microsoft.com/office/powerpoint/2010/main" val="3681590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942DD-3BBF-46D9-AF26-B30581C843F2}" type="datetime1">
              <a:rPr lang="en-US" smtClean="0"/>
              <a:t>6/24/2022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BD2AF1-E3F7-4EC9-8368-99951890183C}" type="slidenum">
              <a:rPr lang="en-US" smtClean="0"/>
              <a:t>‹#›</a:t>
            </a:fld>
            <a:endParaRPr lang="en-US"/>
          </a:p>
        </p:txBody>
      </p:sp>
    </p:spTree>
    <p:extLst>
      <p:ext uri="{BB962C8B-B14F-4D97-AF65-F5344CB8AC3E}">
        <p14:creationId xmlns:p14="http://schemas.microsoft.com/office/powerpoint/2010/main" val="393358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CDBB4F-6E58-466C-AE51-F17B753A7B96}" type="datetime1">
              <a:rPr lang="en-US" smtClean="0"/>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D2AF1-E3F7-4EC9-8368-99951890183C}" type="slidenum">
              <a:rPr lang="en-US" smtClean="0"/>
              <a:t>‹#›</a:t>
            </a:fld>
            <a:endParaRPr lang="en-US"/>
          </a:p>
        </p:txBody>
      </p:sp>
    </p:spTree>
    <p:extLst>
      <p:ext uri="{BB962C8B-B14F-4D97-AF65-F5344CB8AC3E}">
        <p14:creationId xmlns:p14="http://schemas.microsoft.com/office/powerpoint/2010/main" val="4242276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B5CC76-E6E2-49DF-ACC2-E6056EE8E1D1}" type="datetime1">
              <a:rPr lang="en-US" smtClean="0"/>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D2AF1-E3F7-4EC9-8368-99951890183C}" type="slidenum">
              <a:rPr lang="en-US" smtClean="0"/>
              <a:t>‹#›</a:t>
            </a:fld>
            <a:endParaRPr lang="en-US"/>
          </a:p>
        </p:txBody>
      </p:sp>
    </p:spTree>
    <p:extLst>
      <p:ext uri="{BB962C8B-B14F-4D97-AF65-F5344CB8AC3E}">
        <p14:creationId xmlns:p14="http://schemas.microsoft.com/office/powerpoint/2010/main" val="803409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B0B68-DD69-4D1C-8A6F-9AE23A7E854E}" type="datetime1">
              <a:rPr lang="en-US" smtClean="0"/>
              <a:t>6/24/2022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D2AF1-E3F7-4EC9-8368-99951890183C}" type="slidenum">
              <a:rPr lang="en-US" smtClean="0"/>
              <a:t>‹#›</a:t>
            </a:fld>
            <a:endParaRPr lang="en-US"/>
          </a:p>
        </p:txBody>
      </p:sp>
    </p:spTree>
    <p:extLst>
      <p:ext uri="{BB962C8B-B14F-4D97-AF65-F5344CB8AC3E}">
        <p14:creationId xmlns:p14="http://schemas.microsoft.com/office/powerpoint/2010/main" val="3994085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en.wikipedia.org/w/index.php?search=%22cities+such+as%22&amp;title=Special%3ASearch&amp;go=Go&amp;ns0=1" TargetMode="External"/><Relationship Id="rId4" Type="http://schemas.openxmlformats.org/officeDocument/2006/relationships/hyperlink" Target="https://www.google.com/search?client=firefox-b-d&amp;q=%22cities+such+as%22"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spacy.io/api/annotation#named-entiti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hyperlink" Target="http://localhost:8888/notebooks/IE-course/spacy-NER.ipynb"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webisa.webdatacommons.org/" TargetMode="Externa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ebisa.webdatacommons.org/sparq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3807"/>
            <a:ext cx="7772400" cy="2387600"/>
          </a:xfrm>
        </p:spPr>
        <p:txBody>
          <a:bodyPr>
            <a:normAutofit fontScale="90000"/>
          </a:bodyPr>
          <a:lstStyle/>
          <a:p>
            <a:r>
              <a:rPr lang="en-US" sz="4900" dirty="0"/>
              <a:t>Automated knowledge </a:t>
            </a:r>
            <a:br>
              <a:rPr lang="en-US" sz="4900" dirty="0"/>
            </a:br>
            <a:r>
              <a:rPr lang="en-US" sz="4900" dirty="0"/>
              <a:t>base construction</a:t>
            </a:r>
            <a:br>
              <a:rPr lang="en-US" dirty="0"/>
            </a:br>
            <a:br>
              <a:rPr lang="en-US" sz="4800" dirty="0"/>
            </a:br>
            <a:r>
              <a:rPr lang="en-US" sz="4000" dirty="0"/>
              <a:t>3. Entity Typing</a:t>
            </a:r>
          </a:p>
        </p:txBody>
      </p:sp>
      <p:sp>
        <p:nvSpPr>
          <p:cNvPr id="3" name="Subtitle 2"/>
          <p:cNvSpPr>
            <a:spLocks noGrp="1"/>
          </p:cNvSpPr>
          <p:nvPr>
            <p:ph type="subTitle" idx="1"/>
          </p:nvPr>
        </p:nvSpPr>
        <p:spPr>
          <a:xfrm>
            <a:off x="1143000" y="4371472"/>
            <a:ext cx="6858000" cy="1655762"/>
          </a:xfrm>
        </p:spPr>
        <p:txBody>
          <a:bodyPr/>
          <a:lstStyle/>
          <a:p>
            <a:r>
              <a:rPr lang="en-US" dirty="0"/>
              <a:t>Simon Razniewski</a:t>
            </a:r>
          </a:p>
          <a:p>
            <a:r>
              <a:rPr lang="en-US"/>
              <a:t>Summer term 2022</a:t>
            </a:r>
            <a:endParaRPr lang="en-US">
              <a:effectLst/>
            </a:endParaRPr>
          </a:p>
        </p:txBody>
      </p:sp>
      <p:sp>
        <p:nvSpPr>
          <p:cNvPr id="4" name="Slide Number Placeholder 3"/>
          <p:cNvSpPr>
            <a:spLocks noGrp="1"/>
          </p:cNvSpPr>
          <p:nvPr>
            <p:ph type="sldNum" sz="quarter" idx="12"/>
          </p:nvPr>
        </p:nvSpPr>
        <p:spPr/>
        <p:txBody>
          <a:bodyPr/>
          <a:lstStyle/>
          <a:p>
            <a:fld id="{7CBD2AF1-E3F7-4EC9-8368-99951890183C}" type="slidenum">
              <a:rPr lang="en-US" smtClean="0"/>
              <a:t>1</a:t>
            </a:fld>
            <a:endParaRPr lang="en-US"/>
          </a:p>
        </p:txBody>
      </p:sp>
    </p:spTree>
    <p:extLst>
      <p:ext uri="{BB962C8B-B14F-4D97-AF65-F5344CB8AC3E}">
        <p14:creationId xmlns:p14="http://schemas.microsoft.com/office/powerpoint/2010/main" val="3522454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4363" y="613975"/>
            <a:ext cx="8504635" cy="5143500"/>
          </a:xfrm>
          <a:prstGeom prst="rect">
            <a:avLst/>
          </a:prstGeom>
          <a:noFill/>
          <a:ln>
            <a:noFill/>
          </a:ln>
        </p:spPr>
      </p:pic>
      <p:sp>
        <p:nvSpPr>
          <p:cNvPr id="3" name="Rectangle 2"/>
          <p:cNvSpPr/>
          <p:nvPr/>
        </p:nvSpPr>
        <p:spPr>
          <a:xfrm>
            <a:off x="3877753" y="5193102"/>
            <a:ext cx="3454700" cy="1321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7CBD2AF1-E3F7-4EC9-8368-99951890183C}" type="slidenum">
              <a:rPr lang="en-US" smtClean="0"/>
              <a:t>10</a:t>
            </a:fld>
            <a:endParaRPr lang="en-US"/>
          </a:p>
        </p:txBody>
      </p:sp>
    </p:spTree>
    <p:extLst>
      <p:ext uri="{BB962C8B-B14F-4D97-AF65-F5344CB8AC3E}">
        <p14:creationId xmlns:p14="http://schemas.microsoft.com/office/powerpoint/2010/main" val="4205754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
          <p:cNvPicPr>
            <a:picLocks noGrp="1" noChangeAspect="1"/>
          </p:cNvPicPr>
          <p:nvPr isPhoto="1"/>
        </p:nvPicPr>
        <p:blipFill rotWithShape="1">
          <a:blip r:embed="rId2">
            <a:lum/>
            <a:extLst>
              <a:ext uri="{28A0092B-C50C-407E-A947-70E740481C1C}">
                <a14:useLocalDpi xmlns:a14="http://schemas.microsoft.com/office/drawing/2010/main" val="0"/>
              </a:ext>
            </a:extLst>
          </a:blip>
          <a:srcRect b="7006"/>
          <a:stretch/>
        </p:blipFill>
        <p:spPr>
          <a:xfrm>
            <a:off x="520192" y="658844"/>
            <a:ext cx="8448675" cy="4783168"/>
          </a:xfrm>
          <a:prstGeom prst="rect">
            <a:avLst/>
          </a:prstGeom>
          <a:noFill/>
          <a:ln>
            <a:noFill/>
          </a:ln>
        </p:spPr>
      </p:pic>
      <p:sp>
        <p:nvSpPr>
          <p:cNvPr id="3" name="Rectangle 2"/>
          <p:cNvSpPr/>
          <p:nvPr/>
        </p:nvSpPr>
        <p:spPr>
          <a:xfrm>
            <a:off x="4145172" y="5667555"/>
            <a:ext cx="2833598" cy="937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7CBD2AF1-E3F7-4EC9-8368-99951890183C}" type="slidenum">
              <a:rPr lang="en-US" smtClean="0"/>
              <a:t>11</a:t>
            </a:fld>
            <a:endParaRPr lang="en-US"/>
          </a:p>
        </p:txBody>
      </p:sp>
      <p:sp>
        <p:nvSpPr>
          <p:cNvPr id="5" name="Rectangle 4"/>
          <p:cNvSpPr/>
          <p:nvPr/>
        </p:nvSpPr>
        <p:spPr>
          <a:xfrm>
            <a:off x="1135380" y="3946208"/>
            <a:ext cx="5631180" cy="657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1400" dirty="0">
                <a:solidFill>
                  <a:srgbClr val="0000FF"/>
                </a:solidFill>
                <a:latin typeface="Fabiana" pitchFamily="2" charset="0"/>
              </a:rPr>
              <a:t>She took the bus from Saarland University</a:t>
            </a:r>
          </a:p>
          <a:p>
            <a:pPr>
              <a:lnSpc>
                <a:spcPct val="150000"/>
              </a:lnSpc>
            </a:pPr>
            <a:r>
              <a:rPr lang="en-US" sz="1400" dirty="0">
                <a:solidFill>
                  <a:srgbClr val="0000FF"/>
                </a:solidFill>
                <a:latin typeface="Fabiana" pitchFamily="2" charset="0"/>
              </a:rPr>
              <a:t>Saarland University has 25 Bachelor programs</a:t>
            </a:r>
          </a:p>
        </p:txBody>
      </p:sp>
      <p:sp>
        <p:nvSpPr>
          <p:cNvPr id="6" name="Rectangle 5"/>
          <p:cNvSpPr/>
          <p:nvPr/>
        </p:nvSpPr>
        <p:spPr>
          <a:xfrm>
            <a:off x="6875145" y="4795590"/>
            <a:ext cx="1571625" cy="102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6976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lnSpcReduction="10000"/>
          </a:bodyPr>
          <a:lstStyle/>
          <a:p>
            <a:pPr marL="514350" indent="-514350">
              <a:lnSpc>
                <a:spcPct val="120000"/>
              </a:lnSpc>
              <a:buFont typeface="+mj-lt"/>
              <a:buAutoNum type="arabicPeriod"/>
            </a:pPr>
            <a:r>
              <a:rPr lang="en-US" sz="2400" dirty="0">
                <a:solidFill>
                  <a:srgbClr val="0000FF"/>
                </a:solidFill>
              </a:rPr>
              <a:t>Named-entity recognition and classification</a:t>
            </a:r>
          </a:p>
          <a:p>
            <a:pPr marL="971550" lvl="1" indent="-514350">
              <a:lnSpc>
                <a:spcPct val="120000"/>
              </a:lnSpc>
              <a:buFont typeface="+mj-lt"/>
              <a:buAutoNum type="arabicPeriod"/>
            </a:pPr>
            <a:r>
              <a:rPr lang="en-US" sz="2000" dirty="0"/>
              <a:t>Problem</a:t>
            </a:r>
          </a:p>
          <a:p>
            <a:pPr marL="971550" lvl="1" indent="-514350">
              <a:lnSpc>
                <a:spcPct val="120000"/>
              </a:lnSpc>
              <a:buFont typeface="+mj-lt"/>
              <a:buAutoNum type="arabicPeriod"/>
            </a:pPr>
            <a:r>
              <a:rPr lang="en-US" sz="2000" dirty="0">
                <a:solidFill>
                  <a:srgbClr val="0000FF"/>
                </a:solidFill>
              </a:rPr>
              <a:t>Interpretable rule-based NERC</a:t>
            </a:r>
          </a:p>
          <a:p>
            <a:pPr marL="971550" lvl="1" indent="-514350">
              <a:lnSpc>
                <a:spcPct val="120000"/>
              </a:lnSpc>
              <a:buFont typeface="+mj-lt"/>
              <a:buAutoNum type="arabicPeriod"/>
            </a:pPr>
            <a:r>
              <a:rPr lang="en-US" sz="2000" dirty="0"/>
              <a:t>Neural NERC</a:t>
            </a:r>
          </a:p>
          <a:p>
            <a:pPr marL="514350" indent="-514350">
              <a:lnSpc>
                <a:spcPct val="120000"/>
              </a:lnSpc>
              <a:buFont typeface="+mj-lt"/>
              <a:buAutoNum type="arabicPeriod"/>
            </a:pPr>
            <a:r>
              <a:rPr lang="en-US" sz="2400" dirty="0"/>
              <a:t>Extractive typing</a:t>
            </a:r>
          </a:p>
          <a:p>
            <a:pPr marL="514350" indent="-514350">
              <a:lnSpc>
                <a:spcPct val="120000"/>
              </a:lnSpc>
              <a:buFont typeface="+mj-lt"/>
              <a:buAutoNum type="arabicPeriod"/>
            </a:pPr>
            <a:r>
              <a:rPr lang="en-US" sz="2400" dirty="0"/>
              <a:t>Use cases</a:t>
            </a:r>
          </a:p>
          <a:p>
            <a:pPr lvl="1">
              <a:lnSpc>
                <a:spcPct val="120000"/>
              </a:lnSpc>
            </a:pPr>
            <a:r>
              <a:rPr lang="en-US" sz="2000" dirty="0" err="1"/>
              <a:t>spaCy</a:t>
            </a:r>
            <a:endParaRPr lang="en-US" sz="2000" dirty="0"/>
          </a:p>
          <a:p>
            <a:pPr lvl="1">
              <a:lnSpc>
                <a:spcPct val="120000"/>
              </a:lnSpc>
            </a:pPr>
            <a:r>
              <a:rPr lang="en-US" sz="2000" dirty="0" err="1"/>
              <a:t>WebIsALOD</a:t>
            </a:r>
            <a:endParaRPr lang="en-US" sz="2000" dirty="0"/>
          </a:p>
          <a:p>
            <a:pPr lvl="1">
              <a:lnSpc>
                <a:spcPct val="120000"/>
              </a:lnSpc>
            </a:pPr>
            <a:r>
              <a:rPr lang="en-US" sz="2000" dirty="0" err="1"/>
              <a:t>Entyfi</a:t>
            </a:r>
            <a:endParaRPr lang="en-US" sz="2000" dirty="0"/>
          </a:p>
          <a:p>
            <a:pPr marL="514350" indent="-514350">
              <a:lnSpc>
                <a:spcPct val="120000"/>
              </a:lnSpc>
              <a:buFont typeface="+mj-lt"/>
              <a:buAutoNum type="arabicPeriod"/>
            </a:pPr>
            <a:endParaRPr lang="en-US" sz="2400" dirty="0"/>
          </a:p>
        </p:txBody>
      </p:sp>
      <p:sp>
        <p:nvSpPr>
          <p:cNvPr id="4" name="Slide Number Placeholder 3"/>
          <p:cNvSpPr>
            <a:spLocks noGrp="1"/>
          </p:cNvSpPr>
          <p:nvPr>
            <p:ph type="sldNum" sz="quarter" idx="12"/>
          </p:nvPr>
        </p:nvSpPr>
        <p:spPr/>
        <p:txBody>
          <a:bodyPr/>
          <a:lstStyle/>
          <a:p>
            <a:fld id="{7CBD2AF1-E3F7-4EC9-8368-99951890183C}" type="slidenum">
              <a:rPr lang="en-US" smtClean="0"/>
              <a:t>12</a:t>
            </a:fld>
            <a:endParaRPr lang="en-US"/>
          </a:p>
        </p:txBody>
      </p:sp>
    </p:spTree>
    <p:extLst>
      <p:ext uri="{BB962C8B-B14F-4D97-AF65-F5344CB8AC3E}">
        <p14:creationId xmlns:p14="http://schemas.microsoft.com/office/powerpoint/2010/main" val="2306757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73463" y="624342"/>
            <a:ext cx="8524875" cy="5143500"/>
          </a:xfrm>
          <a:prstGeom prst="rect">
            <a:avLst/>
          </a:prstGeom>
          <a:noFill/>
          <a:ln>
            <a:noFill/>
          </a:ln>
        </p:spPr>
      </p:pic>
      <p:sp>
        <p:nvSpPr>
          <p:cNvPr id="3" name="Slide Number Placeholder 2"/>
          <p:cNvSpPr>
            <a:spLocks noGrp="1"/>
          </p:cNvSpPr>
          <p:nvPr>
            <p:ph type="sldNum" sz="quarter" idx="12"/>
          </p:nvPr>
        </p:nvSpPr>
        <p:spPr/>
        <p:txBody>
          <a:bodyPr/>
          <a:lstStyle/>
          <a:p>
            <a:fld id="{7CBD2AF1-E3F7-4EC9-8368-99951890183C}" type="slidenum">
              <a:rPr lang="en-US" smtClean="0"/>
              <a:t>13</a:t>
            </a:fld>
            <a:endParaRPr lang="en-US"/>
          </a:p>
        </p:txBody>
      </p:sp>
      <p:sp>
        <p:nvSpPr>
          <p:cNvPr id="4" name="Rectangle 3"/>
          <p:cNvSpPr/>
          <p:nvPr/>
        </p:nvSpPr>
        <p:spPr>
          <a:xfrm>
            <a:off x="6086116" y="5149851"/>
            <a:ext cx="1571625" cy="102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8209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7"/>
          <p:cNvPicPr>
            <a:picLocks noGrp="1" noChangeAspect="1"/>
          </p:cNvPicPr>
          <p:nvPr isPhoto="1"/>
        </p:nvPicPr>
        <p:blipFill rotWithShape="1">
          <a:blip r:embed="rId2">
            <a:lum/>
            <a:extLst>
              <a:ext uri="{28A0092B-C50C-407E-A947-70E740481C1C}">
                <a14:useLocalDpi xmlns:a14="http://schemas.microsoft.com/office/drawing/2010/main" val="0"/>
              </a:ext>
            </a:extLst>
          </a:blip>
          <a:srcRect r="33305" b="48594"/>
          <a:stretch/>
        </p:blipFill>
        <p:spPr>
          <a:xfrm>
            <a:off x="462569" y="563957"/>
            <a:ext cx="6067626" cy="2644063"/>
          </a:xfrm>
          <a:prstGeom prst="rect">
            <a:avLst/>
          </a:prstGeom>
          <a:noFill/>
          <a:ln>
            <a:noFill/>
          </a:ln>
        </p:spPr>
      </p:pic>
      <p:sp>
        <p:nvSpPr>
          <p:cNvPr id="3" name="Slide Number Placeholder 2"/>
          <p:cNvSpPr>
            <a:spLocks noGrp="1"/>
          </p:cNvSpPr>
          <p:nvPr>
            <p:ph type="sldNum" sz="quarter" idx="12"/>
          </p:nvPr>
        </p:nvSpPr>
        <p:spPr/>
        <p:txBody>
          <a:bodyPr/>
          <a:lstStyle/>
          <a:p>
            <a:fld id="{7CBD2AF1-E3F7-4EC9-8368-99951890183C}" type="slidenum">
              <a:rPr lang="en-US" smtClean="0"/>
              <a:t>14</a:t>
            </a:fld>
            <a:endParaRPr lang="en-US"/>
          </a:p>
        </p:txBody>
      </p:sp>
      <p:sp>
        <p:nvSpPr>
          <p:cNvPr id="4" name="Rectangle 3"/>
          <p:cNvSpPr/>
          <p:nvPr/>
        </p:nvSpPr>
        <p:spPr>
          <a:xfrm>
            <a:off x="6025730" y="5149851"/>
            <a:ext cx="1571625" cy="102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17"/>
          <p:cNvPicPr>
            <a:picLocks noGrp="1" noChangeAspect="1"/>
          </p:cNvPicPr>
          <p:nvPr isPhoto="1"/>
        </p:nvPicPr>
        <p:blipFill rotWithShape="1">
          <a:blip r:embed="rId2">
            <a:lum/>
            <a:extLst>
              <a:ext uri="{28A0092B-C50C-407E-A947-70E740481C1C}">
                <a14:useLocalDpi xmlns:a14="http://schemas.microsoft.com/office/drawing/2010/main" val="0"/>
              </a:ext>
            </a:extLst>
          </a:blip>
          <a:srcRect t="57184" r="33305"/>
          <a:stretch/>
        </p:blipFill>
        <p:spPr>
          <a:xfrm>
            <a:off x="462569" y="3208020"/>
            <a:ext cx="6067626" cy="2202257"/>
          </a:xfrm>
          <a:prstGeom prst="rect">
            <a:avLst/>
          </a:prstGeom>
          <a:noFill/>
          <a:ln>
            <a:noFill/>
          </a:ln>
        </p:spPr>
      </p:pic>
    </p:spTree>
    <p:extLst>
      <p:ext uri="{BB962C8B-B14F-4D97-AF65-F5344CB8AC3E}">
        <p14:creationId xmlns:p14="http://schemas.microsoft.com/office/powerpoint/2010/main" val="1251749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
          <p:cNvPicPr>
            <a:picLocks noGrp="1" noChangeAspect="1"/>
          </p:cNvPicPr>
          <p:nvPr isPhoto="1"/>
        </p:nvPicPr>
        <p:blipFill rotWithShape="1">
          <a:blip r:embed="rId2">
            <a:lum/>
            <a:extLst>
              <a:ext uri="{28A0092B-C50C-407E-A947-70E740481C1C}">
                <a14:useLocalDpi xmlns:a14="http://schemas.microsoft.com/office/drawing/2010/main" val="0"/>
              </a:ext>
            </a:extLst>
          </a:blip>
          <a:srcRect r="29881"/>
          <a:stretch/>
        </p:blipFill>
        <p:spPr>
          <a:xfrm>
            <a:off x="498917" y="607086"/>
            <a:ext cx="6255565" cy="5143500"/>
          </a:xfrm>
          <a:prstGeom prst="rect">
            <a:avLst/>
          </a:prstGeom>
          <a:noFill/>
          <a:ln>
            <a:noFill/>
          </a:ln>
        </p:spPr>
      </p:pic>
      <p:sp>
        <p:nvSpPr>
          <p:cNvPr id="3" name="Slide Number Placeholder 2"/>
          <p:cNvSpPr>
            <a:spLocks noGrp="1"/>
          </p:cNvSpPr>
          <p:nvPr>
            <p:ph type="sldNum" sz="quarter" idx="12"/>
          </p:nvPr>
        </p:nvSpPr>
        <p:spPr/>
        <p:txBody>
          <a:bodyPr/>
          <a:lstStyle/>
          <a:p>
            <a:fld id="{7CBD2AF1-E3F7-4EC9-8368-99951890183C}" type="slidenum">
              <a:rPr lang="en-US" smtClean="0"/>
              <a:t>15</a:t>
            </a:fld>
            <a:endParaRPr lang="en-US"/>
          </a:p>
        </p:txBody>
      </p:sp>
      <p:sp>
        <p:nvSpPr>
          <p:cNvPr id="4" name="Rectangle 3"/>
          <p:cNvSpPr/>
          <p:nvPr/>
        </p:nvSpPr>
        <p:spPr>
          <a:xfrm>
            <a:off x="6353534" y="5149851"/>
            <a:ext cx="1571625" cy="102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375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448481" y="607091"/>
            <a:ext cx="8504635" cy="5143500"/>
          </a:xfrm>
          <a:prstGeom prst="rect">
            <a:avLst/>
          </a:prstGeom>
          <a:noFill/>
          <a:ln>
            <a:noFill/>
          </a:ln>
        </p:spPr>
      </p:pic>
      <p:sp>
        <p:nvSpPr>
          <p:cNvPr id="3" name="Slide Number Placeholder 2"/>
          <p:cNvSpPr>
            <a:spLocks noGrp="1"/>
          </p:cNvSpPr>
          <p:nvPr>
            <p:ph type="sldNum" sz="quarter" idx="12"/>
          </p:nvPr>
        </p:nvSpPr>
        <p:spPr/>
        <p:txBody>
          <a:bodyPr/>
          <a:lstStyle/>
          <a:p>
            <a:fld id="{7CBD2AF1-E3F7-4EC9-8368-99951890183C}" type="slidenum">
              <a:rPr lang="en-US" smtClean="0"/>
              <a:t>16</a:t>
            </a:fld>
            <a:endParaRPr lang="en-US"/>
          </a:p>
        </p:txBody>
      </p:sp>
      <p:sp>
        <p:nvSpPr>
          <p:cNvPr id="4" name="Rectangle 3"/>
          <p:cNvSpPr/>
          <p:nvPr/>
        </p:nvSpPr>
        <p:spPr>
          <a:xfrm>
            <a:off x="6457950" y="5149851"/>
            <a:ext cx="1571625" cy="102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6522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
          <p:cNvPicPr>
            <a:picLocks noGrp="1" noChangeAspect="1"/>
          </p:cNvPicPr>
          <p:nvPr isPhoto="1"/>
        </p:nvPicPr>
        <p:blipFill rotWithShape="1">
          <a:blip r:embed="rId2">
            <a:lum/>
            <a:extLst>
              <a:ext uri="{28A0092B-C50C-407E-A947-70E740481C1C}">
                <a14:useLocalDpi xmlns:a14="http://schemas.microsoft.com/office/drawing/2010/main" val="0"/>
              </a:ext>
            </a:extLst>
          </a:blip>
          <a:srcRect r="39011"/>
          <a:stretch/>
        </p:blipFill>
        <p:spPr>
          <a:xfrm>
            <a:off x="433004" y="667472"/>
            <a:ext cx="5205796" cy="5143500"/>
          </a:xfrm>
          <a:prstGeom prst="rect">
            <a:avLst/>
          </a:prstGeom>
          <a:noFill/>
          <a:ln>
            <a:noFill/>
          </a:ln>
        </p:spPr>
      </p:pic>
      <p:sp>
        <p:nvSpPr>
          <p:cNvPr id="3" name="Slide Number Placeholder 2"/>
          <p:cNvSpPr>
            <a:spLocks noGrp="1"/>
          </p:cNvSpPr>
          <p:nvPr>
            <p:ph type="sldNum" sz="quarter" idx="12"/>
          </p:nvPr>
        </p:nvSpPr>
        <p:spPr/>
        <p:txBody>
          <a:bodyPr/>
          <a:lstStyle/>
          <a:p>
            <a:fld id="{7CBD2AF1-E3F7-4EC9-8368-99951890183C}" type="slidenum">
              <a:rPr lang="en-US" smtClean="0"/>
              <a:t>17</a:t>
            </a:fld>
            <a:endParaRPr lang="en-US"/>
          </a:p>
        </p:txBody>
      </p:sp>
      <p:sp>
        <p:nvSpPr>
          <p:cNvPr id="4" name="Rectangle 3"/>
          <p:cNvSpPr/>
          <p:nvPr/>
        </p:nvSpPr>
        <p:spPr>
          <a:xfrm>
            <a:off x="6172380" y="4972050"/>
            <a:ext cx="1571625" cy="102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2330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1"/>
          <p:cNvPicPr>
            <a:picLocks noGrp="1" noChangeAspect="1"/>
          </p:cNvPicPr>
          <p:nvPr isPhoto="1"/>
        </p:nvPicPr>
        <p:blipFill rotWithShape="1">
          <a:blip r:embed="rId2">
            <a:lum/>
            <a:extLst>
              <a:ext uri="{28A0092B-C50C-407E-A947-70E740481C1C}">
                <a14:useLocalDpi xmlns:a14="http://schemas.microsoft.com/office/drawing/2010/main" val="0"/>
              </a:ext>
            </a:extLst>
          </a:blip>
          <a:srcRect r="32830"/>
          <a:stretch/>
        </p:blipFill>
        <p:spPr>
          <a:xfrm>
            <a:off x="388185" y="522933"/>
            <a:ext cx="6142011" cy="5053013"/>
          </a:xfrm>
          <a:prstGeom prst="rect">
            <a:avLst/>
          </a:prstGeom>
          <a:noFill/>
          <a:ln>
            <a:noFill/>
          </a:ln>
        </p:spPr>
      </p:pic>
      <p:sp>
        <p:nvSpPr>
          <p:cNvPr id="3" name="Slide Number Placeholder 2"/>
          <p:cNvSpPr>
            <a:spLocks noGrp="1"/>
          </p:cNvSpPr>
          <p:nvPr>
            <p:ph type="sldNum" sz="quarter" idx="12"/>
          </p:nvPr>
        </p:nvSpPr>
        <p:spPr/>
        <p:txBody>
          <a:bodyPr/>
          <a:lstStyle/>
          <a:p>
            <a:fld id="{7CBD2AF1-E3F7-4EC9-8368-99951890183C}" type="slidenum">
              <a:rPr lang="en-US" smtClean="0"/>
              <a:t>18</a:t>
            </a:fld>
            <a:endParaRPr lang="en-US"/>
          </a:p>
        </p:txBody>
      </p:sp>
      <p:sp>
        <p:nvSpPr>
          <p:cNvPr id="4" name="Rectangle 3"/>
          <p:cNvSpPr/>
          <p:nvPr/>
        </p:nvSpPr>
        <p:spPr>
          <a:xfrm>
            <a:off x="469656" y="1915990"/>
            <a:ext cx="5843221" cy="4051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1067" y="3428268"/>
            <a:ext cx="6233746" cy="285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1600" dirty="0" err="1">
                <a:solidFill>
                  <a:srgbClr val="0000FF"/>
                </a:solidFill>
                <a:latin typeface="Fabiana" pitchFamily="2" charset="0"/>
              </a:rPr>
              <a:t>Dudweiler</a:t>
            </a:r>
            <a:r>
              <a:rPr lang="en-US" sz="1600" dirty="0">
                <a:solidFill>
                  <a:srgbClr val="0000FF"/>
                </a:solidFill>
                <a:latin typeface="Fabiana" pitchFamily="2" charset="0"/>
              </a:rPr>
              <a:t>, </a:t>
            </a:r>
            <a:r>
              <a:rPr lang="en-US" sz="1600" dirty="0" err="1">
                <a:solidFill>
                  <a:srgbClr val="0000FF"/>
                </a:solidFill>
                <a:latin typeface="Fabiana" pitchFamily="2" charset="0"/>
              </a:rPr>
              <a:t>Landsweiler</a:t>
            </a:r>
            <a:r>
              <a:rPr lang="en-US" sz="1600" dirty="0">
                <a:solidFill>
                  <a:srgbClr val="0000FF"/>
                </a:solidFill>
                <a:latin typeface="Fabiana" pitchFamily="2" charset="0"/>
              </a:rPr>
              <a:t>, </a:t>
            </a:r>
            <a:r>
              <a:rPr lang="en-US" sz="1600" dirty="0" err="1">
                <a:solidFill>
                  <a:srgbClr val="0000FF"/>
                </a:solidFill>
                <a:latin typeface="Fabiana" pitchFamily="2" charset="0"/>
              </a:rPr>
              <a:t>Wellesweiler</a:t>
            </a:r>
            <a:r>
              <a:rPr lang="en-US" sz="1600" dirty="0">
                <a:solidFill>
                  <a:srgbClr val="0000FF"/>
                </a:solidFill>
                <a:latin typeface="Fabiana" pitchFamily="2" charset="0"/>
              </a:rPr>
              <a:t> -&gt; LOC</a:t>
            </a:r>
          </a:p>
        </p:txBody>
      </p:sp>
    </p:spTree>
    <p:extLst>
      <p:ext uri="{BB962C8B-B14F-4D97-AF65-F5344CB8AC3E}">
        <p14:creationId xmlns:p14="http://schemas.microsoft.com/office/powerpoint/2010/main" val="783115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3"/>
          <p:cNvPicPr>
            <a:picLocks noGrp="1" noChangeAspect="1"/>
          </p:cNvPicPr>
          <p:nvPr isPhoto="1"/>
        </p:nvPicPr>
        <p:blipFill rotWithShape="1">
          <a:blip r:embed="rId2">
            <a:lum/>
            <a:extLst>
              <a:ext uri="{28A0092B-C50C-407E-A947-70E740481C1C}">
                <a14:useLocalDpi xmlns:a14="http://schemas.microsoft.com/office/drawing/2010/main" val="0"/>
              </a:ext>
            </a:extLst>
          </a:blip>
          <a:srcRect r="31408"/>
          <a:stretch/>
        </p:blipFill>
        <p:spPr>
          <a:xfrm>
            <a:off x="367681" y="598458"/>
            <a:ext cx="6240154" cy="5143500"/>
          </a:xfrm>
          <a:prstGeom prst="rect">
            <a:avLst/>
          </a:prstGeom>
          <a:noFill/>
          <a:ln>
            <a:noFill/>
          </a:ln>
        </p:spPr>
      </p:pic>
      <p:sp>
        <p:nvSpPr>
          <p:cNvPr id="3" name="Slide Number Placeholder 2"/>
          <p:cNvSpPr>
            <a:spLocks noGrp="1"/>
          </p:cNvSpPr>
          <p:nvPr>
            <p:ph type="sldNum" sz="quarter" idx="12"/>
          </p:nvPr>
        </p:nvSpPr>
        <p:spPr/>
        <p:txBody>
          <a:bodyPr/>
          <a:lstStyle/>
          <a:p>
            <a:fld id="{7CBD2AF1-E3F7-4EC9-8368-99951890183C}" type="slidenum">
              <a:rPr lang="en-US" smtClean="0"/>
              <a:t>19</a:t>
            </a:fld>
            <a:endParaRPr lang="en-US"/>
          </a:p>
        </p:txBody>
      </p:sp>
      <p:sp>
        <p:nvSpPr>
          <p:cNvPr id="4" name="Rectangle 3"/>
          <p:cNvSpPr/>
          <p:nvPr/>
        </p:nvSpPr>
        <p:spPr>
          <a:xfrm>
            <a:off x="5915025" y="5149851"/>
            <a:ext cx="1571625" cy="102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807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2BA4F-6882-4853-AC70-7282B47CEA41}"/>
              </a:ext>
            </a:extLst>
          </p:cNvPr>
          <p:cNvSpPr>
            <a:spLocks noGrp="1"/>
          </p:cNvSpPr>
          <p:nvPr>
            <p:ph type="title"/>
          </p:nvPr>
        </p:nvSpPr>
        <p:spPr/>
        <p:txBody>
          <a:bodyPr/>
          <a:lstStyle/>
          <a:p>
            <a:r>
              <a:rPr lang="en-US" dirty="0" err="1"/>
              <a:t>Varia</a:t>
            </a:r>
            <a:endParaRPr lang="en-US" dirty="0"/>
          </a:p>
        </p:txBody>
      </p:sp>
      <p:sp>
        <p:nvSpPr>
          <p:cNvPr id="3" name="Content Placeholder 2">
            <a:extLst>
              <a:ext uri="{FF2B5EF4-FFF2-40B4-BE49-F238E27FC236}">
                <a16:creationId xmlns:a16="http://schemas.microsoft.com/office/drawing/2014/main" id="{41DDC0AE-3558-4166-B294-9D1E66BF565A}"/>
              </a:ext>
            </a:extLst>
          </p:cNvPr>
          <p:cNvSpPr>
            <a:spLocks noGrp="1"/>
          </p:cNvSpPr>
          <p:nvPr>
            <p:ph idx="1"/>
          </p:nvPr>
        </p:nvSpPr>
        <p:spPr/>
        <p:txBody>
          <a:bodyPr>
            <a:normAutofit fontScale="77500" lnSpcReduction="20000"/>
          </a:bodyPr>
          <a:lstStyle/>
          <a:p>
            <a:pPr>
              <a:lnSpc>
                <a:spcPct val="120000"/>
              </a:lnSpc>
            </a:pPr>
            <a:r>
              <a:rPr lang="en-US" dirty="0"/>
              <a:t>Scraping: How to deal with </a:t>
            </a:r>
            <a:r>
              <a:rPr lang="en-US" dirty="0">
                <a:solidFill>
                  <a:srgbClr val="0000FF"/>
                </a:solidFill>
              </a:rPr>
              <a:t>new websites</a:t>
            </a:r>
            <a:r>
              <a:rPr lang="en-US" dirty="0"/>
              <a:t>?</a:t>
            </a:r>
          </a:p>
          <a:p>
            <a:pPr lvl="1">
              <a:lnSpc>
                <a:spcPct val="120000"/>
              </a:lnSpc>
              <a:buFont typeface="Wingdings" panose="05000000000000000000" pitchFamily="2" charset="2"/>
              <a:buChar char="à"/>
            </a:pPr>
            <a:r>
              <a:rPr lang="en-US" dirty="0">
                <a:sym typeface="Wingdings" panose="05000000000000000000" pitchFamily="2" charset="2"/>
              </a:rPr>
              <a:t> Pattern/statement duality / iterative seed-based pattern and statement discovery (Section </a:t>
            </a:r>
            <a:r>
              <a:rPr lang="en-US" dirty="0"/>
              <a:t>6.2.2.1 in </a:t>
            </a:r>
            <a:r>
              <a:rPr lang="en-US" dirty="0" err="1"/>
              <a:t>FnT</a:t>
            </a:r>
            <a:r>
              <a:rPr lang="en-US" dirty="0"/>
              <a:t> 2001, in detail in lecture 5)</a:t>
            </a:r>
          </a:p>
          <a:p>
            <a:pPr lvl="2">
              <a:lnSpc>
                <a:spcPct val="120000"/>
              </a:lnSpc>
            </a:pPr>
            <a:r>
              <a:rPr lang="en-US" dirty="0">
                <a:sym typeface="Wingdings" panose="05000000000000000000" pitchFamily="2" charset="2"/>
              </a:rPr>
              <a:t>Spot known statements in new websites to learn extraction patterns</a:t>
            </a:r>
          </a:p>
          <a:p>
            <a:pPr lvl="2">
              <a:lnSpc>
                <a:spcPct val="120000"/>
              </a:lnSpc>
            </a:pPr>
            <a:r>
              <a:rPr lang="en-US" dirty="0">
                <a:sym typeface="Wingdings" panose="05000000000000000000" pitchFamily="2" charset="2"/>
              </a:rPr>
              <a:t>Use known extraction patterns to extract new relations</a:t>
            </a:r>
          </a:p>
          <a:p>
            <a:pPr lvl="2">
              <a:lnSpc>
                <a:spcPct val="120000"/>
              </a:lnSpc>
            </a:pPr>
            <a:r>
              <a:rPr lang="en-US" dirty="0">
                <a:sym typeface="Wingdings" panose="05000000000000000000" pitchFamily="2" charset="2"/>
              </a:rPr>
              <a:t>Iterate</a:t>
            </a:r>
          </a:p>
          <a:p>
            <a:pPr lvl="1">
              <a:lnSpc>
                <a:spcPct val="120000"/>
              </a:lnSpc>
              <a:buFont typeface="Wingdings" panose="05000000000000000000" pitchFamily="2" charset="2"/>
              <a:buChar char="à"/>
            </a:pPr>
            <a:r>
              <a:rPr lang="en-US" dirty="0">
                <a:sym typeface="Wingdings" panose="05000000000000000000" pitchFamily="2" charset="2"/>
              </a:rPr>
              <a:t> Zero-shot structure learning (last part of Section </a:t>
            </a:r>
            <a:r>
              <a:rPr lang="en-US" dirty="0"/>
              <a:t>9.5.2.3 in </a:t>
            </a:r>
            <a:r>
              <a:rPr lang="en-US" dirty="0" err="1"/>
              <a:t>FnT</a:t>
            </a:r>
            <a:r>
              <a:rPr lang="en-US" dirty="0"/>
              <a:t> 2021)</a:t>
            </a:r>
          </a:p>
          <a:p>
            <a:pPr lvl="2">
              <a:lnSpc>
                <a:spcPct val="120000"/>
              </a:lnSpc>
            </a:pPr>
            <a:r>
              <a:rPr lang="en-US" dirty="0">
                <a:sym typeface="Wingdings" panose="05000000000000000000" pitchFamily="2" charset="2"/>
              </a:rPr>
              <a:t>Learn fundamental patterns of semi-structured statement expression in websites</a:t>
            </a:r>
          </a:p>
          <a:p>
            <a:pPr lvl="2">
              <a:lnSpc>
                <a:spcPct val="120000"/>
              </a:lnSpc>
            </a:pPr>
            <a:r>
              <a:rPr lang="en-US" dirty="0">
                <a:sym typeface="Wingdings" panose="05000000000000000000" pitchFamily="2" charset="2"/>
              </a:rPr>
              <a:t>Allows domain transfer (e.g., education to movies)</a:t>
            </a:r>
          </a:p>
          <a:p>
            <a:pPr lvl="1">
              <a:lnSpc>
                <a:spcPct val="120000"/>
              </a:lnSpc>
              <a:buFont typeface="Wingdings" panose="05000000000000000000" pitchFamily="2" charset="2"/>
              <a:buChar char="à"/>
            </a:pPr>
            <a:endParaRPr lang="en-US" dirty="0"/>
          </a:p>
        </p:txBody>
      </p:sp>
      <p:sp>
        <p:nvSpPr>
          <p:cNvPr id="4" name="Slide Number Placeholder 3">
            <a:extLst>
              <a:ext uri="{FF2B5EF4-FFF2-40B4-BE49-F238E27FC236}">
                <a16:creationId xmlns:a16="http://schemas.microsoft.com/office/drawing/2014/main" id="{2992E875-EA6B-4E39-BE44-2B04054DF849}"/>
              </a:ext>
            </a:extLst>
          </p:cNvPr>
          <p:cNvSpPr>
            <a:spLocks noGrp="1"/>
          </p:cNvSpPr>
          <p:nvPr>
            <p:ph type="sldNum" sz="quarter" idx="12"/>
          </p:nvPr>
        </p:nvSpPr>
        <p:spPr/>
        <p:txBody>
          <a:bodyPr/>
          <a:lstStyle/>
          <a:p>
            <a:fld id="{7CBD2AF1-E3F7-4EC9-8368-99951890183C}" type="slidenum">
              <a:rPr lang="en-US" smtClean="0"/>
              <a:t>2</a:t>
            </a:fld>
            <a:endParaRPr lang="en-US"/>
          </a:p>
        </p:txBody>
      </p:sp>
      <p:sp>
        <p:nvSpPr>
          <p:cNvPr id="5" name="Rectangle 4">
            <a:extLst>
              <a:ext uri="{FF2B5EF4-FFF2-40B4-BE49-F238E27FC236}">
                <a16:creationId xmlns:a16="http://schemas.microsoft.com/office/drawing/2014/main" id="{ECB8D32B-BDA4-4BCA-B6D8-339A2810BEAA}"/>
              </a:ext>
            </a:extLst>
          </p:cNvPr>
          <p:cNvSpPr/>
          <p:nvPr/>
        </p:nvSpPr>
        <p:spPr>
          <a:xfrm>
            <a:off x="3746378" y="6277430"/>
            <a:ext cx="4545367" cy="430887"/>
          </a:xfrm>
          <a:prstGeom prst="rect">
            <a:avLst/>
          </a:prstGeom>
        </p:spPr>
        <p:txBody>
          <a:bodyPr wrap="square">
            <a:spAutoFit/>
          </a:bodyPr>
          <a:lstStyle/>
          <a:p>
            <a:r>
              <a:rPr lang="en-US" sz="1100" dirty="0"/>
              <a:t>Lockard, Colin, et al. "</a:t>
            </a:r>
            <a:r>
              <a:rPr lang="en-US" sz="1100" dirty="0" err="1"/>
              <a:t>ZeroShotCeres</a:t>
            </a:r>
            <a:r>
              <a:rPr lang="en-US" sz="1100" dirty="0"/>
              <a:t>: Zero-Shot Relation Extraction from Semi-Structured Webpages." ACL 2020.</a:t>
            </a:r>
          </a:p>
        </p:txBody>
      </p:sp>
    </p:spTree>
    <p:extLst>
      <p:ext uri="{BB962C8B-B14F-4D97-AF65-F5344CB8AC3E}">
        <p14:creationId xmlns:p14="http://schemas.microsoft.com/office/powerpoint/2010/main" val="3797188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00062" y="857250"/>
            <a:ext cx="8643938" cy="5143500"/>
          </a:xfrm>
          <a:prstGeom prst="rect">
            <a:avLst/>
          </a:prstGeom>
          <a:noFill/>
          <a:ln>
            <a:noFill/>
          </a:ln>
        </p:spPr>
      </p:pic>
      <p:sp>
        <p:nvSpPr>
          <p:cNvPr id="3" name="Slide Number Placeholder 2"/>
          <p:cNvSpPr>
            <a:spLocks noGrp="1"/>
          </p:cNvSpPr>
          <p:nvPr>
            <p:ph type="sldNum" sz="quarter" idx="12"/>
          </p:nvPr>
        </p:nvSpPr>
        <p:spPr/>
        <p:txBody>
          <a:bodyPr/>
          <a:lstStyle/>
          <a:p>
            <a:fld id="{7CBD2AF1-E3F7-4EC9-8368-99951890183C}" type="slidenum">
              <a:rPr lang="en-US" smtClean="0"/>
              <a:t>20</a:t>
            </a:fld>
            <a:endParaRPr lang="en-US"/>
          </a:p>
        </p:txBody>
      </p:sp>
      <p:sp>
        <p:nvSpPr>
          <p:cNvPr id="4" name="Rectangle 3"/>
          <p:cNvSpPr/>
          <p:nvPr/>
        </p:nvSpPr>
        <p:spPr>
          <a:xfrm>
            <a:off x="6700837" y="5046633"/>
            <a:ext cx="1571625" cy="102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53534" y="4555143"/>
            <a:ext cx="1571625" cy="102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0B62C18-9858-40A7-9BBE-6CF9ECE75996}"/>
              </a:ext>
            </a:extLst>
          </p:cNvPr>
          <p:cNvSpPr/>
          <p:nvPr/>
        </p:nvSpPr>
        <p:spPr>
          <a:xfrm>
            <a:off x="651307" y="5046633"/>
            <a:ext cx="7045633" cy="102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8232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406520" y="596900"/>
            <a:ext cx="8572500" cy="5143500"/>
          </a:xfrm>
          <a:prstGeom prst="rect">
            <a:avLst/>
          </a:prstGeom>
          <a:noFill/>
          <a:ln>
            <a:noFill/>
          </a:ln>
        </p:spPr>
      </p:pic>
      <p:sp>
        <p:nvSpPr>
          <p:cNvPr id="3" name="Slide Number Placeholder 2"/>
          <p:cNvSpPr>
            <a:spLocks noGrp="1"/>
          </p:cNvSpPr>
          <p:nvPr>
            <p:ph type="sldNum" sz="quarter" idx="12"/>
          </p:nvPr>
        </p:nvSpPr>
        <p:spPr/>
        <p:txBody>
          <a:bodyPr/>
          <a:lstStyle/>
          <a:p>
            <a:fld id="{7CBD2AF1-E3F7-4EC9-8368-99951890183C}" type="slidenum">
              <a:rPr lang="en-US" smtClean="0"/>
              <a:t>21</a:t>
            </a:fld>
            <a:endParaRPr lang="en-US"/>
          </a:p>
        </p:txBody>
      </p:sp>
      <p:sp>
        <p:nvSpPr>
          <p:cNvPr id="4" name="Rectangle 3"/>
          <p:cNvSpPr/>
          <p:nvPr/>
        </p:nvSpPr>
        <p:spPr>
          <a:xfrm>
            <a:off x="6353535" y="5149851"/>
            <a:ext cx="1571625" cy="102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886325" y="5829300"/>
            <a:ext cx="1764641" cy="349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97755" y="5713452"/>
            <a:ext cx="1596912" cy="246221"/>
          </a:xfrm>
          <a:prstGeom prst="rect">
            <a:avLst/>
          </a:prstGeom>
        </p:spPr>
        <p:txBody>
          <a:bodyPr wrap="none">
            <a:spAutoFit/>
          </a:bodyPr>
          <a:lstStyle/>
          <a:p>
            <a:r>
              <a:rPr lang="en-US" sz="1000" dirty="0">
                <a:solidFill>
                  <a:srgbClr val="0000FF"/>
                </a:solidFill>
              </a:rPr>
              <a:t>https://gate.ac.uk/</a:t>
            </a:r>
          </a:p>
        </p:txBody>
      </p:sp>
      <p:sp>
        <p:nvSpPr>
          <p:cNvPr id="7" name="TextBox 6">
            <a:extLst>
              <a:ext uri="{FF2B5EF4-FFF2-40B4-BE49-F238E27FC236}">
                <a16:creationId xmlns:a16="http://schemas.microsoft.com/office/drawing/2014/main" id="{EE64A017-4E1E-4A9E-A0C8-53EFD6B23136}"/>
              </a:ext>
            </a:extLst>
          </p:cNvPr>
          <p:cNvSpPr txBox="1"/>
          <p:nvPr/>
        </p:nvSpPr>
        <p:spPr>
          <a:xfrm>
            <a:off x="5161811" y="679449"/>
            <a:ext cx="1988598" cy="461665"/>
          </a:xfrm>
          <a:prstGeom prst="rect">
            <a:avLst/>
          </a:prstGeom>
          <a:noFill/>
        </p:spPr>
        <p:txBody>
          <a:bodyPr wrap="square" rtlCol="0">
            <a:spAutoFit/>
          </a:bodyPr>
          <a:lstStyle/>
          <a:p>
            <a:r>
              <a:rPr lang="en-US" sz="2400" dirty="0"/>
              <a:t>[1995]</a:t>
            </a:r>
          </a:p>
        </p:txBody>
      </p:sp>
      <p:sp>
        <p:nvSpPr>
          <p:cNvPr id="9" name="Rectangle 8">
            <a:extLst>
              <a:ext uri="{FF2B5EF4-FFF2-40B4-BE49-F238E27FC236}">
                <a16:creationId xmlns:a16="http://schemas.microsoft.com/office/drawing/2014/main" id="{6CE21A08-C1FD-490E-84DF-4C46852780E8}"/>
              </a:ext>
            </a:extLst>
          </p:cNvPr>
          <p:cNvSpPr/>
          <p:nvPr/>
        </p:nvSpPr>
        <p:spPr>
          <a:xfrm>
            <a:off x="421966" y="1117600"/>
            <a:ext cx="3004815" cy="2318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506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6"/>
          <p:cNvPicPr>
            <a:picLocks noGrp="1" noChangeAspect="1"/>
          </p:cNvPicPr>
          <p:nvPr isPhoto="1"/>
        </p:nvPicPr>
        <p:blipFill rotWithShape="1">
          <a:blip r:embed="rId2">
            <a:lum/>
            <a:extLst>
              <a:ext uri="{28A0092B-C50C-407E-A947-70E740481C1C}">
                <a14:useLocalDpi xmlns:a14="http://schemas.microsoft.com/office/drawing/2010/main" val="0"/>
              </a:ext>
            </a:extLst>
          </a:blip>
          <a:srcRect r="28962"/>
          <a:stretch/>
        </p:blipFill>
        <p:spPr>
          <a:xfrm>
            <a:off x="388188" y="606815"/>
            <a:ext cx="6495691" cy="5057775"/>
          </a:xfrm>
          <a:prstGeom prst="rect">
            <a:avLst/>
          </a:prstGeom>
          <a:noFill/>
          <a:ln>
            <a:noFill/>
          </a:ln>
        </p:spPr>
      </p:pic>
      <p:sp>
        <p:nvSpPr>
          <p:cNvPr id="3" name="Slide Number Placeholder 2"/>
          <p:cNvSpPr>
            <a:spLocks noGrp="1"/>
          </p:cNvSpPr>
          <p:nvPr>
            <p:ph type="sldNum" sz="quarter" idx="12"/>
          </p:nvPr>
        </p:nvSpPr>
        <p:spPr/>
        <p:txBody>
          <a:bodyPr/>
          <a:lstStyle/>
          <a:p>
            <a:fld id="{7CBD2AF1-E3F7-4EC9-8368-99951890183C}" type="slidenum">
              <a:rPr lang="en-US" smtClean="0"/>
              <a:t>22</a:t>
            </a:fld>
            <a:endParaRPr lang="en-US"/>
          </a:p>
        </p:txBody>
      </p:sp>
    </p:spTree>
    <p:extLst>
      <p:ext uri="{BB962C8B-B14F-4D97-AF65-F5344CB8AC3E}">
        <p14:creationId xmlns:p14="http://schemas.microsoft.com/office/powerpoint/2010/main" val="1171680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7"/>
          <p:cNvPicPr>
            <a:picLocks noGrp="1" noChangeAspect="1"/>
          </p:cNvPicPr>
          <p:nvPr isPhoto="1"/>
        </p:nvPicPr>
        <p:blipFill rotWithShape="1">
          <a:blip r:embed="rId2">
            <a:lum/>
            <a:extLst>
              <a:ext uri="{28A0092B-C50C-407E-A947-70E740481C1C}">
                <a14:useLocalDpi xmlns:a14="http://schemas.microsoft.com/office/drawing/2010/main" val="0"/>
              </a:ext>
            </a:extLst>
          </a:blip>
          <a:srcRect r="32830"/>
          <a:stretch/>
        </p:blipFill>
        <p:spPr>
          <a:xfrm>
            <a:off x="379562" y="427165"/>
            <a:ext cx="6142008" cy="5003006"/>
          </a:xfrm>
          <a:prstGeom prst="rect">
            <a:avLst/>
          </a:prstGeom>
          <a:noFill/>
          <a:ln>
            <a:noFill/>
          </a:ln>
        </p:spPr>
      </p:pic>
      <p:sp>
        <p:nvSpPr>
          <p:cNvPr id="3" name="Slide Number Placeholder 2"/>
          <p:cNvSpPr>
            <a:spLocks noGrp="1"/>
          </p:cNvSpPr>
          <p:nvPr>
            <p:ph type="sldNum" sz="quarter" idx="12"/>
          </p:nvPr>
        </p:nvSpPr>
        <p:spPr/>
        <p:txBody>
          <a:bodyPr/>
          <a:lstStyle/>
          <a:p>
            <a:fld id="{7CBD2AF1-E3F7-4EC9-8368-99951890183C}" type="slidenum">
              <a:rPr lang="en-US" smtClean="0"/>
              <a:t>23</a:t>
            </a:fld>
            <a:endParaRPr lang="en-US"/>
          </a:p>
        </p:txBody>
      </p:sp>
    </p:spTree>
    <p:extLst>
      <p:ext uri="{BB962C8B-B14F-4D97-AF65-F5344CB8AC3E}">
        <p14:creationId xmlns:p14="http://schemas.microsoft.com/office/powerpoint/2010/main" val="372577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8"/>
          <p:cNvPicPr>
            <a:picLocks noGrp="1" noChangeAspect="1"/>
          </p:cNvPicPr>
          <p:nvPr isPhoto="1"/>
        </p:nvPicPr>
        <p:blipFill rotWithShape="1">
          <a:blip r:embed="rId2">
            <a:lum/>
            <a:extLst>
              <a:ext uri="{28A0092B-C50C-407E-A947-70E740481C1C}">
                <a14:useLocalDpi xmlns:a14="http://schemas.microsoft.com/office/drawing/2010/main" val="0"/>
              </a:ext>
            </a:extLst>
          </a:blip>
          <a:srcRect r="23490"/>
          <a:stretch/>
        </p:blipFill>
        <p:spPr>
          <a:xfrm>
            <a:off x="405441" y="487640"/>
            <a:ext cx="6996023" cy="4725590"/>
          </a:xfrm>
          <a:prstGeom prst="rect">
            <a:avLst/>
          </a:prstGeom>
          <a:noFill/>
          <a:ln>
            <a:noFill/>
          </a:ln>
        </p:spPr>
      </p:pic>
      <p:sp>
        <p:nvSpPr>
          <p:cNvPr id="3" name="Slide Number Placeholder 2"/>
          <p:cNvSpPr>
            <a:spLocks noGrp="1"/>
          </p:cNvSpPr>
          <p:nvPr>
            <p:ph type="sldNum" sz="quarter" idx="12"/>
          </p:nvPr>
        </p:nvSpPr>
        <p:spPr/>
        <p:txBody>
          <a:bodyPr/>
          <a:lstStyle/>
          <a:p>
            <a:fld id="{7CBD2AF1-E3F7-4EC9-8368-99951890183C}" type="slidenum">
              <a:rPr lang="en-US" smtClean="0"/>
              <a:t>24</a:t>
            </a:fld>
            <a:endParaRPr lang="en-US"/>
          </a:p>
        </p:txBody>
      </p:sp>
      <p:sp>
        <p:nvSpPr>
          <p:cNvPr id="4" name="Rectangle 3"/>
          <p:cNvSpPr/>
          <p:nvPr/>
        </p:nvSpPr>
        <p:spPr>
          <a:xfrm>
            <a:off x="1296132" y="2988651"/>
            <a:ext cx="4796937" cy="15481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082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31209" y="598457"/>
            <a:ext cx="8574881" cy="5143500"/>
          </a:xfrm>
          <a:prstGeom prst="rect">
            <a:avLst/>
          </a:prstGeom>
          <a:noFill/>
          <a:ln>
            <a:noFill/>
          </a:ln>
        </p:spPr>
      </p:pic>
      <p:sp>
        <p:nvSpPr>
          <p:cNvPr id="3" name="Slide Number Placeholder 2"/>
          <p:cNvSpPr>
            <a:spLocks noGrp="1"/>
          </p:cNvSpPr>
          <p:nvPr>
            <p:ph type="sldNum" sz="quarter" idx="12"/>
          </p:nvPr>
        </p:nvSpPr>
        <p:spPr/>
        <p:txBody>
          <a:bodyPr/>
          <a:lstStyle/>
          <a:p>
            <a:fld id="{7CBD2AF1-E3F7-4EC9-8368-99951890183C}" type="slidenum">
              <a:rPr lang="en-US" smtClean="0"/>
              <a:t>25</a:t>
            </a:fld>
            <a:endParaRPr lang="en-US"/>
          </a:p>
        </p:txBody>
      </p:sp>
      <p:sp>
        <p:nvSpPr>
          <p:cNvPr id="4" name="Rectangle 3"/>
          <p:cNvSpPr/>
          <p:nvPr/>
        </p:nvSpPr>
        <p:spPr>
          <a:xfrm>
            <a:off x="6526062" y="5327651"/>
            <a:ext cx="1571625" cy="102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1772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0"/>
          <p:cNvPicPr>
            <a:picLocks noGrp="1" noChangeAspect="1"/>
          </p:cNvPicPr>
          <p:nvPr isPhoto="1"/>
        </p:nvPicPr>
        <p:blipFill rotWithShape="1">
          <a:blip r:embed="rId2">
            <a:lum/>
            <a:extLst>
              <a:ext uri="{28A0092B-C50C-407E-A947-70E740481C1C}">
                <a14:useLocalDpi xmlns:a14="http://schemas.microsoft.com/office/drawing/2010/main" val="0"/>
              </a:ext>
            </a:extLst>
          </a:blip>
          <a:srcRect r="20849"/>
          <a:stretch/>
        </p:blipFill>
        <p:spPr>
          <a:xfrm>
            <a:off x="379562" y="621664"/>
            <a:ext cx="7237563" cy="5130403"/>
          </a:xfrm>
          <a:prstGeom prst="rect">
            <a:avLst/>
          </a:prstGeom>
          <a:noFill/>
          <a:ln>
            <a:noFill/>
          </a:ln>
        </p:spPr>
      </p:pic>
      <p:sp>
        <p:nvSpPr>
          <p:cNvPr id="3" name="Slide Number Placeholder 2"/>
          <p:cNvSpPr>
            <a:spLocks noGrp="1"/>
          </p:cNvSpPr>
          <p:nvPr>
            <p:ph type="sldNum" sz="quarter" idx="12"/>
          </p:nvPr>
        </p:nvSpPr>
        <p:spPr/>
        <p:txBody>
          <a:bodyPr/>
          <a:lstStyle/>
          <a:p>
            <a:fld id="{7CBD2AF1-E3F7-4EC9-8368-99951890183C}" type="slidenum">
              <a:rPr lang="en-US" smtClean="0"/>
              <a:t>26</a:t>
            </a:fld>
            <a:endParaRPr lang="en-US"/>
          </a:p>
        </p:txBody>
      </p:sp>
    </p:spTree>
    <p:extLst>
      <p:ext uri="{BB962C8B-B14F-4D97-AF65-F5344CB8AC3E}">
        <p14:creationId xmlns:p14="http://schemas.microsoft.com/office/powerpoint/2010/main" val="1954380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
          <p:cNvPicPr>
            <a:picLocks noGrp="1" noChangeAspect="1"/>
          </p:cNvPicPr>
          <p:nvPr isPhoto="1"/>
        </p:nvPicPr>
        <p:blipFill rotWithShape="1">
          <a:blip r:embed="rId2">
            <a:lum/>
            <a:extLst>
              <a:ext uri="{28A0092B-C50C-407E-A947-70E740481C1C}">
                <a14:useLocalDpi xmlns:a14="http://schemas.microsoft.com/office/drawing/2010/main" val="0"/>
              </a:ext>
            </a:extLst>
          </a:blip>
          <a:srcRect r="29456"/>
          <a:stretch/>
        </p:blipFill>
        <p:spPr>
          <a:xfrm>
            <a:off x="409643" y="460435"/>
            <a:ext cx="6370719" cy="5143500"/>
          </a:xfrm>
          <a:prstGeom prst="rect">
            <a:avLst/>
          </a:prstGeom>
          <a:noFill/>
          <a:ln>
            <a:noFill/>
          </a:ln>
        </p:spPr>
      </p:pic>
      <p:sp>
        <p:nvSpPr>
          <p:cNvPr id="3" name="Slide Number Placeholder 2"/>
          <p:cNvSpPr>
            <a:spLocks noGrp="1"/>
          </p:cNvSpPr>
          <p:nvPr>
            <p:ph type="sldNum" sz="quarter" idx="12"/>
          </p:nvPr>
        </p:nvSpPr>
        <p:spPr/>
        <p:txBody>
          <a:bodyPr/>
          <a:lstStyle/>
          <a:p>
            <a:fld id="{7CBD2AF1-E3F7-4EC9-8368-99951890183C}" type="slidenum">
              <a:rPr lang="en-US" smtClean="0"/>
              <a:t>27</a:t>
            </a:fld>
            <a:endParaRPr lang="en-US"/>
          </a:p>
        </p:txBody>
      </p:sp>
    </p:spTree>
    <p:extLst>
      <p:ext uri="{BB962C8B-B14F-4D97-AF65-F5344CB8AC3E}">
        <p14:creationId xmlns:p14="http://schemas.microsoft.com/office/powerpoint/2010/main" val="1105055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3"/>
          <p:cNvPicPr>
            <a:picLocks noGrp="1" noChangeAspect="1"/>
          </p:cNvPicPr>
          <p:nvPr isPhoto="1"/>
        </p:nvPicPr>
        <p:blipFill rotWithShape="1">
          <a:blip r:embed="rId2">
            <a:lum/>
            <a:extLst>
              <a:ext uri="{28A0092B-C50C-407E-A947-70E740481C1C}">
                <a14:useLocalDpi xmlns:a14="http://schemas.microsoft.com/office/drawing/2010/main" val="0"/>
              </a:ext>
            </a:extLst>
          </a:blip>
          <a:srcRect r="30365"/>
          <a:stretch/>
        </p:blipFill>
        <p:spPr>
          <a:xfrm>
            <a:off x="436691" y="589831"/>
            <a:ext cx="6335045" cy="5143500"/>
          </a:xfrm>
          <a:prstGeom prst="rect">
            <a:avLst/>
          </a:prstGeom>
          <a:noFill/>
          <a:ln>
            <a:noFill/>
          </a:ln>
        </p:spPr>
      </p:pic>
      <p:sp>
        <p:nvSpPr>
          <p:cNvPr id="3" name="Slide Number Placeholder 2"/>
          <p:cNvSpPr>
            <a:spLocks noGrp="1"/>
          </p:cNvSpPr>
          <p:nvPr>
            <p:ph type="sldNum" sz="quarter" idx="12"/>
          </p:nvPr>
        </p:nvSpPr>
        <p:spPr/>
        <p:txBody>
          <a:bodyPr/>
          <a:lstStyle/>
          <a:p>
            <a:fld id="{7CBD2AF1-E3F7-4EC9-8368-99951890183C}" type="slidenum">
              <a:rPr lang="en-US" smtClean="0"/>
              <a:t>28</a:t>
            </a:fld>
            <a:endParaRPr lang="en-US"/>
          </a:p>
        </p:txBody>
      </p:sp>
      <p:sp>
        <p:nvSpPr>
          <p:cNvPr id="4" name="Rectangle 3"/>
          <p:cNvSpPr/>
          <p:nvPr/>
        </p:nvSpPr>
        <p:spPr>
          <a:xfrm>
            <a:off x="5672137" y="5149851"/>
            <a:ext cx="1571625" cy="102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75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4"/>
          <p:cNvPicPr>
            <a:picLocks noGrp="1" noChangeAspect="1"/>
          </p:cNvPicPr>
          <p:nvPr isPhoto="1"/>
        </p:nvPicPr>
        <p:blipFill rotWithShape="1">
          <a:blip r:embed="rId2">
            <a:lum/>
            <a:extLst>
              <a:ext uri="{28A0092B-C50C-407E-A947-70E740481C1C}">
                <a14:useLocalDpi xmlns:a14="http://schemas.microsoft.com/office/drawing/2010/main" val="0"/>
              </a:ext>
            </a:extLst>
          </a:blip>
          <a:srcRect r="20849"/>
          <a:stretch/>
        </p:blipFill>
        <p:spPr>
          <a:xfrm>
            <a:off x="465827" y="637457"/>
            <a:ext cx="7237562" cy="5048250"/>
          </a:xfrm>
          <a:prstGeom prst="rect">
            <a:avLst/>
          </a:prstGeom>
          <a:noFill/>
          <a:ln>
            <a:noFill/>
          </a:ln>
        </p:spPr>
      </p:pic>
      <p:sp>
        <p:nvSpPr>
          <p:cNvPr id="3" name="Slide Number Placeholder 2"/>
          <p:cNvSpPr>
            <a:spLocks noGrp="1"/>
          </p:cNvSpPr>
          <p:nvPr>
            <p:ph type="sldNum" sz="quarter" idx="12"/>
          </p:nvPr>
        </p:nvSpPr>
        <p:spPr/>
        <p:txBody>
          <a:bodyPr/>
          <a:lstStyle/>
          <a:p>
            <a:fld id="{7CBD2AF1-E3F7-4EC9-8368-99951890183C}" type="slidenum">
              <a:rPr lang="en-US" smtClean="0"/>
              <a:t>29</a:t>
            </a:fld>
            <a:endParaRPr lang="en-US"/>
          </a:p>
        </p:txBody>
      </p:sp>
      <p:sp>
        <p:nvSpPr>
          <p:cNvPr id="4" name="TextBox 3"/>
          <p:cNvSpPr txBox="1"/>
          <p:nvPr/>
        </p:nvSpPr>
        <p:spPr>
          <a:xfrm>
            <a:off x="664466" y="5122193"/>
            <a:ext cx="2872974" cy="784830"/>
          </a:xfrm>
          <a:prstGeom prst="rect">
            <a:avLst/>
          </a:prstGeom>
          <a:noFill/>
        </p:spPr>
        <p:txBody>
          <a:bodyPr wrap="square" rtlCol="0">
            <a:spAutoFit/>
          </a:bodyPr>
          <a:lstStyle/>
          <a:p>
            <a:r>
              <a:rPr lang="en-US" sz="1500" dirty="0"/>
              <a:t>4. Remove redundant rules</a:t>
            </a:r>
          </a:p>
          <a:p>
            <a:endParaRPr lang="en-US" sz="1500" dirty="0"/>
          </a:p>
          <a:p>
            <a:r>
              <a:rPr lang="en-US" sz="1500" dirty="0"/>
              <a:t>5. Repeat</a:t>
            </a:r>
          </a:p>
        </p:txBody>
      </p:sp>
      <p:sp>
        <p:nvSpPr>
          <p:cNvPr id="5" name="TextBox 4"/>
          <p:cNvSpPr txBox="1"/>
          <p:nvPr/>
        </p:nvSpPr>
        <p:spPr>
          <a:xfrm>
            <a:off x="664466" y="2511252"/>
            <a:ext cx="2872974" cy="553998"/>
          </a:xfrm>
          <a:prstGeom prst="rect">
            <a:avLst/>
          </a:prstGeom>
          <a:noFill/>
        </p:spPr>
        <p:txBody>
          <a:bodyPr wrap="square" rtlCol="0">
            <a:spAutoFit/>
          </a:bodyPr>
          <a:lstStyle/>
          <a:p>
            <a:r>
              <a:rPr lang="en-US" sz="1500" dirty="0"/>
              <a:t>1. Find a NERC rule for each annotation</a:t>
            </a:r>
          </a:p>
        </p:txBody>
      </p:sp>
      <p:sp>
        <p:nvSpPr>
          <p:cNvPr id="6" name="TextBox 5"/>
          <p:cNvSpPr txBox="1"/>
          <p:nvPr/>
        </p:nvSpPr>
        <p:spPr>
          <a:xfrm>
            <a:off x="664466" y="3286566"/>
            <a:ext cx="2872974" cy="784830"/>
          </a:xfrm>
          <a:prstGeom prst="rect">
            <a:avLst/>
          </a:prstGeom>
          <a:noFill/>
        </p:spPr>
        <p:txBody>
          <a:bodyPr wrap="square" rtlCol="0">
            <a:spAutoFit/>
          </a:bodyPr>
          <a:lstStyle/>
          <a:p>
            <a:r>
              <a:rPr lang="en-US" sz="1500" dirty="0"/>
              <a:t>2. Merge two rules by replacing a feature by a more general feature</a:t>
            </a:r>
          </a:p>
        </p:txBody>
      </p:sp>
      <p:sp>
        <p:nvSpPr>
          <p:cNvPr id="7" name="TextBox 6"/>
          <p:cNvSpPr txBox="1"/>
          <p:nvPr/>
        </p:nvSpPr>
        <p:spPr>
          <a:xfrm>
            <a:off x="664466" y="4292712"/>
            <a:ext cx="2872974" cy="553998"/>
          </a:xfrm>
          <a:prstGeom prst="rect">
            <a:avLst/>
          </a:prstGeom>
          <a:noFill/>
        </p:spPr>
        <p:txBody>
          <a:bodyPr wrap="square" rtlCol="0">
            <a:spAutoFit/>
          </a:bodyPr>
          <a:lstStyle/>
          <a:p>
            <a:r>
              <a:rPr lang="en-US" sz="1500" dirty="0"/>
              <a:t>3. Merge two rules by dropping a feature</a:t>
            </a:r>
          </a:p>
        </p:txBody>
      </p:sp>
      <p:pic>
        <p:nvPicPr>
          <p:cNvPr id="11" name="Picture 10" descr="39"/>
          <p:cNvPicPr>
            <a:picLocks noGrp="1" noChangeAspect="1"/>
          </p:cNvPicPr>
          <p:nvPr isPhoto="1"/>
        </p:nvPicPr>
        <p:blipFill rotWithShape="1">
          <a:blip r:embed="rId3">
            <a:lum/>
            <a:extLst>
              <a:ext uri="{28A0092B-C50C-407E-A947-70E740481C1C}">
                <a14:useLocalDpi xmlns:a14="http://schemas.microsoft.com/office/drawing/2010/main" val="0"/>
              </a:ext>
            </a:extLst>
          </a:blip>
          <a:srcRect l="43360" t="25698" r="22505" b="57531"/>
          <a:stretch/>
        </p:blipFill>
        <p:spPr>
          <a:xfrm>
            <a:off x="4396154" y="1899141"/>
            <a:ext cx="3121269" cy="852855"/>
          </a:xfrm>
          <a:prstGeom prst="rect">
            <a:avLst/>
          </a:prstGeom>
          <a:noFill/>
          <a:ln>
            <a:noFill/>
          </a:ln>
        </p:spPr>
      </p:pic>
      <p:pic>
        <p:nvPicPr>
          <p:cNvPr id="12" name="Picture 11" descr="39"/>
          <p:cNvPicPr>
            <a:picLocks noGrp="1" noChangeAspect="1"/>
          </p:cNvPicPr>
          <p:nvPr isPhoto="1"/>
        </p:nvPicPr>
        <p:blipFill rotWithShape="1">
          <a:blip r:embed="rId3">
            <a:lum/>
            <a:extLst>
              <a:ext uri="{28A0092B-C50C-407E-A947-70E740481C1C}">
                <a14:useLocalDpi xmlns:a14="http://schemas.microsoft.com/office/drawing/2010/main" val="0"/>
              </a:ext>
            </a:extLst>
          </a:blip>
          <a:srcRect l="43937" t="42297" r="24236" b="51824"/>
          <a:stretch/>
        </p:blipFill>
        <p:spPr>
          <a:xfrm>
            <a:off x="4448908" y="2751992"/>
            <a:ext cx="2910254" cy="298939"/>
          </a:xfrm>
          <a:prstGeom prst="rect">
            <a:avLst/>
          </a:prstGeom>
          <a:noFill/>
          <a:ln>
            <a:noFill/>
          </a:ln>
        </p:spPr>
      </p:pic>
      <p:pic>
        <p:nvPicPr>
          <p:cNvPr id="13" name="Picture 12" descr="39"/>
          <p:cNvPicPr>
            <a:picLocks noGrp="1" noChangeAspect="1"/>
          </p:cNvPicPr>
          <p:nvPr isPhoto="1"/>
        </p:nvPicPr>
        <p:blipFill rotWithShape="1">
          <a:blip r:embed="rId3">
            <a:lum/>
            <a:extLst>
              <a:ext uri="{28A0092B-C50C-407E-A947-70E740481C1C}">
                <a14:useLocalDpi xmlns:a14="http://schemas.microsoft.com/office/drawing/2010/main" val="0"/>
              </a:ext>
            </a:extLst>
          </a:blip>
          <a:srcRect l="43553" t="49212" r="22793" b="30904"/>
          <a:stretch/>
        </p:blipFill>
        <p:spPr>
          <a:xfrm>
            <a:off x="4413738" y="3103685"/>
            <a:ext cx="3077308" cy="1011116"/>
          </a:xfrm>
          <a:prstGeom prst="rect">
            <a:avLst/>
          </a:prstGeom>
          <a:noFill/>
          <a:ln>
            <a:noFill/>
          </a:ln>
        </p:spPr>
      </p:pic>
      <p:pic>
        <p:nvPicPr>
          <p:cNvPr id="14" name="Picture 13" descr="39"/>
          <p:cNvPicPr>
            <a:picLocks noGrp="1" noChangeAspect="1"/>
          </p:cNvPicPr>
          <p:nvPr isPhoto="1"/>
        </p:nvPicPr>
        <p:blipFill rotWithShape="1">
          <a:blip r:embed="rId3">
            <a:lum/>
            <a:extLst>
              <a:ext uri="{28A0092B-C50C-407E-A947-70E740481C1C}">
                <a14:useLocalDpi xmlns:a14="http://schemas.microsoft.com/office/drawing/2010/main" val="0"/>
              </a:ext>
            </a:extLst>
          </a:blip>
          <a:srcRect l="43937" t="68404" r="23755" b="8081"/>
          <a:stretch/>
        </p:blipFill>
        <p:spPr>
          <a:xfrm>
            <a:off x="4448908" y="4079630"/>
            <a:ext cx="2954215" cy="1195755"/>
          </a:xfrm>
          <a:prstGeom prst="rect">
            <a:avLst/>
          </a:prstGeom>
          <a:noFill/>
          <a:ln>
            <a:noFill/>
          </a:ln>
        </p:spPr>
      </p:pic>
      <p:pic>
        <p:nvPicPr>
          <p:cNvPr id="15" name="Picture 14" descr="40"/>
          <p:cNvPicPr>
            <a:picLocks noGrp="1" noChangeAspect="1"/>
          </p:cNvPicPr>
          <p:nvPr isPhoto="1"/>
        </p:nvPicPr>
        <p:blipFill rotWithShape="1">
          <a:blip r:embed="rId4">
            <a:lum/>
            <a:extLst>
              <a:ext uri="{28A0092B-C50C-407E-A947-70E740481C1C}">
                <a14:useLocalDpi xmlns:a14="http://schemas.microsoft.com/office/drawing/2010/main" val="0"/>
              </a:ext>
            </a:extLst>
          </a:blip>
          <a:srcRect l="38164" t="91709" r="20375"/>
          <a:stretch/>
        </p:blipFill>
        <p:spPr>
          <a:xfrm>
            <a:off x="4413738" y="5275385"/>
            <a:ext cx="3675185" cy="426426"/>
          </a:xfrm>
          <a:prstGeom prst="rect">
            <a:avLst/>
          </a:prstGeom>
          <a:noFill/>
          <a:ln>
            <a:noFill/>
          </a:ln>
        </p:spPr>
      </p:pic>
      <p:cxnSp>
        <p:nvCxnSpPr>
          <p:cNvPr id="16" name="Straight Connector 15"/>
          <p:cNvCxnSpPr/>
          <p:nvPr/>
        </p:nvCxnSpPr>
        <p:spPr>
          <a:xfrm>
            <a:off x="4448908" y="5064368"/>
            <a:ext cx="2303584"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2491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Entity typing: Motivation</a:t>
            </a:r>
          </a:p>
        </p:txBody>
      </p:sp>
      <p:sp>
        <p:nvSpPr>
          <p:cNvPr id="3" name="Content Placeholder 2"/>
          <p:cNvSpPr>
            <a:spLocks noGrp="1"/>
          </p:cNvSpPr>
          <p:nvPr>
            <p:ph idx="1"/>
          </p:nvPr>
        </p:nvSpPr>
        <p:spPr/>
        <p:txBody>
          <a:bodyPr>
            <a:normAutofit fontScale="70000" lnSpcReduction="20000"/>
          </a:bodyPr>
          <a:lstStyle/>
          <a:p>
            <a:pPr>
              <a:lnSpc>
                <a:spcPct val="120000"/>
              </a:lnSpc>
            </a:pPr>
            <a:r>
              <a:rPr lang="en-US" dirty="0">
                <a:solidFill>
                  <a:srgbClr val="0000FF"/>
                </a:solidFill>
              </a:rPr>
              <a:t>Einstein: Scientist, Physicist, Nobel prize winner</a:t>
            </a:r>
          </a:p>
          <a:p>
            <a:pPr>
              <a:lnSpc>
                <a:spcPct val="120000"/>
              </a:lnSpc>
            </a:pPr>
            <a:r>
              <a:rPr lang="en-US" dirty="0" err="1">
                <a:solidFill>
                  <a:srgbClr val="0000FF"/>
                </a:solidFill>
              </a:rPr>
              <a:t>Dudweiler</a:t>
            </a:r>
            <a:r>
              <a:rPr lang="en-US" dirty="0">
                <a:solidFill>
                  <a:srgbClr val="0000FF"/>
                </a:solidFill>
              </a:rPr>
              <a:t>: Village, location, municipality</a:t>
            </a:r>
          </a:p>
          <a:p>
            <a:pPr>
              <a:lnSpc>
                <a:spcPct val="120000"/>
              </a:lnSpc>
            </a:pPr>
            <a:r>
              <a:rPr lang="en-US" dirty="0">
                <a:solidFill>
                  <a:srgbClr val="0000FF"/>
                </a:solidFill>
              </a:rPr>
              <a:t>RCH</a:t>
            </a:r>
            <a:r>
              <a:rPr lang="en-US" baseline="-25000" dirty="0">
                <a:solidFill>
                  <a:srgbClr val="0000FF"/>
                </a:solidFill>
              </a:rPr>
              <a:t>2</a:t>
            </a:r>
            <a:r>
              <a:rPr lang="en-US" dirty="0">
                <a:solidFill>
                  <a:srgbClr val="0000FF"/>
                </a:solidFill>
              </a:rPr>
              <a:t>OH: chemical formula, psychoactive substance</a:t>
            </a:r>
          </a:p>
          <a:p>
            <a:pPr>
              <a:lnSpc>
                <a:spcPct val="120000"/>
              </a:lnSpc>
            </a:pPr>
            <a:endParaRPr lang="en-US" dirty="0"/>
          </a:p>
          <a:p>
            <a:pPr>
              <a:lnSpc>
                <a:spcPct val="120000"/>
              </a:lnSpc>
            </a:pPr>
            <a:r>
              <a:rPr lang="en-US" dirty="0"/>
              <a:t>Entities are the basic block of KBs</a:t>
            </a:r>
          </a:p>
          <a:p>
            <a:pPr>
              <a:lnSpc>
                <a:spcPct val="120000"/>
              </a:lnSpc>
            </a:pPr>
            <a:r>
              <a:rPr lang="en-US" dirty="0"/>
              <a:t>Types often most salient info about entities</a:t>
            </a:r>
          </a:p>
          <a:p>
            <a:pPr>
              <a:lnSpc>
                <a:spcPct val="120000"/>
              </a:lnSpc>
            </a:pPr>
            <a:r>
              <a:rPr lang="en-US" dirty="0"/>
              <a:t>Types help to</a:t>
            </a:r>
          </a:p>
          <a:p>
            <a:pPr lvl="1">
              <a:lnSpc>
                <a:spcPct val="120000"/>
              </a:lnSpc>
            </a:pPr>
            <a:r>
              <a:rPr lang="en-US" dirty="0"/>
              <a:t>Organize entities</a:t>
            </a:r>
          </a:p>
          <a:p>
            <a:pPr lvl="1">
              <a:lnSpc>
                <a:spcPct val="120000"/>
              </a:lnSpc>
            </a:pPr>
            <a:r>
              <a:rPr lang="en-US" dirty="0"/>
              <a:t>Power search applications</a:t>
            </a:r>
          </a:p>
          <a:p>
            <a:pPr lvl="1">
              <a:lnSpc>
                <a:spcPct val="120000"/>
              </a:lnSpc>
            </a:pPr>
            <a:r>
              <a:rPr lang="en-US" dirty="0"/>
              <a:t>Direct and constrain fact extraction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12"/>
          </p:nvPr>
        </p:nvSpPr>
        <p:spPr/>
        <p:txBody>
          <a:bodyPr/>
          <a:lstStyle/>
          <a:p>
            <a:fld id="{7CBD2AF1-E3F7-4EC9-8368-99951890183C}" type="slidenum">
              <a:rPr lang="en-US" smtClean="0"/>
              <a:t>3</a:t>
            </a:fld>
            <a:endParaRPr lang="en-US"/>
          </a:p>
        </p:txBody>
      </p:sp>
    </p:spTree>
    <p:extLst>
      <p:ext uri="{BB962C8B-B14F-4D97-AF65-F5344CB8AC3E}">
        <p14:creationId xmlns:p14="http://schemas.microsoft.com/office/powerpoint/2010/main" val="394281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5"/>
          <p:cNvPicPr>
            <a:picLocks noGrp="1" noChangeAspect="1"/>
          </p:cNvPicPr>
          <p:nvPr isPhoto="1"/>
        </p:nvPicPr>
        <p:blipFill rotWithShape="1">
          <a:blip r:embed="rId3">
            <a:lum/>
            <a:extLst>
              <a:ext uri="{28A0092B-C50C-407E-A947-70E740481C1C}">
                <a14:useLocalDpi xmlns:a14="http://schemas.microsoft.com/office/drawing/2010/main" val="0"/>
              </a:ext>
            </a:extLst>
          </a:blip>
          <a:srcRect r="30472"/>
          <a:stretch/>
        </p:blipFill>
        <p:spPr>
          <a:xfrm>
            <a:off x="448574" y="497660"/>
            <a:ext cx="6357668" cy="5017294"/>
          </a:xfrm>
          <a:prstGeom prst="rect">
            <a:avLst/>
          </a:prstGeom>
          <a:noFill/>
          <a:ln>
            <a:noFill/>
          </a:ln>
        </p:spPr>
      </p:pic>
      <p:sp>
        <p:nvSpPr>
          <p:cNvPr id="3" name="Slide Number Placeholder 2"/>
          <p:cNvSpPr>
            <a:spLocks noGrp="1"/>
          </p:cNvSpPr>
          <p:nvPr>
            <p:ph type="sldNum" sz="quarter" idx="12"/>
          </p:nvPr>
        </p:nvSpPr>
        <p:spPr/>
        <p:txBody>
          <a:bodyPr/>
          <a:lstStyle/>
          <a:p>
            <a:fld id="{7CBD2AF1-E3F7-4EC9-8368-99951890183C}" type="slidenum">
              <a:rPr lang="en-US" smtClean="0"/>
              <a:t>30</a:t>
            </a:fld>
            <a:endParaRPr lang="en-US"/>
          </a:p>
        </p:txBody>
      </p:sp>
      <p:sp>
        <p:nvSpPr>
          <p:cNvPr id="4" name="Rectangle 3"/>
          <p:cNvSpPr/>
          <p:nvPr/>
        </p:nvSpPr>
        <p:spPr>
          <a:xfrm>
            <a:off x="2055783" y="2909521"/>
            <a:ext cx="2832740" cy="20845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83677" y="2909520"/>
            <a:ext cx="652097" cy="1820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7864" y="1359897"/>
            <a:ext cx="5243513" cy="284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lnSpcReduction="10000"/>
          </a:bodyPr>
          <a:lstStyle/>
          <a:p>
            <a:pPr marL="514350" indent="-514350">
              <a:lnSpc>
                <a:spcPct val="120000"/>
              </a:lnSpc>
              <a:buFont typeface="+mj-lt"/>
              <a:buAutoNum type="arabicPeriod"/>
            </a:pPr>
            <a:r>
              <a:rPr lang="en-US" sz="2400" dirty="0">
                <a:solidFill>
                  <a:srgbClr val="0000FF"/>
                </a:solidFill>
              </a:rPr>
              <a:t>Named-entity recognition and classification</a:t>
            </a:r>
          </a:p>
          <a:p>
            <a:pPr marL="971550" lvl="1" indent="-514350">
              <a:buFont typeface="+mj-lt"/>
              <a:buAutoNum type="arabicPeriod"/>
            </a:pPr>
            <a:r>
              <a:rPr lang="en-US" sz="2000" dirty="0"/>
              <a:t>Problem</a:t>
            </a:r>
          </a:p>
          <a:p>
            <a:pPr marL="971550" lvl="1" indent="-514350">
              <a:buFont typeface="+mj-lt"/>
              <a:buAutoNum type="arabicPeriod"/>
            </a:pPr>
            <a:r>
              <a:rPr lang="en-US" sz="2000" dirty="0"/>
              <a:t>Interpretable rule-based NERC</a:t>
            </a:r>
          </a:p>
          <a:p>
            <a:pPr marL="971550" lvl="1" indent="-514350">
              <a:buFont typeface="+mj-lt"/>
              <a:buAutoNum type="arabicPeriod"/>
            </a:pPr>
            <a:r>
              <a:rPr lang="en-US" sz="2000" dirty="0">
                <a:solidFill>
                  <a:srgbClr val="1515FF"/>
                </a:solidFill>
              </a:rPr>
              <a:t>Neural NERC</a:t>
            </a:r>
          </a:p>
          <a:p>
            <a:pPr marL="514350" indent="-514350">
              <a:lnSpc>
                <a:spcPct val="120000"/>
              </a:lnSpc>
              <a:buFont typeface="+mj-lt"/>
              <a:buAutoNum type="arabicPeriod"/>
            </a:pPr>
            <a:r>
              <a:rPr lang="en-US" sz="2400" dirty="0"/>
              <a:t>Extractive typing</a:t>
            </a:r>
          </a:p>
          <a:p>
            <a:pPr marL="514350" indent="-514350">
              <a:lnSpc>
                <a:spcPct val="120000"/>
              </a:lnSpc>
              <a:buFont typeface="+mj-lt"/>
              <a:buAutoNum type="arabicPeriod"/>
            </a:pPr>
            <a:r>
              <a:rPr lang="en-US" sz="2400" dirty="0"/>
              <a:t>Use cases</a:t>
            </a:r>
          </a:p>
          <a:p>
            <a:pPr lvl="1">
              <a:lnSpc>
                <a:spcPct val="120000"/>
              </a:lnSpc>
            </a:pPr>
            <a:r>
              <a:rPr lang="en-US" sz="2000" dirty="0" err="1"/>
              <a:t>spaCy</a:t>
            </a:r>
            <a:endParaRPr lang="en-US" sz="2000" dirty="0"/>
          </a:p>
          <a:p>
            <a:pPr lvl="1">
              <a:lnSpc>
                <a:spcPct val="120000"/>
              </a:lnSpc>
            </a:pPr>
            <a:r>
              <a:rPr lang="en-US" sz="2000" dirty="0" err="1"/>
              <a:t>WebIsALOD</a:t>
            </a:r>
            <a:endParaRPr lang="en-US" sz="2000" dirty="0"/>
          </a:p>
          <a:p>
            <a:pPr lvl="1">
              <a:lnSpc>
                <a:spcPct val="120000"/>
              </a:lnSpc>
            </a:pPr>
            <a:r>
              <a:rPr lang="en-US" sz="2000" dirty="0" err="1"/>
              <a:t>Entyfi</a:t>
            </a:r>
            <a:endParaRPr lang="en-US" sz="2000" dirty="0"/>
          </a:p>
          <a:p>
            <a:pPr marL="514350" indent="-514350">
              <a:lnSpc>
                <a:spcPct val="120000"/>
              </a:lnSpc>
              <a:buFont typeface="+mj-lt"/>
              <a:buAutoNum type="arabicPeriod"/>
            </a:pPr>
            <a:endParaRPr lang="en-US" sz="2400" dirty="0"/>
          </a:p>
        </p:txBody>
      </p:sp>
      <p:sp>
        <p:nvSpPr>
          <p:cNvPr id="4" name="Slide Number Placeholder 3"/>
          <p:cNvSpPr>
            <a:spLocks noGrp="1"/>
          </p:cNvSpPr>
          <p:nvPr>
            <p:ph type="sldNum" sz="quarter" idx="12"/>
          </p:nvPr>
        </p:nvSpPr>
        <p:spPr/>
        <p:txBody>
          <a:bodyPr/>
          <a:lstStyle/>
          <a:p>
            <a:fld id="{7CBD2AF1-E3F7-4EC9-8368-99951890183C}" type="slidenum">
              <a:rPr lang="en-US" smtClean="0"/>
              <a:t>31</a:t>
            </a:fld>
            <a:endParaRPr lang="en-US"/>
          </a:p>
        </p:txBody>
      </p:sp>
    </p:spTree>
    <p:extLst>
      <p:ext uri="{BB962C8B-B14F-4D97-AF65-F5344CB8AC3E}">
        <p14:creationId xmlns:p14="http://schemas.microsoft.com/office/powerpoint/2010/main" val="3299799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93A5-5255-456B-B856-415A764019D6}"/>
              </a:ext>
            </a:extLst>
          </p:cNvPr>
          <p:cNvSpPr>
            <a:spLocks noGrp="1"/>
          </p:cNvSpPr>
          <p:nvPr>
            <p:ph type="title"/>
          </p:nvPr>
        </p:nvSpPr>
        <p:spPr/>
        <p:txBody>
          <a:bodyPr/>
          <a:lstStyle/>
          <a:p>
            <a:r>
              <a:rPr lang="en-US" dirty="0"/>
              <a:t>Neural NERC</a:t>
            </a:r>
          </a:p>
        </p:txBody>
      </p:sp>
      <p:sp>
        <p:nvSpPr>
          <p:cNvPr id="3" name="Content Placeholder 2">
            <a:extLst>
              <a:ext uri="{FF2B5EF4-FFF2-40B4-BE49-F238E27FC236}">
                <a16:creationId xmlns:a16="http://schemas.microsoft.com/office/drawing/2014/main" id="{1C8A0CC2-2FF4-46B7-B7CF-4472CE207DBB}"/>
              </a:ext>
            </a:extLst>
          </p:cNvPr>
          <p:cNvSpPr>
            <a:spLocks noGrp="1"/>
          </p:cNvSpPr>
          <p:nvPr>
            <p:ph idx="1"/>
          </p:nvPr>
        </p:nvSpPr>
        <p:spPr/>
        <p:txBody>
          <a:bodyPr/>
          <a:lstStyle/>
          <a:p>
            <a:r>
              <a:rPr lang="en-US" dirty="0"/>
              <a:t>Problem well suited for </a:t>
            </a:r>
            <a:r>
              <a:rPr lang="en-US" dirty="0">
                <a:solidFill>
                  <a:srgbClr val="1515FF"/>
                </a:solidFill>
              </a:rPr>
              <a:t>machine learning</a:t>
            </a:r>
          </a:p>
          <a:p>
            <a:pPr lvl="1"/>
            <a:r>
              <a:rPr lang="en-US" dirty="0"/>
              <a:t>Few to moderately many output labels</a:t>
            </a:r>
          </a:p>
          <a:p>
            <a:pPr lvl="1"/>
            <a:r>
              <a:rPr lang="en-US" dirty="0"/>
              <a:t>Well-scoped problem </a:t>
            </a:r>
            <a:br>
              <a:rPr lang="en-US" dirty="0"/>
            </a:br>
            <a:r>
              <a:rPr lang="en-US" dirty="0"/>
              <a:t>(typically small context sufficient)</a:t>
            </a:r>
          </a:p>
          <a:p>
            <a:pPr lvl="1"/>
            <a:r>
              <a:rPr lang="en-US" dirty="0"/>
              <a:t>Realistic to acquire sufficient training data</a:t>
            </a:r>
          </a:p>
          <a:p>
            <a:pPr lvl="1"/>
            <a:endParaRPr lang="en-US" dirty="0"/>
          </a:p>
        </p:txBody>
      </p:sp>
      <p:sp>
        <p:nvSpPr>
          <p:cNvPr id="4" name="Slide Number Placeholder 3">
            <a:extLst>
              <a:ext uri="{FF2B5EF4-FFF2-40B4-BE49-F238E27FC236}">
                <a16:creationId xmlns:a16="http://schemas.microsoft.com/office/drawing/2014/main" id="{60A3D996-6B0B-484F-9445-F96718AB8DC3}"/>
              </a:ext>
            </a:extLst>
          </p:cNvPr>
          <p:cNvSpPr>
            <a:spLocks noGrp="1"/>
          </p:cNvSpPr>
          <p:nvPr>
            <p:ph type="sldNum" sz="quarter" idx="12"/>
          </p:nvPr>
        </p:nvSpPr>
        <p:spPr/>
        <p:txBody>
          <a:bodyPr/>
          <a:lstStyle/>
          <a:p>
            <a:fld id="{7CBD2AF1-E3F7-4EC9-8368-99951890183C}" type="slidenum">
              <a:rPr lang="en-US" smtClean="0"/>
              <a:t>32</a:t>
            </a:fld>
            <a:endParaRPr lang="en-US"/>
          </a:p>
        </p:txBody>
      </p:sp>
    </p:spTree>
    <p:extLst>
      <p:ext uri="{BB962C8B-B14F-4D97-AF65-F5344CB8AC3E}">
        <p14:creationId xmlns:p14="http://schemas.microsoft.com/office/powerpoint/2010/main" val="2288111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55F2B-AF6C-405D-8A33-5CB0464D777D}"/>
              </a:ext>
            </a:extLst>
          </p:cNvPr>
          <p:cNvSpPr>
            <a:spLocks noGrp="1"/>
          </p:cNvSpPr>
          <p:nvPr>
            <p:ph type="title"/>
          </p:nvPr>
        </p:nvSpPr>
        <p:spPr/>
        <p:txBody>
          <a:bodyPr>
            <a:normAutofit/>
          </a:bodyPr>
          <a:lstStyle/>
          <a:p>
            <a:r>
              <a:rPr lang="en-US" sz="3600" dirty="0"/>
              <a:t>Not-yet neural ML for NERC</a:t>
            </a:r>
          </a:p>
        </p:txBody>
      </p:sp>
      <p:sp>
        <p:nvSpPr>
          <p:cNvPr id="3" name="Content Placeholder 2">
            <a:extLst>
              <a:ext uri="{FF2B5EF4-FFF2-40B4-BE49-F238E27FC236}">
                <a16:creationId xmlns:a16="http://schemas.microsoft.com/office/drawing/2014/main" id="{1A4923A0-6481-4A99-AF43-A90D5785646C}"/>
              </a:ext>
            </a:extLst>
          </p:cNvPr>
          <p:cNvSpPr>
            <a:spLocks noGrp="1"/>
          </p:cNvSpPr>
          <p:nvPr>
            <p:ph idx="1"/>
          </p:nvPr>
        </p:nvSpPr>
        <p:spPr/>
        <p:txBody>
          <a:bodyPr>
            <a:normAutofit fontScale="92500" lnSpcReduction="10000"/>
          </a:bodyPr>
          <a:lstStyle/>
          <a:p>
            <a:endParaRPr lang="en-US" dirty="0"/>
          </a:p>
          <a:p>
            <a:endParaRPr lang="en-US" dirty="0"/>
          </a:p>
          <a:p>
            <a:endParaRPr lang="en-US" dirty="0"/>
          </a:p>
          <a:p>
            <a:endParaRPr lang="en-US" dirty="0"/>
          </a:p>
          <a:p>
            <a:r>
              <a:rPr lang="en-US" dirty="0"/>
              <a:t>Rule mining is actually a machine learning paradigm</a:t>
            </a:r>
          </a:p>
          <a:p>
            <a:r>
              <a:rPr lang="en-US" dirty="0"/>
              <a:t>Instead of rule mining, can plug any </a:t>
            </a:r>
            <a:r>
              <a:rPr lang="en-US" dirty="0" err="1"/>
              <a:t>favourite</a:t>
            </a:r>
            <a:r>
              <a:rPr lang="en-US" dirty="0"/>
              <a:t> ML technique</a:t>
            </a:r>
          </a:p>
          <a:p>
            <a:pPr lvl="1"/>
            <a:r>
              <a:rPr lang="en-US" dirty="0"/>
              <a:t>Nearest neighbor</a:t>
            </a:r>
          </a:p>
          <a:p>
            <a:pPr lvl="1"/>
            <a:r>
              <a:rPr lang="en-US" dirty="0"/>
              <a:t>Regression</a:t>
            </a:r>
          </a:p>
          <a:p>
            <a:pPr lvl="1"/>
            <a:r>
              <a:rPr lang="en-US" dirty="0"/>
              <a:t>(Pre-trained) neural nets</a:t>
            </a:r>
          </a:p>
        </p:txBody>
      </p:sp>
      <p:sp>
        <p:nvSpPr>
          <p:cNvPr id="4" name="Slide Number Placeholder 3">
            <a:extLst>
              <a:ext uri="{FF2B5EF4-FFF2-40B4-BE49-F238E27FC236}">
                <a16:creationId xmlns:a16="http://schemas.microsoft.com/office/drawing/2014/main" id="{A7D76A24-75C1-4B91-B6D6-7863BC54A36C}"/>
              </a:ext>
            </a:extLst>
          </p:cNvPr>
          <p:cNvSpPr>
            <a:spLocks noGrp="1"/>
          </p:cNvSpPr>
          <p:nvPr>
            <p:ph type="sldNum" sz="quarter" idx="12"/>
          </p:nvPr>
        </p:nvSpPr>
        <p:spPr/>
        <p:txBody>
          <a:bodyPr/>
          <a:lstStyle/>
          <a:p>
            <a:fld id="{7CBD2AF1-E3F7-4EC9-8368-99951890183C}" type="slidenum">
              <a:rPr lang="en-US" smtClean="0"/>
              <a:t>33</a:t>
            </a:fld>
            <a:endParaRPr lang="en-US"/>
          </a:p>
        </p:txBody>
      </p:sp>
      <p:pic>
        <p:nvPicPr>
          <p:cNvPr id="5" name="Picture 4" descr="16">
            <a:extLst>
              <a:ext uri="{FF2B5EF4-FFF2-40B4-BE49-F238E27FC236}">
                <a16:creationId xmlns:a16="http://schemas.microsoft.com/office/drawing/2014/main" id="{F735A9EB-A0F4-4021-927B-EED5FCA1D9E2}"/>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t="74334" r="34161"/>
          <a:stretch/>
        </p:blipFill>
        <p:spPr>
          <a:xfrm>
            <a:off x="628650" y="1825625"/>
            <a:ext cx="5612653" cy="1320129"/>
          </a:xfrm>
          <a:prstGeom prst="rect">
            <a:avLst/>
          </a:prstGeom>
          <a:noFill/>
          <a:ln>
            <a:noFill/>
          </a:ln>
        </p:spPr>
      </p:pic>
    </p:spTree>
    <p:extLst>
      <p:ext uri="{BB962C8B-B14F-4D97-AF65-F5344CB8AC3E}">
        <p14:creationId xmlns:p14="http://schemas.microsoft.com/office/powerpoint/2010/main" val="2365786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8" y="365126"/>
            <a:ext cx="8450035" cy="1325563"/>
          </a:xfrm>
        </p:spPr>
        <p:txBody>
          <a:bodyPr>
            <a:normAutofit/>
          </a:bodyPr>
          <a:lstStyle/>
          <a:p>
            <a:r>
              <a:rPr lang="en-US" sz="2800" dirty="0"/>
              <a:t>Excursus: Neural language models (LMs)</a:t>
            </a:r>
          </a:p>
        </p:txBody>
      </p:sp>
      <p:sp>
        <p:nvSpPr>
          <p:cNvPr id="3" name="Content Placeholder 2"/>
          <p:cNvSpPr>
            <a:spLocks noGrp="1"/>
          </p:cNvSpPr>
          <p:nvPr>
            <p:ph idx="1"/>
          </p:nvPr>
        </p:nvSpPr>
        <p:spPr>
          <a:xfrm>
            <a:off x="628649" y="1825625"/>
            <a:ext cx="5389595" cy="4351338"/>
          </a:xfrm>
        </p:spPr>
        <p:txBody>
          <a:bodyPr>
            <a:normAutofit fontScale="77500" lnSpcReduction="20000"/>
          </a:bodyPr>
          <a:lstStyle/>
          <a:p>
            <a:pPr marL="0" indent="0">
              <a:lnSpc>
                <a:spcPct val="120000"/>
              </a:lnSpc>
              <a:buNone/>
            </a:pPr>
            <a:r>
              <a:rPr lang="en-US" sz="2400" dirty="0">
                <a:solidFill>
                  <a:srgbClr val="0070C0"/>
                </a:solidFill>
              </a:rPr>
              <a:t>Huge multi-layer neural networks self-trained on large corpora, later fine-tuned to a variety of tasks</a:t>
            </a:r>
          </a:p>
          <a:p>
            <a:pPr lvl="1">
              <a:lnSpc>
                <a:spcPct val="120000"/>
              </a:lnSpc>
            </a:pPr>
            <a:r>
              <a:rPr lang="en-US" sz="2000" dirty="0">
                <a:solidFill>
                  <a:srgbClr val="0070C0"/>
                </a:solidFill>
              </a:rPr>
              <a:t>Huge</a:t>
            </a:r>
            <a:r>
              <a:rPr lang="en-US" sz="2000" dirty="0"/>
              <a:t>: Only recently became trainable </a:t>
            </a:r>
            <a:br>
              <a:rPr lang="en-US" sz="2000" dirty="0"/>
            </a:br>
            <a:r>
              <a:rPr lang="en-US" sz="2000" dirty="0"/>
              <a:t>(e.g., GPT-3: 175B parameters)</a:t>
            </a:r>
          </a:p>
          <a:p>
            <a:pPr lvl="1">
              <a:lnSpc>
                <a:spcPct val="120000"/>
              </a:lnSpc>
            </a:pPr>
            <a:r>
              <a:rPr lang="en-US" sz="2000" dirty="0">
                <a:solidFill>
                  <a:srgbClr val="0070C0"/>
                </a:solidFill>
              </a:rPr>
              <a:t>Self-training</a:t>
            </a:r>
            <a:r>
              <a:rPr lang="en-US" sz="2000" dirty="0"/>
              <a:t>: Require no further human labels - predict randomly masked words, or sentence order on existing texts</a:t>
            </a:r>
          </a:p>
          <a:p>
            <a:pPr lvl="1">
              <a:lnSpc>
                <a:spcPct val="120000"/>
              </a:lnSpc>
            </a:pPr>
            <a:r>
              <a:rPr lang="en-US" sz="2000" dirty="0">
                <a:solidFill>
                  <a:srgbClr val="0070C0"/>
                </a:solidFill>
              </a:rPr>
              <a:t>Fine-tuning to applications</a:t>
            </a:r>
            <a:r>
              <a:rPr lang="en-US" sz="2000" dirty="0"/>
              <a:t>: Can be transferred to a range of text-related tasks with relatively few labelled samples</a:t>
            </a:r>
          </a:p>
          <a:p>
            <a:pPr>
              <a:lnSpc>
                <a:spcPct val="120000"/>
              </a:lnSpc>
            </a:pPr>
            <a:r>
              <a:rPr lang="en-US" sz="2400" dirty="0">
                <a:solidFill>
                  <a:srgbClr val="0070C0"/>
                </a:solidFill>
              </a:rPr>
              <a:t>Popular instances</a:t>
            </a:r>
            <a:r>
              <a:rPr lang="en-US" sz="2400" dirty="0"/>
              <a:t>: </a:t>
            </a:r>
            <a:r>
              <a:rPr lang="en-US" sz="2400" dirty="0" err="1"/>
              <a:t>ELMo</a:t>
            </a:r>
            <a:r>
              <a:rPr lang="en-US" sz="2400" dirty="0"/>
              <a:t>, BERT, GPT, T5</a:t>
            </a:r>
          </a:p>
        </p:txBody>
      </p:sp>
      <p:sp>
        <p:nvSpPr>
          <p:cNvPr id="4" name="Slide Number Placeholder 3"/>
          <p:cNvSpPr>
            <a:spLocks noGrp="1"/>
          </p:cNvSpPr>
          <p:nvPr>
            <p:ph type="sldNum" sz="quarter" idx="12"/>
          </p:nvPr>
        </p:nvSpPr>
        <p:spPr/>
        <p:txBody>
          <a:bodyPr/>
          <a:lstStyle/>
          <a:p>
            <a:fld id="{BB575C08-1137-49BB-BAA6-936D371B0B5C}" type="slidenum">
              <a:rPr lang="en-US" smtClean="0"/>
              <a:t>34</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9540"/>
          <a:stretch/>
        </p:blipFill>
        <p:spPr>
          <a:xfrm>
            <a:off x="6391468" y="3228609"/>
            <a:ext cx="2687216" cy="1589821"/>
          </a:xfrm>
          <a:prstGeom prst="rect">
            <a:avLst/>
          </a:prstGeom>
        </p:spPr>
      </p:pic>
      <p:sp>
        <p:nvSpPr>
          <p:cNvPr id="6" name="TextBox 5"/>
          <p:cNvSpPr txBox="1"/>
          <p:nvPr/>
        </p:nvSpPr>
        <p:spPr>
          <a:xfrm>
            <a:off x="6220602" y="2582278"/>
            <a:ext cx="2620734" cy="369332"/>
          </a:xfrm>
          <a:prstGeom prst="rect">
            <a:avLst/>
          </a:prstGeom>
          <a:noFill/>
        </p:spPr>
        <p:txBody>
          <a:bodyPr wrap="square" rtlCol="0">
            <a:spAutoFit/>
          </a:bodyPr>
          <a:lstStyle/>
          <a:p>
            <a:r>
              <a:rPr lang="en-US" i="1" dirty="0">
                <a:solidFill>
                  <a:srgbClr val="00B050"/>
                </a:solidFill>
              </a:rPr>
              <a:t>The lion chased the zebra.</a:t>
            </a:r>
          </a:p>
        </p:txBody>
      </p:sp>
      <p:sp>
        <p:nvSpPr>
          <p:cNvPr id="8" name="TextBox 7"/>
          <p:cNvSpPr txBox="1"/>
          <p:nvPr/>
        </p:nvSpPr>
        <p:spPr>
          <a:xfrm>
            <a:off x="6546589" y="4818430"/>
            <a:ext cx="2429460" cy="923330"/>
          </a:xfrm>
          <a:prstGeom prst="rect">
            <a:avLst/>
          </a:prstGeom>
          <a:noFill/>
        </p:spPr>
        <p:txBody>
          <a:bodyPr wrap="square" rtlCol="0">
            <a:spAutoFit/>
          </a:bodyPr>
          <a:lstStyle/>
          <a:p>
            <a:r>
              <a:rPr lang="en-US" i="1" dirty="0">
                <a:solidFill>
                  <a:srgbClr val="00B050"/>
                </a:solidFill>
              </a:rPr>
              <a:t>The lion chased the [?].</a:t>
            </a:r>
          </a:p>
          <a:p>
            <a:endParaRPr lang="en-US" i="1" dirty="0">
              <a:solidFill>
                <a:srgbClr val="00B050"/>
              </a:solidFill>
            </a:endParaRPr>
          </a:p>
          <a:p>
            <a:r>
              <a:rPr lang="en-US" i="1" dirty="0">
                <a:solidFill>
                  <a:srgbClr val="00B050"/>
                </a:solidFill>
              </a:rPr>
              <a:t>[?] = zebra</a:t>
            </a:r>
          </a:p>
        </p:txBody>
      </p:sp>
    </p:spTree>
    <p:extLst>
      <p:ext uri="{BB962C8B-B14F-4D97-AF65-F5344CB8AC3E}">
        <p14:creationId xmlns:p14="http://schemas.microsoft.com/office/powerpoint/2010/main" val="407173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DFD0-8615-4523-9371-F2989F98E51F}"/>
              </a:ext>
            </a:extLst>
          </p:cNvPr>
          <p:cNvSpPr>
            <a:spLocks noGrp="1"/>
          </p:cNvSpPr>
          <p:nvPr>
            <p:ph type="title"/>
          </p:nvPr>
        </p:nvSpPr>
        <p:spPr/>
        <p:txBody>
          <a:bodyPr>
            <a:normAutofit/>
          </a:bodyPr>
          <a:lstStyle/>
          <a:p>
            <a:r>
              <a:rPr lang="en-US" sz="3200" dirty="0"/>
              <a:t>Pre-trained neural LMs for NERC</a:t>
            </a:r>
          </a:p>
        </p:txBody>
      </p:sp>
      <p:pic>
        <p:nvPicPr>
          <p:cNvPr id="6" name="Content Placeholder 5">
            <a:extLst>
              <a:ext uri="{FF2B5EF4-FFF2-40B4-BE49-F238E27FC236}">
                <a16:creationId xmlns:a16="http://schemas.microsoft.com/office/drawing/2014/main" id="{D80C8598-8CF0-4503-867F-289BC636647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96476" y="1550418"/>
            <a:ext cx="3193563" cy="4351338"/>
          </a:xfrm>
        </p:spPr>
      </p:pic>
      <p:sp>
        <p:nvSpPr>
          <p:cNvPr id="4" name="Slide Number Placeholder 3">
            <a:extLst>
              <a:ext uri="{FF2B5EF4-FFF2-40B4-BE49-F238E27FC236}">
                <a16:creationId xmlns:a16="http://schemas.microsoft.com/office/drawing/2014/main" id="{A8BC26A0-392E-4275-A808-5D7BDC652917}"/>
              </a:ext>
            </a:extLst>
          </p:cNvPr>
          <p:cNvSpPr>
            <a:spLocks noGrp="1"/>
          </p:cNvSpPr>
          <p:nvPr>
            <p:ph type="sldNum" sz="quarter" idx="12"/>
          </p:nvPr>
        </p:nvSpPr>
        <p:spPr/>
        <p:txBody>
          <a:bodyPr/>
          <a:lstStyle/>
          <a:p>
            <a:fld id="{7CBD2AF1-E3F7-4EC9-8368-99951890183C}" type="slidenum">
              <a:rPr lang="en-US" smtClean="0"/>
              <a:t>35</a:t>
            </a:fld>
            <a:endParaRPr lang="en-US"/>
          </a:p>
        </p:txBody>
      </p:sp>
      <p:pic>
        <p:nvPicPr>
          <p:cNvPr id="10" name="Picture 9">
            <a:extLst>
              <a:ext uri="{FF2B5EF4-FFF2-40B4-BE49-F238E27FC236}">
                <a16:creationId xmlns:a16="http://schemas.microsoft.com/office/drawing/2014/main" id="{B423122D-7AAF-4C66-A2F2-1F4EA2039D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283" y="1307561"/>
            <a:ext cx="3351910" cy="4594195"/>
          </a:xfrm>
          <a:prstGeom prst="rect">
            <a:avLst/>
          </a:prstGeom>
        </p:spPr>
      </p:pic>
    </p:spTree>
    <p:extLst>
      <p:ext uri="{BB962C8B-B14F-4D97-AF65-F5344CB8AC3E}">
        <p14:creationId xmlns:p14="http://schemas.microsoft.com/office/powerpoint/2010/main" val="532021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DFD0-8615-4523-9371-F2989F98E51F}"/>
              </a:ext>
            </a:extLst>
          </p:cNvPr>
          <p:cNvSpPr>
            <a:spLocks noGrp="1"/>
          </p:cNvSpPr>
          <p:nvPr>
            <p:ph type="title"/>
          </p:nvPr>
        </p:nvSpPr>
        <p:spPr/>
        <p:txBody>
          <a:bodyPr>
            <a:normAutofit/>
          </a:bodyPr>
          <a:lstStyle/>
          <a:p>
            <a:r>
              <a:rPr lang="en-US" sz="3200" dirty="0"/>
              <a:t>Pre-trained neural LMs for NERC</a:t>
            </a:r>
          </a:p>
        </p:txBody>
      </p:sp>
      <p:sp>
        <p:nvSpPr>
          <p:cNvPr id="4" name="Slide Number Placeholder 3">
            <a:extLst>
              <a:ext uri="{FF2B5EF4-FFF2-40B4-BE49-F238E27FC236}">
                <a16:creationId xmlns:a16="http://schemas.microsoft.com/office/drawing/2014/main" id="{A8BC26A0-392E-4275-A808-5D7BDC652917}"/>
              </a:ext>
            </a:extLst>
          </p:cNvPr>
          <p:cNvSpPr>
            <a:spLocks noGrp="1"/>
          </p:cNvSpPr>
          <p:nvPr>
            <p:ph type="sldNum" sz="quarter" idx="12"/>
          </p:nvPr>
        </p:nvSpPr>
        <p:spPr/>
        <p:txBody>
          <a:bodyPr/>
          <a:lstStyle/>
          <a:p>
            <a:fld id="{7CBD2AF1-E3F7-4EC9-8368-99951890183C}" type="slidenum">
              <a:rPr lang="en-US" smtClean="0"/>
              <a:t>36</a:t>
            </a:fld>
            <a:endParaRPr lang="en-US"/>
          </a:p>
        </p:txBody>
      </p:sp>
      <p:pic>
        <p:nvPicPr>
          <p:cNvPr id="8" name="Content Placeholder 7">
            <a:extLst>
              <a:ext uri="{FF2B5EF4-FFF2-40B4-BE49-F238E27FC236}">
                <a16:creationId xmlns:a16="http://schemas.microsoft.com/office/drawing/2014/main" id="{0A34F390-83B9-4378-B041-3FE2CDF629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708" y="2491609"/>
            <a:ext cx="7886700" cy="1874781"/>
          </a:xfrm>
        </p:spPr>
      </p:pic>
      <p:sp>
        <p:nvSpPr>
          <p:cNvPr id="9" name="TextBox 8">
            <a:extLst>
              <a:ext uri="{FF2B5EF4-FFF2-40B4-BE49-F238E27FC236}">
                <a16:creationId xmlns:a16="http://schemas.microsoft.com/office/drawing/2014/main" id="{57320BD1-54E9-4D7F-8E0F-31E66553512C}"/>
              </a:ext>
            </a:extLst>
          </p:cNvPr>
          <p:cNvSpPr txBox="1"/>
          <p:nvPr/>
        </p:nvSpPr>
        <p:spPr>
          <a:xfrm>
            <a:off x="3064460" y="6015693"/>
            <a:ext cx="5450890" cy="523220"/>
          </a:xfrm>
          <a:prstGeom prst="rect">
            <a:avLst/>
          </a:prstGeom>
          <a:noFill/>
        </p:spPr>
        <p:txBody>
          <a:bodyPr wrap="square" rtlCol="0">
            <a:spAutoFit/>
          </a:bodyPr>
          <a:lstStyle/>
          <a:p>
            <a:r>
              <a:rPr lang="en-US" sz="1400" dirty="0"/>
              <a:t>https</a:t>
            </a:r>
            <a:r>
              <a:rPr lang="en-US" sz="1200" dirty="0"/>
              <a:t>://</a:t>
            </a:r>
            <a:r>
              <a:rPr lang="en-US" sz="1400" dirty="0"/>
              <a:t>towardsdatascience.com/named-entity-recognition-with-bert-in-pytorch-a454405e0b6a</a:t>
            </a:r>
          </a:p>
        </p:txBody>
      </p:sp>
      <p:sp>
        <p:nvSpPr>
          <p:cNvPr id="11" name="TextBox 10">
            <a:extLst>
              <a:ext uri="{FF2B5EF4-FFF2-40B4-BE49-F238E27FC236}">
                <a16:creationId xmlns:a16="http://schemas.microsoft.com/office/drawing/2014/main" id="{21F57132-1AC9-4DEB-8DC9-B639634A8ACC}"/>
              </a:ext>
            </a:extLst>
          </p:cNvPr>
          <p:cNvSpPr txBox="1"/>
          <p:nvPr/>
        </p:nvSpPr>
        <p:spPr>
          <a:xfrm>
            <a:off x="628650" y="4651899"/>
            <a:ext cx="2435810" cy="923330"/>
          </a:xfrm>
          <a:prstGeom prst="rect">
            <a:avLst/>
          </a:prstGeom>
          <a:noFill/>
        </p:spPr>
        <p:txBody>
          <a:bodyPr wrap="square" rtlCol="0">
            <a:spAutoFit/>
          </a:bodyPr>
          <a:lstStyle/>
          <a:p>
            <a:r>
              <a:rPr lang="en-US" dirty="0"/>
              <a:t>B = beginning</a:t>
            </a:r>
          </a:p>
          <a:p>
            <a:r>
              <a:rPr lang="en-US" dirty="0"/>
              <a:t>I = inside</a:t>
            </a:r>
          </a:p>
          <a:p>
            <a:r>
              <a:rPr lang="en-US" dirty="0"/>
              <a:t>O = outside</a:t>
            </a:r>
          </a:p>
        </p:txBody>
      </p:sp>
    </p:spTree>
    <p:extLst>
      <p:ext uri="{BB962C8B-B14F-4D97-AF65-F5344CB8AC3E}">
        <p14:creationId xmlns:p14="http://schemas.microsoft.com/office/powerpoint/2010/main" val="2021880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22225-BA7F-4380-A276-90CEA387DB82}"/>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007A4C3F-2D13-4055-8274-22B71194C0F3}"/>
              </a:ext>
            </a:extLst>
          </p:cNvPr>
          <p:cNvSpPr>
            <a:spLocks noGrp="1"/>
          </p:cNvSpPr>
          <p:nvPr>
            <p:ph idx="1"/>
          </p:nvPr>
        </p:nvSpPr>
        <p:spPr/>
        <p:txBody>
          <a:bodyPr>
            <a:normAutofit/>
          </a:bodyPr>
          <a:lstStyle/>
          <a:p>
            <a:r>
              <a:rPr lang="en-US" sz="2400" dirty="0"/>
              <a:t>https://demo.allennlp.org/named-entity-recognition/named-entity-recognition</a:t>
            </a:r>
          </a:p>
          <a:p>
            <a:r>
              <a:rPr lang="en-US" sz="2400" dirty="0"/>
              <a:t>https://huggingface.co/dslim/bert-base-NER?text=My+name+is+Wolfgang+and+I+live+in+Berlin</a:t>
            </a:r>
          </a:p>
        </p:txBody>
      </p:sp>
      <p:sp>
        <p:nvSpPr>
          <p:cNvPr id="4" name="Slide Number Placeholder 3">
            <a:extLst>
              <a:ext uri="{FF2B5EF4-FFF2-40B4-BE49-F238E27FC236}">
                <a16:creationId xmlns:a16="http://schemas.microsoft.com/office/drawing/2014/main" id="{75AE342B-4645-4481-9183-9066A2DF20F5}"/>
              </a:ext>
            </a:extLst>
          </p:cNvPr>
          <p:cNvSpPr>
            <a:spLocks noGrp="1"/>
          </p:cNvSpPr>
          <p:nvPr>
            <p:ph type="sldNum" sz="quarter" idx="12"/>
          </p:nvPr>
        </p:nvSpPr>
        <p:spPr/>
        <p:txBody>
          <a:bodyPr/>
          <a:lstStyle/>
          <a:p>
            <a:fld id="{7CBD2AF1-E3F7-4EC9-8368-99951890183C}" type="slidenum">
              <a:rPr lang="en-US" smtClean="0"/>
              <a:t>37</a:t>
            </a:fld>
            <a:endParaRPr lang="en-US"/>
          </a:p>
        </p:txBody>
      </p:sp>
    </p:spTree>
    <p:extLst>
      <p:ext uri="{BB962C8B-B14F-4D97-AF65-F5344CB8AC3E}">
        <p14:creationId xmlns:p14="http://schemas.microsoft.com/office/powerpoint/2010/main" val="760465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Automated training data creation</a:t>
            </a:r>
          </a:p>
        </p:txBody>
      </p:sp>
      <p:sp>
        <p:nvSpPr>
          <p:cNvPr id="4" name="Content Placeholder 3"/>
          <p:cNvSpPr>
            <a:spLocks noGrp="1"/>
          </p:cNvSpPr>
          <p:nvPr>
            <p:ph idx="1"/>
          </p:nvPr>
        </p:nvSpPr>
        <p:spPr>
          <a:xfrm>
            <a:off x="628650" y="1825625"/>
            <a:ext cx="7886700" cy="4530726"/>
          </a:xfrm>
        </p:spPr>
        <p:txBody>
          <a:bodyPr>
            <a:normAutofit fontScale="47500" lnSpcReduction="20000"/>
          </a:bodyPr>
          <a:lstStyle/>
          <a:p>
            <a:pPr>
              <a:lnSpc>
                <a:spcPct val="120000"/>
              </a:lnSpc>
            </a:pPr>
            <a:r>
              <a:rPr lang="en-US" dirty="0"/>
              <a:t>Manual training data possible, but we love automation</a:t>
            </a:r>
          </a:p>
          <a:p>
            <a:pPr>
              <a:lnSpc>
                <a:spcPct val="120000"/>
              </a:lnSpc>
            </a:pPr>
            <a:endParaRPr lang="en-US" sz="1500" dirty="0"/>
          </a:p>
          <a:p>
            <a:pPr>
              <a:lnSpc>
                <a:spcPct val="120000"/>
              </a:lnSpc>
            </a:pPr>
            <a:r>
              <a:rPr lang="en-US" dirty="0"/>
              <a:t>Wiki markup provides disambiguation from surface forms to Wiki entities</a:t>
            </a:r>
          </a:p>
          <a:p>
            <a:pPr lvl="1">
              <a:lnSpc>
                <a:spcPct val="120000"/>
              </a:lnSpc>
            </a:pPr>
            <a:r>
              <a:rPr lang="en-US" dirty="0">
                <a:solidFill>
                  <a:srgbClr val="0000FF"/>
                </a:solidFill>
              </a:rPr>
              <a:t>“The [Max Planck Society | MPG] was founded in 1911 as the Kaiser Wilhelm Society for basic research.”</a:t>
            </a:r>
          </a:p>
          <a:p>
            <a:pPr lvl="1">
              <a:lnSpc>
                <a:spcPct val="120000"/>
              </a:lnSpc>
            </a:pPr>
            <a:r>
              <a:rPr lang="en-US" dirty="0">
                <a:solidFill>
                  <a:srgbClr val="0000FF"/>
                </a:solidFill>
              </a:rPr>
              <a:t>“[</a:t>
            </a:r>
            <a:r>
              <a:rPr lang="en-US" dirty="0" err="1">
                <a:solidFill>
                  <a:srgbClr val="0000FF"/>
                </a:solidFill>
              </a:rPr>
              <a:t>Monopotassium</a:t>
            </a:r>
            <a:r>
              <a:rPr lang="en-US" dirty="0">
                <a:solidFill>
                  <a:srgbClr val="0000FF"/>
                </a:solidFill>
              </a:rPr>
              <a:t> glutamate | MPG] is used to enhance the taste of …”</a:t>
            </a:r>
          </a:p>
          <a:p>
            <a:pPr>
              <a:lnSpc>
                <a:spcPct val="120000"/>
              </a:lnSpc>
            </a:pPr>
            <a:r>
              <a:rPr lang="en-US" dirty="0"/>
              <a:t>Wiki categories provide type-like information about entities</a:t>
            </a:r>
          </a:p>
          <a:p>
            <a:pPr lvl="1">
              <a:lnSpc>
                <a:spcPct val="120000"/>
              </a:lnSpc>
            </a:pPr>
            <a:r>
              <a:rPr lang="en-US" dirty="0">
                <a:solidFill>
                  <a:srgbClr val="0000FF"/>
                </a:solidFill>
              </a:rPr>
              <a:t>Max Planck Society </a:t>
            </a:r>
            <a:r>
              <a:rPr lang="en-US" dirty="0">
                <a:solidFill>
                  <a:srgbClr val="0000FF"/>
                </a:solidFill>
                <a:sym typeface="Wingdings" panose="05000000000000000000" pitchFamily="2" charset="2"/>
              </a:rPr>
              <a:t> Scientific organization, Research units, …</a:t>
            </a:r>
          </a:p>
          <a:p>
            <a:pPr lvl="1">
              <a:lnSpc>
                <a:spcPct val="120000"/>
              </a:lnSpc>
            </a:pPr>
            <a:r>
              <a:rPr lang="en-US" dirty="0" err="1">
                <a:solidFill>
                  <a:srgbClr val="0000FF"/>
                </a:solidFill>
                <a:sym typeface="Wingdings" panose="05000000000000000000" pitchFamily="2" charset="2"/>
              </a:rPr>
              <a:t>Monopotassium</a:t>
            </a:r>
            <a:r>
              <a:rPr lang="en-US" dirty="0">
                <a:solidFill>
                  <a:srgbClr val="0000FF"/>
                </a:solidFill>
                <a:sym typeface="Wingdings" panose="05000000000000000000" pitchFamily="2" charset="2"/>
              </a:rPr>
              <a:t> glutamate  Flavor enhancers, Potassium compounds, E-number additives, …</a:t>
            </a:r>
          </a:p>
          <a:p>
            <a:pPr lvl="1">
              <a:lnSpc>
                <a:spcPct val="120000"/>
              </a:lnSpc>
            </a:pPr>
            <a:endParaRPr lang="en-US" dirty="0">
              <a:sym typeface="Wingdings" panose="05000000000000000000" pitchFamily="2" charset="2"/>
            </a:endParaRPr>
          </a:p>
          <a:p>
            <a:pPr>
              <a:lnSpc>
                <a:spcPct val="120000"/>
              </a:lnSpc>
            </a:pPr>
            <a:r>
              <a:rPr lang="en-US" dirty="0">
                <a:sym typeface="Wingdings" panose="05000000000000000000" pitchFamily="2" charset="2"/>
              </a:rPr>
              <a:t>Idea: Train a supervised classifier that predicts categories from mention context</a:t>
            </a:r>
          </a:p>
          <a:p>
            <a:pPr lvl="1">
              <a:lnSpc>
                <a:spcPct val="120000"/>
              </a:lnSpc>
            </a:pPr>
            <a:r>
              <a:rPr lang="en-US" dirty="0">
                <a:solidFill>
                  <a:srgbClr val="0000FF"/>
                </a:solidFill>
              </a:rPr>
              <a:t>“The MPG was founded in 1911 as the Kaiser Wilhelm Society for basic research.” </a:t>
            </a:r>
            <a:r>
              <a:rPr lang="en-US" dirty="0">
                <a:solidFill>
                  <a:srgbClr val="0000FF"/>
                </a:solidFill>
                <a:sym typeface="Wingdings" panose="05000000000000000000" pitchFamily="2" charset="2"/>
              </a:rPr>
              <a:t> Scientific organization, Research units</a:t>
            </a:r>
          </a:p>
          <a:p>
            <a:pPr lvl="1">
              <a:lnSpc>
                <a:spcPct val="120000"/>
              </a:lnSpc>
            </a:pPr>
            <a:r>
              <a:rPr lang="en-US" dirty="0">
                <a:solidFill>
                  <a:srgbClr val="0000FF"/>
                </a:solidFill>
              </a:rPr>
              <a:t>“MPG is used to enhance the taste of…” </a:t>
            </a:r>
            <a:r>
              <a:rPr lang="en-US" dirty="0">
                <a:solidFill>
                  <a:srgbClr val="0000FF"/>
                </a:solidFill>
                <a:sym typeface="Wingdings" panose="05000000000000000000" pitchFamily="2" charset="2"/>
              </a:rPr>
              <a:t> Flavor enhancers, Potassium compounds, E-number additives</a:t>
            </a:r>
            <a:endParaRPr lang="en-US" dirty="0"/>
          </a:p>
          <a:p>
            <a:pPr>
              <a:lnSpc>
                <a:spcPct val="120000"/>
              </a:lnSpc>
            </a:pPr>
            <a:endParaRPr lang="en-US" dirty="0"/>
          </a:p>
          <a:p>
            <a:pPr marL="0" indent="0">
              <a:lnSpc>
                <a:spcPct val="120000"/>
              </a:lnSpc>
              <a:buNone/>
            </a:pPr>
            <a:r>
              <a:rPr lang="en-US" dirty="0"/>
              <a:t>~&gt; Weak labels/distant supervision</a:t>
            </a:r>
          </a:p>
        </p:txBody>
      </p:sp>
      <p:sp>
        <p:nvSpPr>
          <p:cNvPr id="2" name="Slide Number Placeholder 1"/>
          <p:cNvSpPr>
            <a:spLocks noGrp="1"/>
          </p:cNvSpPr>
          <p:nvPr>
            <p:ph type="sldNum" sz="quarter" idx="12"/>
          </p:nvPr>
        </p:nvSpPr>
        <p:spPr/>
        <p:txBody>
          <a:bodyPr/>
          <a:lstStyle/>
          <a:p>
            <a:fld id="{7CBD2AF1-E3F7-4EC9-8368-99951890183C}" type="slidenum">
              <a:rPr lang="en-US" smtClean="0"/>
              <a:t>38</a:t>
            </a:fld>
            <a:endParaRPr lang="en-US"/>
          </a:p>
        </p:txBody>
      </p:sp>
    </p:spTree>
    <p:extLst>
      <p:ext uri="{BB962C8B-B14F-4D97-AF65-F5344CB8AC3E}">
        <p14:creationId xmlns:p14="http://schemas.microsoft.com/office/powerpoint/2010/main" val="339604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01702" y="607090"/>
            <a:ext cx="8589169" cy="5143500"/>
          </a:xfrm>
          <a:prstGeom prst="rect">
            <a:avLst/>
          </a:prstGeom>
          <a:noFill/>
          <a:ln>
            <a:noFill/>
          </a:ln>
        </p:spPr>
      </p:pic>
      <p:sp>
        <p:nvSpPr>
          <p:cNvPr id="3" name="Slide Number Placeholder 2"/>
          <p:cNvSpPr>
            <a:spLocks noGrp="1"/>
          </p:cNvSpPr>
          <p:nvPr>
            <p:ph type="sldNum" sz="quarter" idx="12"/>
          </p:nvPr>
        </p:nvSpPr>
        <p:spPr/>
        <p:txBody>
          <a:bodyPr/>
          <a:lstStyle/>
          <a:p>
            <a:fld id="{7CBD2AF1-E3F7-4EC9-8368-99951890183C}" type="slidenum">
              <a:rPr lang="en-US" smtClean="0"/>
              <a:t>39</a:t>
            </a:fld>
            <a:endParaRPr lang="en-US"/>
          </a:p>
        </p:txBody>
      </p:sp>
      <p:sp>
        <p:nvSpPr>
          <p:cNvPr id="4" name="Rectangle 3"/>
          <p:cNvSpPr/>
          <p:nvPr/>
        </p:nvSpPr>
        <p:spPr>
          <a:xfrm>
            <a:off x="622473" y="4506402"/>
            <a:ext cx="6692727" cy="1368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E0AEFA0-2B20-4C55-9003-80D24DEA1693}"/>
              </a:ext>
            </a:extLst>
          </p:cNvPr>
          <p:cNvSpPr/>
          <p:nvPr/>
        </p:nvSpPr>
        <p:spPr>
          <a:xfrm>
            <a:off x="793349" y="3610345"/>
            <a:ext cx="2482511" cy="102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1B4F4CA-F287-47B1-85D9-CD3198874EEC}"/>
              </a:ext>
            </a:extLst>
          </p:cNvPr>
          <p:cNvSpPr txBox="1"/>
          <p:nvPr/>
        </p:nvSpPr>
        <p:spPr>
          <a:xfrm>
            <a:off x="790113" y="3630967"/>
            <a:ext cx="3497802" cy="338554"/>
          </a:xfrm>
          <a:prstGeom prst="rect">
            <a:avLst/>
          </a:prstGeom>
          <a:noFill/>
        </p:spPr>
        <p:txBody>
          <a:bodyPr wrap="square" rtlCol="0">
            <a:spAutoFit/>
          </a:bodyPr>
          <a:lstStyle/>
          <a:p>
            <a:r>
              <a:rPr lang="en-US" sz="1600" dirty="0"/>
              <a:t>Pre-trained neural nets</a:t>
            </a:r>
          </a:p>
        </p:txBody>
      </p:sp>
    </p:spTree>
    <p:extLst>
      <p:ext uri="{BB962C8B-B14F-4D97-AF65-F5344CB8AC3E}">
        <p14:creationId xmlns:p14="http://schemas.microsoft.com/office/powerpoint/2010/main" val="3027140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ounded Rectangle 141"/>
          <p:cNvSpPr/>
          <p:nvPr/>
        </p:nvSpPr>
        <p:spPr>
          <a:xfrm>
            <a:off x="153788" y="3081145"/>
            <a:ext cx="8936181" cy="1333721"/>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de-DE" sz="1350">
              <a:solidFill>
                <a:prstClr val="white"/>
              </a:solidFill>
              <a:latin typeface="Calibri" panose="020F0502020204030204"/>
            </a:endParaRPr>
          </a:p>
        </p:txBody>
      </p:sp>
      <p:sp>
        <p:nvSpPr>
          <p:cNvPr id="2" name="TextBox 1"/>
          <p:cNvSpPr txBox="1"/>
          <p:nvPr/>
        </p:nvSpPr>
        <p:spPr>
          <a:xfrm>
            <a:off x="4000473" y="796176"/>
            <a:ext cx="787395" cy="369332"/>
          </a:xfrm>
          <a:prstGeom prst="rect">
            <a:avLst/>
          </a:prstGeom>
          <a:noFill/>
        </p:spPr>
        <p:txBody>
          <a:bodyPr wrap="none" rtlCol="0">
            <a:spAutoFit/>
          </a:bodyPr>
          <a:lstStyle/>
          <a:p>
            <a:pPr defTabSz="685800"/>
            <a:r>
              <a:rPr lang="de-DE" b="1" dirty="0">
                <a:solidFill>
                  <a:prstClr val="black"/>
                </a:solidFill>
                <a:latin typeface="Calibri" panose="020F0502020204030204"/>
              </a:rPr>
              <a:t>Inputs</a:t>
            </a:r>
          </a:p>
        </p:txBody>
      </p:sp>
      <p:sp>
        <p:nvSpPr>
          <p:cNvPr id="59" name="TextBox 58"/>
          <p:cNvSpPr txBox="1"/>
          <p:nvPr/>
        </p:nvSpPr>
        <p:spPr>
          <a:xfrm>
            <a:off x="4000473" y="5654501"/>
            <a:ext cx="962123" cy="369332"/>
          </a:xfrm>
          <a:prstGeom prst="rect">
            <a:avLst/>
          </a:prstGeom>
          <a:noFill/>
        </p:spPr>
        <p:txBody>
          <a:bodyPr wrap="none" rtlCol="0">
            <a:spAutoFit/>
          </a:bodyPr>
          <a:lstStyle/>
          <a:p>
            <a:pPr defTabSz="685800"/>
            <a:r>
              <a:rPr lang="de-DE" b="1" dirty="0">
                <a:solidFill>
                  <a:prstClr val="black"/>
                </a:solidFill>
                <a:latin typeface="Calibri" panose="020F0502020204030204"/>
              </a:rPr>
              <a:t>Outputs</a:t>
            </a:r>
          </a:p>
        </p:txBody>
      </p:sp>
      <p:sp>
        <p:nvSpPr>
          <p:cNvPr id="3" name="Rounded Rectangle 2"/>
          <p:cNvSpPr/>
          <p:nvPr/>
        </p:nvSpPr>
        <p:spPr>
          <a:xfrm>
            <a:off x="228107" y="2385416"/>
            <a:ext cx="1565912" cy="423949"/>
          </a:xfrm>
          <a:prstGeom prst="roundRect">
            <a:avLst/>
          </a:prstGeom>
          <a:solidFill>
            <a:srgbClr val="CCE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350" b="1" dirty="0">
                <a:solidFill>
                  <a:prstClr val="black"/>
                </a:solidFill>
                <a:latin typeface="Calibri" panose="020F0502020204030204"/>
              </a:rPr>
              <a:t>Premium </a:t>
            </a:r>
            <a:r>
              <a:rPr lang="de-DE" sz="1350" b="1" dirty="0" err="1">
                <a:solidFill>
                  <a:prstClr val="black"/>
                </a:solidFill>
                <a:latin typeface="Calibri" panose="020F0502020204030204"/>
              </a:rPr>
              <a:t>Sources</a:t>
            </a:r>
            <a:endParaRPr lang="de-DE" sz="1350" b="1" dirty="0">
              <a:solidFill>
                <a:prstClr val="black"/>
              </a:solidFill>
              <a:latin typeface="Calibri" panose="020F0502020204030204"/>
            </a:endParaRPr>
          </a:p>
          <a:p>
            <a:pPr algn="ctr" defTabSz="685800"/>
            <a:r>
              <a:rPr lang="de-DE" sz="1200" dirty="0">
                <a:solidFill>
                  <a:prstClr val="black"/>
                </a:solidFill>
                <a:latin typeface="Calibri" panose="020F0502020204030204"/>
              </a:rPr>
              <a:t>(Wikipedia, IMDB, …)</a:t>
            </a:r>
          </a:p>
        </p:txBody>
      </p:sp>
      <p:sp>
        <p:nvSpPr>
          <p:cNvPr id="63" name="Rounded Rectangle 62"/>
          <p:cNvSpPr/>
          <p:nvPr/>
        </p:nvSpPr>
        <p:spPr>
          <a:xfrm>
            <a:off x="821626" y="1586692"/>
            <a:ext cx="2136371" cy="423949"/>
          </a:xfrm>
          <a:prstGeom prst="roundRect">
            <a:avLst/>
          </a:prstGeom>
          <a:solidFill>
            <a:srgbClr val="CCE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350" b="1" dirty="0">
                <a:solidFill>
                  <a:prstClr val="black"/>
                </a:solidFill>
                <a:latin typeface="Calibri" panose="020F0502020204030204"/>
              </a:rPr>
              <a:t>Semi-Structured Data</a:t>
            </a:r>
          </a:p>
          <a:p>
            <a:pPr algn="ctr" defTabSz="685800"/>
            <a:r>
              <a:rPr lang="de-DE" sz="1350" dirty="0">
                <a:solidFill>
                  <a:prstClr val="black"/>
                </a:solidFill>
                <a:latin typeface="Calibri" panose="020F0502020204030204"/>
              </a:rPr>
              <a:t>(Infoboxes, </a:t>
            </a:r>
            <a:r>
              <a:rPr lang="de-DE" sz="1350" dirty="0" err="1">
                <a:solidFill>
                  <a:prstClr val="black"/>
                </a:solidFill>
                <a:latin typeface="Calibri" panose="020F0502020204030204"/>
              </a:rPr>
              <a:t>Tables</a:t>
            </a:r>
            <a:r>
              <a:rPr lang="de-DE" sz="1350" dirty="0">
                <a:solidFill>
                  <a:prstClr val="black"/>
                </a:solidFill>
                <a:latin typeface="Calibri" panose="020F0502020204030204"/>
              </a:rPr>
              <a:t>, Lists …)</a:t>
            </a:r>
          </a:p>
        </p:txBody>
      </p:sp>
      <p:sp>
        <p:nvSpPr>
          <p:cNvPr id="64" name="Rounded Rectangle 63"/>
          <p:cNvSpPr/>
          <p:nvPr/>
        </p:nvSpPr>
        <p:spPr>
          <a:xfrm>
            <a:off x="4502807" y="1586693"/>
            <a:ext cx="1699953" cy="423949"/>
          </a:xfrm>
          <a:prstGeom prst="roundRect">
            <a:avLst/>
          </a:prstGeom>
          <a:solidFill>
            <a:srgbClr val="CCE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350" b="1" dirty="0">
                <a:solidFill>
                  <a:prstClr val="black"/>
                </a:solidFill>
                <a:latin typeface="Calibri" panose="020F0502020204030204"/>
              </a:rPr>
              <a:t>Text </a:t>
            </a:r>
            <a:r>
              <a:rPr lang="de-DE" sz="1350" b="1" dirty="0" err="1">
                <a:solidFill>
                  <a:prstClr val="black"/>
                </a:solidFill>
                <a:latin typeface="Calibri" panose="020F0502020204030204"/>
              </a:rPr>
              <a:t>Documents</a:t>
            </a:r>
            <a:endParaRPr lang="de-DE" sz="1350" b="1" dirty="0">
              <a:solidFill>
                <a:prstClr val="black"/>
              </a:solidFill>
              <a:latin typeface="Calibri" panose="020F0502020204030204"/>
            </a:endParaRPr>
          </a:p>
          <a:p>
            <a:pPr algn="ctr" defTabSz="685800"/>
            <a:r>
              <a:rPr lang="de-DE" sz="1350" b="1" dirty="0">
                <a:solidFill>
                  <a:prstClr val="black"/>
                </a:solidFill>
                <a:latin typeface="Calibri" panose="020F0502020204030204"/>
              </a:rPr>
              <a:t>&amp; Web Pages</a:t>
            </a:r>
          </a:p>
        </p:txBody>
      </p:sp>
      <p:sp>
        <p:nvSpPr>
          <p:cNvPr id="66" name="Rounded Rectangle 65"/>
          <p:cNvSpPr/>
          <p:nvPr/>
        </p:nvSpPr>
        <p:spPr>
          <a:xfrm>
            <a:off x="7188435" y="1586693"/>
            <a:ext cx="1305098" cy="423949"/>
          </a:xfrm>
          <a:prstGeom prst="roundRect">
            <a:avLst/>
          </a:prstGeom>
          <a:solidFill>
            <a:srgbClr val="CCE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400" b="1" dirty="0" err="1">
                <a:solidFill>
                  <a:prstClr val="black"/>
                </a:solidFill>
                <a:latin typeface="Calibri" panose="020F0502020204030204"/>
              </a:rPr>
              <a:t>Conversations</a:t>
            </a:r>
            <a:endParaRPr lang="de-DE" sz="1400" b="1" dirty="0">
              <a:solidFill>
                <a:prstClr val="black"/>
              </a:solidFill>
              <a:latin typeface="Calibri" panose="020F0502020204030204"/>
            </a:endParaRPr>
          </a:p>
          <a:p>
            <a:pPr algn="ctr" defTabSz="685800"/>
            <a:r>
              <a:rPr lang="de-DE" sz="1350" b="1" dirty="0">
                <a:solidFill>
                  <a:prstClr val="black"/>
                </a:solidFill>
                <a:latin typeface="Calibri" panose="020F0502020204030204"/>
              </a:rPr>
              <a:t>&amp; </a:t>
            </a:r>
            <a:r>
              <a:rPr lang="de-DE" sz="1350" b="1" dirty="0" err="1">
                <a:solidFill>
                  <a:prstClr val="black"/>
                </a:solidFill>
                <a:latin typeface="Calibri" panose="020F0502020204030204"/>
              </a:rPr>
              <a:t>Behavior</a:t>
            </a:r>
            <a:endParaRPr lang="de-DE" sz="1350" b="1" dirty="0">
              <a:solidFill>
                <a:prstClr val="black"/>
              </a:solidFill>
              <a:latin typeface="Calibri" panose="020F0502020204030204"/>
            </a:endParaRPr>
          </a:p>
        </p:txBody>
      </p:sp>
      <p:sp>
        <p:nvSpPr>
          <p:cNvPr id="67" name="Rounded Rectangle 66"/>
          <p:cNvSpPr/>
          <p:nvPr/>
        </p:nvSpPr>
        <p:spPr>
          <a:xfrm>
            <a:off x="7056568" y="2417390"/>
            <a:ext cx="1128455" cy="363682"/>
          </a:xfrm>
          <a:prstGeom prst="roundRect">
            <a:avLst/>
          </a:prstGeom>
          <a:solidFill>
            <a:srgbClr val="CCE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ts val="1200"/>
              </a:lnSpc>
            </a:pPr>
            <a:r>
              <a:rPr lang="de-DE" sz="1100" b="1" dirty="0">
                <a:solidFill>
                  <a:prstClr val="black"/>
                </a:solidFill>
                <a:latin typeface="Calibri" panose="020F0502020204030204"/>
              </a:rPr>
              <a:t>Online Forums</a:t>
            </a:r>
          </a:p>
          <a:p>
            <a:pPr algn="ctr" defTabSz="685800">
              <a:lnSpc>
                <a:spcPts val="1200"/>
              </a:lnSpc>
            </a:pPr>
            <a:r>
              <a:rPr lang="de-DE" sz="1100" b="1" dirty="0">
                <a:solidFill>
                  <a:prstClr val="black"/>
                </a:solidFill>
                <a:latin typeface="Calibri" panose="020F0502020204030204"/>
              </a:rPr>
              <a:t>&amp; </a:t>
            </a:r>
            <a:r>
              <a:rPr lang="de-DE" sz="1100" b="1" dirty="0" err="1">
                <a:solidFill>
                  <a:prstClr val="black"/>
                </a:solidFill>
                <a:latin typeface="Calibri" panose="020F0502020204030204"/>
              </a:rPr>
              <a:t>Social</a:t>
            </a:r>
            <a:r>
              <a:rPr lang="de-DE" sz="1100" b="1" dirty="0">
                <a:solidFill>
                  <a:prstClr val="black"/>
                </a:solidFill>
                <a:latin typeface="Calibri" panose="020F0502020204030204"/>
              </a:rPr>
              <a:t> Media</a:t>
            </a:r>
          </a:p>
        </p:txBody>
      </p:sp>
      <p:sp>
        <p:nvSpPr>
          <p:cNvPr id="69" name="Rounded Rectangle 68"/>
          <p:cNvSpPr/>
          <p:nvPr/>
        </p:nvSpPr>
        <p:spPr>
          <a:xfrm>
            <a:off x="8290490" y="2419872"/>
            <a:ext cx="799479" cy="361200"/>
          </a:xfrm>
          <a:prstGeom prst="roundRect">
            <a:avLst/>
          </a:prstGeom>
          <a:solidFill>
            <a:srgbClr val="CCE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ts val="1200"/>
              </a:lnSpc>
            </a:pPr>
            <a:r>
              <a:rPr lang="de-DE" sz="1200" b="1" dirty="0" err="1">
                <a:solidFill>
                  <a:prstClr val="black"/>
                </a:solidFill>
                <a:latin typeface="Calibri" panose="020F0502020204030204"/>
              </a:rPr>
              <a:t>Queries</a:t>
            </a:r>
            <a:r>
              <a:rPr lang="de-DE" sz="1200" b="1" dirty="0">
                <a:solidFill>
                  <a:prstClr val="black"/>
                </a:solidFill>
                <a:latin typeface="Calibri" panose="020F0502020204030204"/>
              </a:rPr>
              <a:t> &amp; </a:t>
            </a:r>
            <a:r>
              <a:rPr lang="de-DE" sz="1200" b="1" dirty="0" err="1">
                <a:solidFill>
                  <a:prstClr val="black"/>
                </a:solidFill>
                <a:latin typeface="Calibri" panose="020F0502020204030204"/>
              </a:rPr>
              <a:t>Clicks</a:t>
            </a:r>
            <a:endParaRPr lang="de-DE" sz="1200" b="1" dirty="0">
              <a:solidFill>
                <a:prstClr val="black"/>
              </a:solidFill>
              <a:latin typeface="Calibri" panose="020F0502020204030204"/>
            </a:endParaRPr>
          </a:p>
        </p:txBody>
      </p:sp>
      <p:sp>
        <p:nvSpPr>
          <p:cNvPr id="70" name="Rounded Rectangle 69"/>
          <p:cNvSpPr/>
          <p:nvPr/>
        </p:nvSpPr>
        <p:spPr>
          <a:xfrm>
            <a:off x="517470" y="4746799"/>
            <a:ext cx="1209499" cy="423949"/>
          </a:xfrm>
          <a:prstGeom prst="roundRect">
            <a:avLst/>
          </a:prstGeom>
          <a:solidFill>
            <a:srgbClr val="CCE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200" b="1" dirty="0">
                <a:solidFill>
                  <a:prstClr val="black"/>
                </a:solidFill>
                <a:latin typeface="Calibri" panose="020F0502020204030204"/>
              </a:rPr>
              <a:t>Entity </a:t>
            </a:r>
            <a:r>
              <a:rPr lang="de-DE" sz="1200" b="1" dirty="0" err="1">
                <a:solidFill>
                  <a:prstClr val="black"/>
                </a:solidFill>
                <a:latin typeface="Calibri" panose="020F0502020204030204"/>
              </a:rPr>
              <a:t>Names</a:t>
            </a:r>
            <a:r>
              <a:rPr lang="de-DE" sz="1200" b="1" dirty="0">
                <a:solidFill>
                  <a:prstClr val="black"/>
                </a:solidFill>
                <a:latin typeface="Calibri" panose="020F0502020204030204"/>
              </a:rPr>
              <a:t>, </a:t>
            </a:r>
            <a:r>
              <a:rPr lang="de-DE" sz="1200" b="1" dirty="0" err="1">
                <a:solidFill>
                  <a:prstClr val="black"/>
                </a:solidFill>
                <a:latin typeface="Calibri" panose="020F0502020204030204"/>
              </a:rPr>
              <a:t>A</a:t>
            </a:r>
            <a:r>
              <a:rPr lang="de-DE" sz="1050" b="1" dirty="0" err="1">
                <a:solidFill>
                  <a:prstClr val="black"/>
                </a:solidFill>
                <a:latin typeface="Calibri" panose="020F0502020204030204"/>
              </a:rPr>
              <a:t>liases</a:t>
            </a:r>
            <a:r>
              <a:rPr lang="de-DE" sz="1050" b="1" dirty="0">
                <a:solidFill>
                  <a:prstClr val="black"/>
                </a:solidFill>
                <a:latin typeface="Calibri" panose="020F0502020204030204"/>
              </a:rPr>
              <a:t> &amp; </a:t>
            </a:r>
            <a:r>
              <a:rPr lang="de-DE" sz="1050" b="1" dirty="0" err="1">
                <a:solidFill>
                  <a:prstClr val="black"/>
                </a:solidFill>
                <a:latin typeface="Calibri" panose="020F0502020204030204"/>
              </a:rPr>
              <a:t>Classes</a:t>
            </a:r>
            <a:endParaRPr lang="de-DE" sz="1050" b="1" dirty="0">
              <a:solidFill>
                <a:prstClr val="black"/>
              </a:solidFill>
              <a:latin typeface="Calibri" panose="020F0502020204030204"/>
            </a:endParaRPr>
          </a:p>
        </p:txBody>
      </p:sp>
      <p:sp>
        <p:nvSpPr>
          <p:cNvPr id="72" name="Rounded Rectangle 71"/>
          <p:cNvSpPr/>
          <p:nvPr/>
        </p:nvSpPr>
        <p:spPr>
          <a:xfrm>
            <a:off x="2209113" y="4746799"/>
            <a:ext cx="1209499" cy="423949"/>
          </a:xfrm>
          <a:prstGeom prst="roundRect">
            <a:avLst/>
          </a:prstGeom>
          <a:solidFill>
            <a:srgbClr val="CCE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350" b="1" dirty="0" err="1">
                <a:solidFill>
                  <a:prstClr val="black"/>
                </a:solidFill>
                <a:latin typeface="Calibri" panose="020F0502020204030204"/>
              </a:rPr>
              <a:t>Entities</a:t>
            </a:r>
            <a:r>
              <a:rPr lang="de-DE" sz="1350" b="1" dirty="0">
                <a:solidFill>
                  <a:prstClr val="black"/>
                </a:solidFill>
                <a:latin typeface="Calibri" panose="020F0502020204030204"/>
              </a:rPr>
              <a:t> in</a:t>
            </a:r>
          </a:p>
          <a:p>
            <a:pPr algn="ctr" defTabSz="685800"/>
            <a:r>
              <a:rPr lang="de-DE" sz="1350" b="1" dirty="0" err="1">
                <a:solidFill>
                  <a:prstClr val="black"/>
                </a:solidFill>
                <a:latin typeface="Calibri" panose="020F0502020204030204"/>
              </a:rPr>
              <a:t>Taxonomy</a:t>
            </a:r>
            <a:endParaRPr lang="de-DE" sz="1350" b="1" dirty="0">
              <a:solidFill>
                <a:prstClr val="black"/>
              </a:solidFill>
              <a:latin typeface="Calibri" panose="020F0502020204030204"/>
            </a:endParaRPr>
          </a:p>
        </p:txBody>
      </p:sp>
      <p:sp>
        <p:nvSpPr>
          <p:cNvPr id="73" name="Rounded Rectangle 72"/>
          <p:cNvSpPr/>
          <p:nvPr/>
        </p:nvSpPr>
        <p:spPr>
          <a:xfrm>
            <a:off x="5623573" y="4761348"/>
            <a:ext cx="1209499" cy="423949"/>
          </a:xfrm>
          <a:prstGeom prst="roundRect">
            <a:avLst/>
          </a:prstGeom>
          <a:solidFill>
            <a:srgbClr val="CCE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350" b="1" dirty="0">
                <a:solidFill>
                  <a:prstClr val="black"/>
                </a:solidFill>
                <a:latin typeface="Calibri" panose="020F0502020204030204"/>
              </a:rPr>
              <a:t>Relational</a:t>
            </a:r>
          </a:p>
          <a:p>
            <a:pPr algn="ctr" defTabSz="685800"/>
            <a:r>
              <a:rPr lang="de-DE" sz="1350" b="1" dirty="0">
                <a:solidFill>
                  <a:prstClr val="black"/>
                </a:solidFill>
                <a:latin typeface="Calibri" panose="020F0502020204030204"/>
              </a:rPr>
              <a:t>Statements</a:t>
            </a:r>
          </a:p>
        </p:txBody>
      </p:sp>
      <p:sp>
        <p:nvSpPr>
          <p:cNvPr id="75" name="Rounded Rectangle 74"/>
          <p:cNvSpPr/>
          <p:nvPr/>
        </p:nvSpPr>
        <p:spPr>
          <a:xfrm>
            <a:off x="3955472" y="4761347"/>
            <a:ext cx="987126" cy="423949"/>
          </a:xfrm>
          <a:prstGeom prst="roundRect">
            <a:avLst/>
          </a:prstGeom>
          <a:solidFill>
            <a:srgbClr val="CCE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350" b="1" dirty="0">
                <a:solidFill>
                  <a:prstClr val="black"/>
                </a:solidFill>
                <a:latin typeface="Calibri" panose="020F0502020204030204"/>
              </a:rPr>
              <a:t>Rules &amp;</a:t>
            </a:r>
          </a:p>
          <a:p>
            <a:pPr algn="ctr" defTabSz="685800"/>
            <a:r>
              <a:rPr lang="de-DE" sz="1350" b="1" dirty="0" err="1">
                <a:solidFill>
                  <a:prstClr val="black"/>
                </a:solidFill>
                <a:latin typeface="Calibri" panose="020F0502020204030204"/>
              </a:rPr>
              <a:t>Constraint</a:t>
            </a:r>
            <a:endParaRPr lang="de-DE" sz="1350" b="1" dirty="0">
              <a:solidFill>
                <a:prstClr val="black"/>
              </a:solidFill>
              <a:latin typeface="Calibri" panose="020F0502020204030204"/>
            </a:endParaRPr>
          </a:p>
        </p:txBody>
      </p:sp>
      <p:sp>
        <p:nvSpPr>
          <p:cNvPr id="76" name="Rounded Rectangle 75"/>
          <p:cNvSpPr/>
          <p:nvPr/>
        </p:nvSpPr>
        <p:spPr>
          <a:xfrm>
            <a:off x="7286122" y="4761347"/>
            <a:ext cx="1207411" cy="423949"/>
          </a:xfrm>
          <a:prstGeom prst="roundRect">
            <a:avLst/>
          </a:prstGeom>
          <a:solidFill>
            <a:srgbClr val="CCE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350" b="1" dirty="0" err="1">
                <a:solidFill>
                  <a:prstClr val="black"/>
                </a:solidFill>
                <a:latin typeface="Calibri" panose="020F0502020204030204"/>
              </a:rPr>
              <a:t>Canonicalized</a:t>
            </a:r>
            <a:endParaRPr lang="de-DE" sz="1350" b="1" dirty="0">
              <a:solidFill>
                <a:prstClr val="black"/>
              </a:solidFill>
              <a:latin typeface="Calibri" panose="020F0502020204030204"/>
            </a:endParaRPr>
          </a:p>
          <a:p>
            <a:pPr algn="ctr" defTabSz="685800"/>
            <a:r>
              <a:rPr lang="de-DE" sz="1350" b="1" dirty="0">
                <a:solidFill>
                  <a:prstClr val="black"/>
                </a:solidFill>
                <a:latin typeface="Calibri" panose="020F0502020204030204"/>
              </a:rPr>
              <a:t>Statements</a:t>
            </a:r>
          </a:p>
        </p:txBody>
      </p:sp>
      <p:cxnSp>
        <p:nvCxnSpPr>
          <p:cNvPr id="77" name="Straight Connector 76"/>
          <p:cNvCxnSpPr>
            <a:stCxn id="2" idx="2"/>
            <a:endCxn id="63" idx="0"/>
          </p:cNvCxnSpPr>
          <p:nvPr/>
        </p:nvCxnSpPr>
        <p:spPr>
          <a:xfrm flipH="1">
            <a:off x="1889812" y="1165508"/>
            <a:ext cx="2504359" cy="42118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2" idx="2"/>
            <a:endCxn id="64" idx="0"/>
          </p:cNvCxnSpPr>
          <p:nvPr/>
        </p:nvCxnSpPr>
        <p:spPr>
          <a:xfrm>
            <a:off x="4394171" y="1165508"/>
            <a:ext cx="958613" cy="42118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2" idx="2"/>
            <a:endCxn id="66" idx="0"/>
          </p:cNvCxnSpPr>
          <p:nvPr/>
        </p:nvCxnSpPr>
        <p:spPr>
          <a:xfrm>
            <a:off x="4394171" y="1165508"/>
            <a:ext cx="3446813" cy="42118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66" idx="2"/>
            <a:endCxn id="67" idx="0"/>
          </p:cNvCxnSpPr>
          <p:nvPr/>
        </p:nvCxnSpPr>
        <p:spPr>
          <a:xfrm flipH="1">
            <a:off x="7620795" y="2010642"/>
            <a:ext cx="220189" cy="40674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66" idx="2"/>
            <a:endCxn id="69" idx="0"/>
          </p:cNvCxnSpPr>
          <p:nvPr/>
        </p:nvCxnSpPr>
        <p:spPr>
          <a:xfrm>
            <a:off x="7840984" y="2010642"/>
            <a:ext cx="849246" cy="40923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70" idx="2"/>
            <a:endCxn id="59" idx="0"/>
          </p:cNvCxnSpPr>
          <p:nvPr/>
        </p:nvCxnSpPr>
        <p:spPr>
          <a:xfrm>
            <a:off x="1122220" y="5170748"/>
            <a:ext cx="3338234" cy="48375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72" idx="2"/>
            <a:endCxn id="59" idx="0"/>
          </p:cNvCxnSpPr>
          <p:nvPr/>
        </p:nvCxnSpPr>
        <p:spPr>
          <a:xfrm>
            <a:off x="2813863" y="5170748"/>
            <a:ext cx="1646591" cy="48375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75" idx="2"/>
            <a:endCxn id="59" idx="0"/>
          </p:cNvCxnSpPr>
          <p:nvPr/>
        </p:nvCxnSpPr>
        <p:spPr>
          <a:xfrm>
            <a:off x="4449036" y="5185295"/>
            <a:ext cx="11419" cy="46920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73" idx="2"/>
            <a:endCxn id="59" idx="0"/>
          </p:cNvCxnSpPr>
          <p:nvPr/>
        </p:nvCxnSpPr>
        <p:spPr>
          <a:xfrm flipH="1">
            <a:off x="4460454" y="5185297"/>
            <a:ext cx="1767869" cy="46920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76" idx="2"/>
            <a:endCxn id="59" idx="0"/>
          </p:cNvCxnSpPr>
          <p:nvPr/>
        </p:nvCxnSpPr>
        <p:spPr>
          <a:xfrm flipH="1">
            <a:off x="4460454" y="5185295"/>
            <a:ext cx="3429374" cy="46920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4" name="Rounded Rectangle 113"/>
          <p:cNvSpPr/>
          <p:nvPr/>
        </p:nvSpPr>
        <p:spPr>
          <a:xfrm>
            <a:off x="5415085" y="2406392"/>
            <a:ext cx="1179656" cy="492934"/>
          </a:xfrm>
          <a:prstGeom prst="roundRect">
            <a:avLst/>
          </a:prstGeom>
          <a:solidFill>
            <a:srgbClr val="CCE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ts val="1200"/>
              </a:lnSpc>
            </a:pPr>
            <a:r>
              <a:rPr lang="de-DE" sz="1200" b="1" dirty="0" err="1">
                <a:solidFill>
                  <a:prstClr val="black"/>
                </a:solidFill>
                <a:latin typeface="Calibri" panose="020F0502020204030204"/>
              </a:rPr>
              <a:t>Difficult</a:t>
            </a:r>
            <a:r>
              <a:rPr lang="de-DE" sz="1200" b="1" dirty="0">
                <a:solidFill>
                  <a:prstClr val="black"/>
                </a:solidFill>
                <a:latin typeface="Calibri" panose="020F0502020204030204"/>
              </a:rPr>
              <a:t> Text</a:t>
            </a:r>
          </a:p>
          <a:p>
            <a:pPr algn="ctr" defTabSz="685800">
              <a:lnSpc>
                <a:spcPts val="1200"/>
              </a:lnSpc>
            </a:pPr>
            <a:r>
              <a:rPr lang="de-DE" sz="1200" dirty="0">
                <a:solidFill>
                  <a:prstClr val="black"/>
                </a:solidFill>
                <a:latin typeface="Calibri" panose="020F0502020204030204"/>
              </a:rPr>
              <a:t>(Books,</a:t>
            </a:r>
          </a:p>
          <a:p>
            <a:pPr algn="ctr" defTabSz="685800">
              <a:lnSpc>
                <a:spcPts val="1200"/>
              </a:lnSpc>
            </a:pPr>
            <a:r>
              <a:rPr lang="de-DE" sz="1200" dirty="0">
                <a:solidFill>
                  <a:prstClr val="black"/>
                </a:solidFill>
                <a:latin typeface="Calibri" panose="020F0502020204030204"/>
              </a:rPr>
              <a:t>Interviews …)</a:t>
            </a:r>
          </a:p>
        </p:txBody>
      </p:sp>
      <p:sp>
        <p:nvSpPr>
          <p:cNvPr id="115" name="Rounded Rectangle 114"/>
          <p:cNvSpPr/>
          <p:nvPr/>
        </p:nvSpPr>
        <p:spPr>
          <a:xfrm>
            <a:off x="4051384" y="2406392"/>
            <a:ext cx="1285784" cy="492933"/>
          </a:xfrm>
          <a:prstGeom prst="roundRect">
            <a:avLst/>
          </a:prstGeom>
          <a:solidFill>
            <a:srgbClr val="CCE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ts val="1200"/>
              </a:lnSpc>
            </a:pPr>
            <a:r>
              <a:rPr lang="de-DE" sz="1100" b="1" dirty="0">
                <a:solidFill>
                  <a:prstClr val="black"/>
                </a:solidFill>
                <a:latin typeface="Calibri" panose="020F0502020204030204"/>
              </a:rPr>
              <a:t>High-Quality Text</a:t>
            </a:r>
          </a:p>
          <a:p>
            <a:pPr algn="ctr" defTabSz="685800">
              <a:lnSpc>
                <a:spcPts val="1200"/>
              </a:lnSpc>
            </a:pPr>
            <a:r>
              <a:rPr lang="de-DE" sz="1200" dirty="0">
                <a:solidFill>
                  <a:prstClr val="black"/>
                </a:solidFill>
                <a:latin typeface="Calibri" panose="020F0502020204030204"/>
              </a:rPr>
              <a:t>(News </a:t>
            </a:r>
            <a:r>
              <a:rPr lang="de-DE" sz="1200" dirty="0" err="1">
                <a:solidFill>
                  <a:prstClr val="black"/>
                </a:solidFill>
                <a:latin typeface="Calibri" panose="020F0502020204030204"/>
              </a:rPr>
              <a:t>Articles</a:t>
            </a:r>
            <a:r>
              <a:rPr lang="de-DE" sz="1200" dirty="0">
                <a:solidFill>
                  <a:prstClr val="black"/>
                </a:solidFill>
                <a:latin typeface="Calibri" panose="020F0502020204030204"/>
              </a:rPr>
              <a:t>,  Wikipedia …)</a:t>
            </a:r>
          </a:p>
        </p:txBody>
      </p:sp>
      <p:cxnSp>
        <p:nvCxnSpPr>
          <p:cNvPr id="122" name="Straight Connector 121"/>
          <p:cNvCxnSpPr>
            <a:stCxn id="64" idx="2"/>
            <a:endCxn id="115" idx="0"/>
          </p:cNvCxnSpPr>
          <p:nvPr/>
        </p:nvCxnSpPr>
        <p:spPr>
          <a:xfrm flipH="1">
            <a:off x="4694276" y="2010642"/>
            <a:ext cx="658508" cy="3957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64" idx="2"/>
            <a:endCxn id="114" idx="0"/>
          </p:cNvCxnSpPr>
          <p:nvPr/>
        </p:nvCxnSpPr>
        <p:spPr>
          <a:xfrm>
            <a:off x="5352784" y="2010642"/>
            <a:ext cx="652129" cy="39575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8045979" y="3558311"/>
            <a:ext cx="1042273" cy="369332"/>
          </a:xfrm>
          <a:prstGeom prst="rect">
            <a:avLst/>
          </a:prstGeom>
          <a:noFill/>
        </p:spPr>
        <p:txBody>
          <a:bodyPr wrap="none" rtlCol="0">
            <a:spAutoFit/>
          </a:bodyPr>
          <a:lstStyle/>
          <a:p>
            <a:pPr defTabSz="685800"/>
            <a:r>
              <a:rPr lang="de-DE" b="1" dirty="0" err="1">
                <a:solidFill>
                  <a:prstClr val="black"/>
                </a:solidFill>
                <a:latin typeface="Calibri" panose="020F0502020204030204"/>
              </a:rPr>
              <a:t>Methods</a:t>
            </a:r>
            <a:endParaRPr lang="de-DE" b="1" dirty="0">
              <a:solidFill>
                <a:prstClr val="black"/>
              </a:solidFill>
              <a:latin typeface="Calibri" panose="020F0502020204030204"/>
            </a:endParaRPr>
          </a:p>
        </p:txBody>
      </p:sp>
      <p:sp>
        <p:nvSpPr>
          <p:cNvPr id="137" name="Rounded Rectangle 136"/>
          <p:cNvSpPr/>
          <p:nvPr/>
        </p:nvSpPr>
        <p:spPr>
          <a:xfrm>
            <a:off x="1421482" y="3528642"/>
            <a:ext cx="843736" cy="423949"/>
          </a:xfrm>
          <a:prstGeom prst="roundRect">
            <a:avLst/>
          </a:prstGeom>
          <a:solidFill>
            <a:srgbClr val="00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350" b="1" dirty="0">
                <a:solidFill>
                  <a:prstClr val="black"/>
                </a:solidFill>
                <a:latin typeface="Calibri" panose="020F0502020204030204"/>
              </a:rPr>
              <a:t>Rules &amp; Patterns</a:t>
            </a:r>
          </a:p>
        </p:txBody>
      </p:sp>
      <p:sp>
        <p:nvSpPr>
          <p:cNvPr id="138" name="Rounded Rectangle 137"/>
          <p:cNvSpPr/>
          <p:nvPr/>
        </p:nvSpPr>
        <p:spPr>
          <a:xfrm>
            <a:off x="2799634" y="3525413"/>
            <a:ext cx="937421" cy="423949"/>
          </a:xfrm>
          <a:prstGeom prst="roundRect">
            <a:avLst/>
          </a:prstGeom>
          <a:solidFill>
            <a:srgbClr val="00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350" b="1" dirty="0">
                <a:solidFill>
                  <a:prstClr val="black"/>
                </a:solidFill>
                <a:latin typeface="Calibri" panose="020F0502020204030204"/>
              </a:rPr>
              <a:t>Logical</a:t>
            </a:r>
          </a:p>
          <a:p>
            <a:pPr algn="ctr" defTabSz="685800"/>
            <a:r>
              <a:rPr lang="de-DE" sz="1350" b="1" dirty="0" err="1">
                <a:solidFill>
                  <a:prstClr val="black"/>
                </a:solidFill>
                <a:latin typeface="Calibri" panose="020F0502020204030204"/>
              </a:rPr>
              <a:t>Inference</a:t>
            </a:r>
            <a:endParaRPr lang="de-DE" sz="1350" b="1" dirty="0">
              <a:solidFill>
                <a:prstClr val="black"/>
              </a:solidFill>
              <a:latin typeface="Calibri" panose="020F0502020204030204"/>
            </a:endParaRPr>
          </a:p>
        </p:txBody>
      </p:sp>
      <p:sp>
        <p:nvSpPr>
          <p:cNvPr id="139" name="Rounded Rectangle 138"/>
          <p:cNvSpPr/>
          <p:nvPr/>
        </p:nvSpPr>
        <p:spPr>
          <a:xfrm>
            <a:off x="4254623" y="3532581"/>
            <a:ext cx="901347" cy="423949"/>
          </a:xfrm>
          <a:prstGeom prst="roundRect">
            <a:avLst/>
          </a:prstGeom>
          <a:solidFill>
            <a:srgbClr val="00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200" b="1" dirty="0">
                <a:solidFill>
                  <a:prstClr val="black"/>
                </a:solidFill>
                <a:latin typeface="Calibri" panose="020F0502020204030204"/>
              </a:rPr>
              <a:t>Statistical</a:t>
            </a:r>
          </a:p>
          <a:p>
            <a:pPr algn="ctr" defTabSz="685800"/>
            <a:r>
              <a:rPr lang="de-DE" sz="1350" b="1" dirty="0" err="1">
                <a:solidFill>
                  <a:prstClr val="black"/>
                </a:solidFill>
                <a:latin typeface="Calibri" panose="020F0502020204030204"/>
              </a:rPr>
              <a:t>Inference</a:t>
            </a:r>
            <a:endParaRPr lang="de-DE" sz="1350" b="1" dirty="0">
              <a:solidFill>
                <a:prstClr val="black"/>
              </a:solidFill>
              <a:latin typeface="Calibri" panose="020F0502020204030204"/>
            </a:endParaRPr>
          </a:p>
        </p:txBody>
      </p:sp>
      <p:sp>
        <p:nvSpPr>
          <p:cNvPr id="140" name="Rounded Rectangle 139"/>
          <p:cNvSpPr/>
          <p:nvPr/>
        </p:nvSpPr>
        <p:spPr>
          <a:xfrm>
            <a:off x="6611872" y="3518048"/>
            <a:ext cx="814234" cy="423949"/>
          </a:xfrm>
          <a:prstGeom prst="roundRect">
            <a:avLst/>
          </a:prstGeom>
          <a:solidFill>
            <a:srgbClr val="00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350" b="1" dirty="0" err="1">
                <a:solidFill>
                  <a:prstClr val="black"/>
                </a:solidFill>
                <a:latin typeface="Calibri" panose="020F0502020204030204"/>
              </a:rPr>
              <a:t>Deep</a:t>
            </a:r>
            <a:endParaRPr lang="de-DE" sz="1350" b="1" dirty="0">
              <a:solidFill>
                <a:prstClr val="black"/>
              </a:solidFill>
              <a:latin typeface="Calibri" panose="020F0502020204030204"/>
            </a:endParaRPr>
          </a:p>
          <a:p>
            <a:pPr algn="ctr" defTabSz="685800"/>
            <a:r>
              <a:rPr lang="de-DE" sz="1200" b="1" dirty="0">
                <a:solidFill>
                  <a:prstClr val="black"/>
                </a:solidFill>
                <a:latin typeface="Calibri" panose="020F0502020204030204"/>
              </a:rPr>
              <a:t>Learning</a:t>
            </a:r>
          </a:p>
        </p:txBody>
      </p:sp>
      <p:sp>
        <p:nvSpPr>
          <p:cNvPr id="141" name="Rounded Rectangle 140"/>
          <p:cNvSpPr/>
          <p:nvPr/>
        </p:nvSpPr>
        <p:spPr>
          <a:xfrm>
            <a:off x="5589069" y="3525413"/>
            <a:ext cx="552388" cy="423949"/>
          </a:xfrm>
          <a:prstGeom prst="roundRect">
            <a:avLst/>
          </a:prstGeom>
          <a:solidFill>
            <a:srgbClr val="00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350" b="1" dirty="0">
                <a:solidFill>
                  <a:prstClr val="black"/>
                </a:solidFill>
                <a:latin typeface="Calibri" panose="020F0502020204030204"/>
              </a:rPr>
              <a:t>NLP</a:t>
            </a:r>
          </a:p>
          <a:p>
            <a:pPr algn="ctr" defTabSz="685800"/>
            <a:r>
              <a:rPr lang="de-DE" sz="1200" b="1" dirty="0">
                <a:solidFill>
                  <a:prstClr val="black"/>
                </a:solidFill>
                <a:latin typeface="Calibri" panose="020F0502020204030204"/>
              </a:rPr>
              <a:t>Tools</a:t>
            </a:r>
          </a:p>
        </p:txBody>
      </p:sp>
      <p:cxnSp>
        <p:nvCxnSpPr>
          <p:cNvPr id="144" name="Straight Connector 143"/>
          <p:cNvCxnSpPr>
            <a:stCxn id="138" idx="2"/>
            <a:endCxn id="75" idx="0"/>
          </p:cNvCxnSpPr>
          <p:nvPr/>
        </p:nvCxnSpPr>
        <p:spPr>
          <a:xfrm>
            <a:off x="3268345" y="3949362"/>
            <a:ext cx="1180691" cy="811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39" idx="2"/>
            <a:endCxn id="75" idx="0"/>
          </p:cNvCxnSpPr>
          <p:nvPr/>
        </p:nvCxnSpPr>
        <p:spPr>
          <a:xfrm flipH="1">
            <a:off x="4449036" y="3956530"/>
            <a:ext cx="256261" cy="804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a:endCxn id="73" idx="0"/>
          </p:cNvCxnSpPr>
          <p:nvPr/>
        </p:nvCxnSpPr>
        <p:spPr>
          <a:xfrm>
            <a:off x="5865263" y="3956530"/>
            <a:ext cx="363060" cy="804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40" idx="2"/>
            <a:endCxn id="73" idx="0"/>
          </p:cNvCxnSpPr>
          <p:nvPr/>
        </p:nvCxnSpPr>
        <p:spPr>
          <a:xfrm flipH="1">
            <a:off x="6228322" y="3941996"/>
            <a:ext cx="790667" cy="8193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a:endCxn id="76" idx="0"/>
          </p:cNvCxnSpPr>
          <p:nvPr/>
        </p:nvCxnSpPr>
        <p:spPr>
          <a:xfrm>
            <a:off x="6981672" y="3956529"/>
            <a:ext cx="908156" cy="804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38" idx="2"/>
            <a:endCxn id="76" idx="0"/>
          </p:cNvCxnSpPr>
          <p:nvPr/>
        </p:nvCxnSpPr>
        <p:spPr>
          <a:xfrm>
            <a:off x="3268344" y="3949362"/>
            <a:ext cx="4621484" cy="811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138" idx="2"/>
            <a:endCxn id="72" idx="0"/>
          </p:cNvCxnSpPr>
          <p:nvPr/>
        </p:nvCxnSpPr>
        <p:spPr>
          <a:xfrm flipH="1">
            <a:off x="2813863" y="3949361"/>
            <a:ext cx="454481" cy="797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39" idx="2"/>
            <a:endCxn id="72" idx="0"/>
          </p:cNvCxnSpPr>
          <p:nvPr/>
        </p:nvCxnSpPr>
        <p:spPr>
          <a:xfrm flipH="1">
            <a:off x="2813863" y="3956530"/>
            <a:ext cx="1891433" cy="7902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37" idx="2"/>
            <a:endCxn id="70" idx="0"/>
          </p:cNvCxnSpPr>
          <p:nvPr/>
        </p:nvCxnSpPr>
        <p:spPr>
          <a:xfrm flipH="1">
            <a:off x="1122220" y="3952590"/>
            <a:ext cx="721130" cy="7942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37" idx="2"/>
            <a:endCxn id="72" idx="0"/>
          </p:cNvCxnSpPr>
          <p:nvPr/>
        </p:nvCxnSpPr>
        <p:spPr>
          <a:xfrm>
            <a:off x="1843350" y="3952590"/>
            <a:ext cx="970513" cy="7942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3" idx="2"/>
            <a:endCxn id="137" idx="0"/>
          </p:cNvCxnSpPr>
          <p:nvPr/>
        </p:nvCxnSpPr>
        <p:spPr>
          <a:xfrm>
            <a:off x="1011063" y="2809365"/>
            <a:ext cx="832287" cy="7192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a:stCxn id="74" idx="2"/>
            <a:endCxn id="138" idx="0"/>
          </p:cNvCxnSpPr>
          <p:nvPr/>
        </p:nvCxnSpPr>
        <p:spPr>
          <a:xfrm>
            <a:off x="2910011" y="2796542"/>
            <a:ext cx="358334" cy="728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a:stCxn id="74" idx="2"/>
            <a:endCxn id="139" idx="0"/>
          </p:cNvCxnSpPr>
          <p:nvPr/>
        </p:nvCxnSpPr>
        <p:spPr>
          <a:xfrm>
            <a:off x="2910011" y="2796542"/>
            <a:ext cx="1795286" cy="7360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p:cNvCxnSpPr>
            <a:stCxn id="115" idx="2"/>
            <a:endCxn id="141" idx="0"/>
          </p:cNvCxnSpPr>
          <p:nvPr/>
        </p:nvCxnSpPr>
        <p:spPr>
          <a:xfrm>
            <a:off x="5103347" y="2899326"/>
            <a:ext cx="761916" cy="6260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114" idx="2"/>
            <a:endCxn id="140" idx="0"/>
          </p:cNvCxnSpPr>
          <p:nvPr/>
        </p:nvCxnSpPr>
        <p:spPr>
          <a:xfrm>
            <a:off x="6413985" y="2899326"/>
            <a:ext cx="605005" cy="618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Straight Connector 191"/>
          <p:cNvCxnSpPr>
            <a:stCxn id="67" idx="2"/>
            <a:endCxn id="140" idx="0"/>
          </p:cNvCxnSpPr>
          <p:nvPr/>
        </p:nvCxnSpPr>
        <p:spPr>
          <a:xfrm flipH="1">
            <a:off x="7018989" y="2781072"/>
            <a:ext cx="601806" cy="7369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69" idx="2"/>
          </p:cNvCxnSpPr>
          <p:nvPr/>
        </p:nvCxnSpPr>
        <p:spPr>
          <a:xfrm flipH="1">
            <a:off x="7053792" y="2781072"/>
            <a:ext cx="1636438" cy="7224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115" idx="2"/>
            <a:endCxn id="138" idx="0"/>
          </p:cNvCxnSpPr>
          <p:nvPr/>
        </p:nvCxnSpPr>
        <p:spPr>
          <a:xfrm flipH="1">
            <a:off x="3268344" y="2899326"/>
            <a:ext cx="1835003" cy="6260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Straight Connector 209"/>
          <p:cNvCxnSpPr>
            <a:stCxn id="115" idx="2"/>
            <a:endCxn id="139" idx="0"/>
          </p:cNvCxnSpPr>
          <p:nvPr/>
        </p:nvCxnSpPr>
        <p:spPr>
          <a:xfrm flipH="1">
            <a:off x="4705296" y="2899326"/>
            <a:ext cx="398051" cy="633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p:cNvCxnSpPr>
            <a:stCxn id="3" idx="2"/>
            <a:endCxn id="138" idx="0"/>
          </p:cNvCxnSpPr>
          <p:nvPr/>
        </p:nvCxnSpPr>
        <p:spPr>
          <a:xfrm>
            <a:off x="1011063" y="2809365"/>
            <a:ext cx="2257282" cy="716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Straight Connector 215"/>
          <p:cNvCxnSpPr>
            <a:stCxn id="114" idx="2"/>
            <a:endCxn id="139" idx="0"/>
          </p:cNvCxnSpPr>
          <p:nvPr/>
        </p:nvCxnSpPr>
        <p:spPr>
          <a:xfrm flipH="1">
            <a:off x="4705297" y="2899326"/>
            <a:ext cx="1708688" cy="633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p:cNvCxnSpPr>
            <a:endCxn id="73" idx="0"/>
          </p:cNvCxnSpPr>
          <p:nvPr/>
        </p:nvCxnSpPr>
        <p:spPr>
          <a:xfrm>
            <a:off x="4691970" y="3969829"/>
            <a:ext cx="1536353" cy="7915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69" idx="2"/>
            <a:endCxn id="139" idx="0"/>
          </p:cNvCxnSpPr>
          <p:nvPr/>
        </p:nvCxnSpPr>
        <p:spPr>
          <a:xfrm flipH="1">
            <a:off x="4705296" y="2781072"/>
            <a:ext cx="3984934" cy="751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p:cNvCxnSpPr>
            <a:stCxn id="115" idx="2"/>
            <a:endCxn id="140" idx="0"/>
          </p:cNvCxnSpPr>
          <p:nvPr/>
        </p:nvCxnSpPr>
        <p:spPr>
          <a:xfrm>
            <a:off x="5103346" y="2899326"/>
            <a:ext cx="1915643" cy="618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114" idx="2"/>
            <a:endCxn id="141" idx="0"/>
          </p:cNvCxnSpPr>
          <p:nvPr/>
        </p:nvCxnSpPr>
        <p:spPr>
          <a:xfrm flipH="1">
            <a:off x="5865263" y="2899326"/>
            <a:ext cx="139650" cy="62608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76" idx="0"/>
            <a:endCxn id="139" idx="2"/>
          </p:cNvCxnSpPr>
          <p:nvPr/>
        </p:nvCxnSpPr>
        <p:spPr>
          <a:xfrm flipH="1" flipV="1">
            <a:off x="4705297" y="3956530"/>
            <a:ext cx="3184531" cy="804817"/>
          </a:xfrm>
          <a:prstGeom prst="line">
            <a:avLst/>
          </a:prstGeom>
        </p:spPr>
        <p:style>
          <a:lnRef idx="1">
            <a:schemeClr val="accent1"/>
          </a:lnRef>
          <a:fillRef idx="0">
            <a:schemeClr val="accent1"/>
          </a:fillRef>
          <a:effectRef idx="0">
            <a:schemeClr val="accent1"/>
          </a:effectRef>
          <a:fontRef idx="minor">
            <a:schemeClr val="tx1"/>
          </a:fontRef>
        </p:style>
      </p:cxnSp>
      <p:sp>
        <p:nvSpPr>
          <p:cNvPr id="74" name="Rounded Rectangle 73"/>
          <p:cNvSpPr/>
          <p:nvPr/>
        </p:nvSpPr>
        <p:spPr>
          <a:xfrm>
            <a:off x="2127055" y="2372593"/>
            <a:ext cx="1565912" cy="423949"/>
          </a:xfrm>
          <a:prstGeom prst="roundRect">
            <a:avLst/>
          </a:prstGeom>
          <a:solidFill>
            <a:srgbClr val="CCE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de-DE" sz="1350" b="1" dirty="0">
                <a:solidFill>
                  <a:prstClr val="black"/>
                </a:solidFill>
                <a:latin typeface="Calibri" panose="020F0502020204030204"/>
              </a:rPr>
              <a:t>Web </a:t>
            </a:r>
            <a:r>
              <a:rPr lang="de-DE" sz="1350" b="1" dirty="0" err="1">
                <a:solidFill>
                  <a:prstClr val="black"/>
                </a:solidFill>
                <a:latin typeface="Calibri" panose="020F0502020204030204"/>
              </a:rPr>
              <a:t>collections</a:t>
            </a:r>
            <a:endParaRPr lang="de-DE" sz="1350" b="1" dirty="0">
              <a:solidFill>
                <a:prstClr val="black"/>
              </a:solidFill>
              <a:latin typeface="Calibri" panose="020F0502020204030204"/>
            </a:endParaRPr>
          </a:p>
          <a:p>
            <a:pPr algn="ctr" defTabSz="685800"/>
            <a:r>
              <a:rPr lang="de-DE" sz="1200" dirty="0">
                <a:solidFill>
                  <a:prstClr val="black"/>
                </a:solidFill>
                <a:latin typeface="Calibri" panose="020F0502020204030204"/>
              </a:rPr>
              <a:t>(Web </a:t>
            </a:r>
            <a:r>
              <a:rPr lang="de-DE" sz="1200" dirty="0" err="1">
                <a:solidFill>
                  <a:prstClr val="black"/>
                </a:solidFill>
                <a:latin typeface="Calibri" panose="020F0502020204030204"/>
              </a:rPr>
              <a:t>crawls</a:t>
            </a:r>
            <a:r>
              <a:rPr lang="de-DE" sz="1200" dirty="0">
                <a:solidFill>
                  <a:prstClr val="black"/>
                </a:solidFill>
                <a:latin typeface="Calibri" panose="020F0502020204030204"/>
              </a:rPr>
              <a:t>)</a:t>
            </a:r>
          </a:p>
        </p:txBody>
      </p:sp>
      <p:cxnSp>
        <p:nvCxnSpPr>
          <p:cNvPr id="18" name="Straight Connector 17"/>
          <p:cNvCxnSpPr>
            <a:stCxn id="63" idx="2"/>
            <a:endCxn id="3" idx="0"/>
          </p:cNvCxnSpPr>
          <p:nvPr/>
        </p:nvCxnSpPr>
        <p:spPr>
          <a:xfrm flipH="1">
            <a:off x="1011063" y="2010641"/>
            <a:ext cx="878749" cy="374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3" idx="2"/>
            <a:endCxn id="74" idx="0"/>
          </p:cNvCxnSpPr>
          <p:nvPr/>
        </p:nvCxnSpPr>
        <p:spPr>
          <a:xfrm>
            <a:off x="1889812" y="2010641"/>
            <a:ext cx="1020199" cy="361952"/>
          </a:xfrm>
          <a:prstGeom prst="line">
            <a:avLst/>
          </a:prstGeom>
        </p:spPr>
        <p:style>
          <a:lnRef idx="1">
            <a:schemeClr val="accent1"/>
          </a:lnRef>
          <a:fillRef idx="0">
            <a:schemeClr val="accent1"/>
          </a:fillRef>
          <a:effectRef idx="0">
            <a:schemeClr val="accent1"/>
          </a:effectRef>
          <a:fontRef idx="minor">
            <a:schemeClr val="tx1"/>
          </a:fontRef>
        </p:style>
      </p:cxnSp>
      <p:sp>
        <p:nvSpPr>
          <p:cNvPr id="24" name="Slide Number Placeholder 23"/>
          <p:cNvSpPr>
            <a:spLocks noGrp="1"/>
          </p:cNvSpPr>
          <p:nvPr>
            <p:ph type="sldNum" sz="quarter" idx="12"/>
          </p:nvPr>
        </p:nvSpPr>
        <p:spPr/>
        <p:txBody>
          <a:bodyPr/>
          <a:lstStyle/>
          <a:p>
            <a:fld id="{18C5ADBB-CFEC-451E-A931-09F422AE9351}" type="slidenum">
              <a:rPr lang="de-DE" smtClean="0"/>
              <a:t>4</a:t>
            </a:fld>
            <a:endParaRPr lang="de-DE"/>
          </a:p>
        </p:txBody>
      </p:sp>
      <p:sp>
        <p:nvSpPr>
          <p:cNvPr id="4" name="Rectangle: Rounded Corners 3">
            <a:extLst>
              <a:ext uri="{FF2B5EF4-FFF2-40B4-BE49-F238E27FC236}">
                <a16:creationId xmlns:a16="http://schemas.microsoft.com/office/drawing/2014/main" id="{FF542523-3433-4D46-B58B-2CC68AC33ECD}"/>
              </a:ext>
            </a:extLst>
          </p:cNvPr>
          <p:cNvSpPr/>
          <p:nvPr/>
        </p:nvSpPr>
        <p:spPr>
          <a:xfrm>
            <a:off x="3888419" y="1438183"/>
            <a:ext cx="2749214" cy="1535836"/>
          </a:xfrm>
          <a:prstGeom prst="roundRect">
            <a:avLst>
              <a:gd name="adj" fmla="val 3797"/>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8" name="Rectangle: Rounded Corners 67">
            <a:extLst>
              <a:ext uri="{FF2B5EF4-FFF2-40B4-BE49-F238E27FC236}">
                <a16:creationId xmlns:a16="http://schemas.microsoft.com/office/drawing/2014/main" id="{0CDA9827-C50E-4264-AEAE-F8C6BB9789A7}"/>
              </a:ext>
            </a:extLst>
          </p:cNvPr>
          <p:cNvSpPr/>
          <p:nvPr/>
        </p:nvSpPr>
        <p:spPr>
          <a:xfrm>
            <a:off x="462973" y="4670237"/>
            <a:ext cx="1330829" cy="606167"/>
          </a:xfrm>
          <a:prstGeom prst="roundRect">
            <a:avLst>
              <a:gd name="adj" fmla="val 3797"/>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65640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fontScale="92500" lnSpcReduction="10000"/>
          </a:bodyPr>
          <a:lstStyle/>
          <a:p>
            <a:pPr marL="514350" indent="-514350">
              <a:lnSpc>
                <a:spcPct val="120000"/>
              </a:lnSpc>
              <a:buFont typeface="+mj-lt"/>
              <a:buAutoNum type="arabicPeriod"/>
            </a:pPr>
            <a:r>
              <a:rPr lang="en-US" sz="2400" dirty="0"/>
              <a:t>Named-entity recognition and classification</a:t>
            </a:r>
          </a:p>
          <a:p>
            <a:pPr marL="971550" lvl="1" indent="-514350">
              <a:lnSpc>
                <a:spcPct val="120000"/>
              </a:lnSpc>
              <a:buFont typeface="+mj-lt"/>
              <a:buAutoNum type="arabicPeriod"/>
            </a:pPr>
            <a:r>
              <a:rPr lang="en-US" sz="2000" dirty="0"/>
              <a:t>Problem</a:t>
            </a:r>
          </a:p>
          <a:p>
            <a:pPr marL="971550" lvl="1" indent="-514350">
              <a:lnSpc>
                <a:spcPct val="120000"/>
              </a:lnSpc>
              <a:buFont typeface="+mj-lt"/>
              <a:buAutoNum type="arabicPeriod"/>
            </a:pPr>
            <a:r>
              <a:rPr lang="en-US" sz="2000" dirty="0"/>
              <a:t>Features</a:t>
            </a:r>
          </a:p>
          <a:p>
            <a:pPr marL="971550" lvl="1" indent="-514350">
              <a:lnSpc>
                <a:spcPct val="120000"/>
              </a:lnSpc>
              <a:buFont typeface="+mj-lt"/>
              <a:buAutoNum type="arabicPeriod"/>
            </a:pPr>
            <a:r>
              <a:rPr lang="en-US" sz="2000" dirty="0"/>
              <a:t>Rule-based</a:t>
            </a:r>
          </a:p>
          <a:p>
            <a:pPr marL="971550" lvl="1" indent="-514350">
              <a:lnSpc>
                <a:spcPct val="120000"/>
              </a:lnSpc>
              <a:buFont typeface="+mj-lt"/>
              <a:buAutoNum type="arabicPeriod"/>
            </a:pPr>
            <a:r>
              <a:rPr lang="en-US" sz="2000" dirty="0"/>
              <a:t>Distance-based</a:t>
            </a:r>
          </a:p>
          <a:p>
            <a:pPr marL="514350" indent="-514350">
              <a:lnSpc>
                <a:spcPct val="120000"/>
              </a:lnSpc>
              <a:buFont typeface="+mj-lt"/>
              <a:buAutoNum type="arabicPeriod"/>
            </a:pPr>
            <a:r>
              <a:rPr lang="en-US" sz="2400" dirty="0">
                <a:solidFill>
                  <a:srgbClr val="1515FF"/>
                </a:solidFill>
              </a:rPr>
              <a:t>Extractive typing</a:t>
            </a:r>
          </a:p>
          <a:p>
            <a:pPr marL="514350" indent="-514350">
              <a:lnSpc>
                <a:spcPct val="120000"/>
              </a:lnSpc>
              <a:buFont typeface="+mj-lt"/>
              <a:buAutoNum type="arabicPeriod"/>
            </a:pPr>
            <a:r>
              <a:rPr lang="en-US" sz="2400" dirty="0"/>
              <a:t>Use cases</a:t>
            </a:r>
          </a:p>
          <a:p>
            <a:pPr lvl="1">
              <a:lnSpc>
                <a:spcPct val="120000"/>
              </a:lnSpc>
            </a:pPr>
            <a:r>
              <a:rPr lang="en-US" sz="2000" dirty="0" err="1"/>
              <a:t>spaCy</a:t>
            </a:r>
            <a:endParaRPr lang="en-US" sz="2000" dirty="0"/>
          </a:p>
          <a:p>
            <a:pPr lvl="1">
              <a:lnSpc>
                <a:spcPct val="120000"/>
              </a:lnSpc>
            </a:pPr>
            <a:r>
              <a:rPr lang="en-US" sz="2000" dirty="0" err="1"/>
              <a:t>WebIsALOD</a:t>
            </a:r>
            <a:endParaRPr lang="en-US" sz="2000" dirty="0"/>
          </a:p>
          <a:p>
            <a:pPr lvl="1">
              <a:lnSpc>
                <a:spcPct val="120000"/>
              </a:lnSpc>
            </a:pPr>
            <a:r>
              <a:rPr lang="en-US" sz="2000" dirty="0" err="1"/>
              <a:t>Entyfi</a:t>
            </a:r>
            <a:endParaRPr lang="en-US" sz="2000" dirty="0"/>
          </a:p>
          <a:p>
            <a:pPr marL="514350" indent="-514350">
              <a:lnSpc>
                <a:spcPct val="120000"/>
              </a:lnSpc>
              <a:buFont typeface="+mj-lt"/>
              <a:buAutoNum type="arabicPeriod"/>
            </a:pPr>
            <a:endParaRPr lang="en-US" sz="2400" dirty="0"/>
          </a:p>
        </p:txBody>
      </p:sp>
      <p:sp>
        <p:nvSpPr>
          <p:cNvPr id="4" name="Slide Number Placeholder 3"/>
          <p:cNvSpPr>
            <a:spLocks noGrp="1"/>
          </p:cNvSpPr>
          <p:nvPr>
            <p:ph type="sldNum" sz="quarter" idx="12"/>
          </p:nvPr>
        </p:nvSpPr>
        <p:spPr/>
        <p:txBody>
          <a:bodyPr/>
          <a:lstStyle/>
          <a:p>
            <a:fld id="{7CBD2AF1-E3F7-4EC9-8368-99951890183C}" type="slidenum">
              <a:rPr lang="en-US" smtClean="0"/>
              <a:t>40</a:t>
            </a:fld>
            <a:endParaRPr lang="en-US"/>
          </a:p>
        </p:txBody>
      </p:sp>
    </p:spTree>
    <p:extLst>
      <p:ext uri="{BB962C8B-B14F-4D97-AF65-F5344CB8AC3E}">
        <p14:creationId xmlns:p14="http://schemas.microsoft.com/office/powerpoint/2010/main" val="253664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NERC</a:t>
            </a:r>
          </a:p>
        </p:txBody>
      </p:sp>
      <p:sp>
        <p:nvSpPr>
          <p:cNvPr id="3" name="Content Placeholder 2"/>
          <p:cNvSpPr>
            <a:spLocks noGrp="1"/>
          </p:cNvSpPr>
          <p:nvPr>
            <p:ph idx="1"/>
          </p:nvPr>
        </p:nvSpPr>
        <p:spPr/>
        <p:txBody>
          <a:bodyPr>
            <a:normAutofit/>
          </a:bodyPr>
          <a:lstStyle/>
          <a:p>
            <a:pPr marL="514350" indent="-514350">
              <a:buFont typeface="+mj-lt"/>
              <a:buAutoNum type="arabicPeriod"/>
            </a:pPr>
            <a:endParaRPr lang="en-US" dirty="0">
              <a:solidFill>
                <a:srgbClr val="0000FF"/>
              </a:solidFill>
            </a:endParaRPr>
          </a:p>
          <a:p>
            <a:pPr>
              <a:lnSpc>
                <a:spcPct val="120000"/>
              </a:lnSpc>
            </a:pPr>
            <a:r>
              <a:rPr lang="en-US" dirty="0"/>
              <a:t>Classification </a:t>
            </a:r>
            <a:r>
              <a:rPr lang="en-US" dirty="0">
                <a:solidFill>
                  <a:srgbClr val="1515FF"/>
                </a:solidFill>
              </a:rPr>
              <a:t>limited by target set </a:t>
            </a:r>
          </a:p>
          <a:p>
            <a:pPr lvl="1">
              <a:lnSpc>
                <a:spcPct val="120000"/>
              </a:lnSpc>
            </a:pPr>
            <a:r>
              <a:rPr lang="en-US" dirty="0"/>
              <a:t>Traditionally 5-20</a:t>
            </a:r>
          </a:p>
          <a:p>
            <a:pPr lvl="1">
              <a:lnSpc>
                <a:spcPct val="120000"/>
              </a:lnSpc>
            </a:pPr>
            <a:r>
              <a:rPr lang="en-US" dirty="0"/>
              <a:t>Lately up to 10k types</a:t>
            </a:r>
          </a:p>
          <a:p>
            <a:pPr lvl="1">
              <a:lnSpc>
                <a:spcPct val="120000"/>
              </a:lnSpc>
            </a:pPr>
            <a:r>
              <a:rPr lang="en-US" dirty="0"/>
              <a:t>Still inherently limited by target set</a:t>
            </a:r>
          </a:p>
          <a:p>
            <a:pPr>
              <a:lnSpc>
                <a:spcPct val="120000"/>
              </a:lnSpc>
            </a:pPr>
            <a:r>
              <a:rPr lang="en-US" dirty="0"/>
              <a:t>Single mentions often provide</a:t>
            </a:r>
            <a:r>
              <a:rPr lang="en-US" dirty="0">
                <a:solidFill>
                  <a:srgbClr val="1515FF"/>
                </a:solidFill>
              </a:rPr>
              <a:t> limited context</a:t>
            </a:r>
          </a:p>
          <a:p>
            <a:pPr lvl="1">
              <a:lnSpc>
                <a:spcPct val="120000"/>
              </a:lnSpc>
            </a:pPr>
            <a:r>
              <a:rPr lang="en-US" sz="2200" dirty="0"/>
              <a:t>Extraction may consider larger text corpus</a:t>
            </a:r>
          </a:p>
          <a:p>
            <a:pPr marL="0" indent="0">
              <a:buNone/>
            </a:pPr>
            <a:endParaRPr lang="en-US" dirty="0">
              <a:solidFill>
                <a:srgbClr val="0000FF"/>
              </a:solidFill>
            </a:endParaRPr>
          </a:p>
        </p:txBody>
      </p:sp>
      <p:sp>
        <p:nvSpPr>
          <p:cNvPr id="4" name="Slide Number Placeholder 3"/>
          <p:cNvSpPr>
            <a:spLocks noGrp="1"/>
          </p:cNvSpPr>
          <p:nvPr>
            <p:ph type="sldNum" sz="quarter" idx="12"/>
          </p:nvPr>
        </p:nvSpPr>
        <p:spPr/>
        <p:txBody>
          <a:bodyPr/>
          <a:lstStyle/>
          <a:p>
            <a:fld id="{7CBD2AF1-E3F7-4EC9-8368-99951890183C}" type="slidenum">
              <a:rPr lang="en-US" smtClean="0"/>
              <a:t>41</a:t>
            </a:fld>
            <a:endParaRPr lang="en-US"/>
          </a:p>
        </p:txBody>
      </p:sp>
    </p:spTree>
    <p:extLst>
      <p:ext uri="{BB962C8B-B14F-4D97-AF65-F5344CB8AC3E}">
        <p14:creationId xmlns:p14="http://schemas.microsoft.com/office/powerpoint/2010/main" val="452283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
          <p:cNvPicPr>
            <a:picLocks noGrp="1" noChangeAspect="1"/>
          </p:cNvPicPr>
          <p:nvPr isPhoto="1"/>
        </p:nvPicPr>
        <p:blipFill rotWithShape="1">
          <a:blip r:embed="rId3">
            <a:lum/>
            <a:extLst>
              <a:ext uri="{28A0092B-C50C-407E-A947-70E740481C1C}">
                <a14:useLocalDpi xmlns:a14="http://schemas.microsoft.com/office/drawing/2010/main" val="0"/>
              </a:ext>
            </a:extLst>
          </a:blip>
          <a:srcRect t="15609"/>
          <a:stretch/>
        </p:blipFill>
        <p:spPr>
          <a:xfrm>
            <a:off x="328613" y="1660124"/>
            <a:ext cx="8486775" cy="4340626"/>
          </a:xfrm>
          <a:prstGeom prst="rect">
            <a:avLst/>
          </a:prstGeom>
          <a:noFill/>
          <a:ln>
            <a:noFill/>
          </a:ln>
        </p:spPr>
      </p:pic>
      <p:sp>
        <p:nvSpPr>
          <p:cNvPr id="3" name="Rectangle 2"/>
          <p:cNvSpPr/>
          <p:nvPr/>
        </p:nvSpPr>
        <p:spPr>
          <a:xfrm>
            <a:off x="6077490" y="5075746"/>
            <a:ext cx="1571625" cy="102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7CBD2AF1-E3F7-4EC9-8368-99951890183C}" type="slidenum">
              <a:rPr lang="en-US" smtClean="0"/>
              <a:t>42</a:t>
            </a:fld>
            <a:endParaRPr lang="en-US"/>
          </a:p>
        </p:txBody>
      </p:sp>
      <p:sp>
        <p:nvSpPr>
          <p:cNvPr id="5" name="Rectangle 4"/>
          <p:cNvSpPr/>
          <p:nvPr/>
        </p:nvSpPr>
        <p:spPr>
          <a:xfrm>
            <a:off x="938578" y="4047046"/>
            <a:ext cx="5365507"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B7C45C1-530C-47A3-9DFE-4D62476D12DB}"/>
              </a:ext>
            </a:extLst>
          </p:cNvPr>
          <p:cNvSpPr txBox="1"/>
          <p:nvPr/>
        </p:nvSpPr>
        <p:spPr>
          <a:xfrm>
            <a:off x="435005" y="602321"/>
            <a:ext cx="8566952" cy="954107"/>
          </a:xfrm>
          <a:prstGeom prst="rect">
            <a:avLst/>
          </a:prstGeom>
          <a:noFill/>
        </p:spPr>
        <p:txBody>
          <a:bodyPr wrap="square" rtlCol="0">
            <a:spAutoFit/>
          </a:bodyPr>
          <a:lstStyle/>
          <a:p>
            <a:r>
              <a:rPr lang="en-US" sz="2800" dirty="0"/>
              <a:t>Examples – Types beyond typical inventories</a:t>
            </a:r>
          </a:p>
        </p:txBody>
      </p:sp>
    </p:spTree>
    <p:extLst>
      <p:ext uri="{BB962C8B-B14F-4D97-AF65-F5344CB8AC3E}">
        <p14:creationId xmlns:p14="http://schemas.microsoft.com/office/powerpoint/2010/main" val="40482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3813" y="857250"/>
            <a:ext cx="9096375" cy="5143500"/>
          </a:xfrm>
          <a:prstGeom prst="rect">
            <a:avLst/>
          </a:prstGeom>
          <a:noFill/>
          <a:ln>
            <a:noFill/>
          </a:ln>
        </p:spPr>
      </p:pic>
      <p:sp>
        <p:nvSpPr>
          <p:cNvPr id="3" name="Slide Number Placeholder 2"/>
          <p:cNvSpPr>
            <a:spLocks noGrp="1"/>
          </p:cNvSpPr>
          <p:nvPr>
            <p:ph type="sldNum" sz="quarter" idx="12"/>
          </p:nvPr>
        </p:nvSpPr>
        <p:spPr/>
        <p:txBody>
          <a:bodyPr/>
          <a:lstStyle/>
          <a:p>
            <a:fld id="{7CBD2AF1-E3F7-4EC9-8368-99951890183C}" type="slidenum">
              <a:rPr lang="en-US" smtClean="0"/>
              <a:t>43</a:t>
            </a:fld>
            <a:endParaRPr lang="en-US"/>
          </a:p>
        </p:txBody>
      </p:sp>
    </p:spTree>
    <p:extLst>
      <p:ext uri="{BB962C8B-B14F-4D97-AF65-F5344CB8AC3E}">
        <p14:creationId xmlns:p14="http://schemas.microsoft.com/office/powerpoint/2010/main" val="29085484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3098" y="857250"/>
            <a:ext cx="9116615" cy="5143500"/>
          </a:xfrm>
          <a:prstGeom prst="rect">
            <a:avLst/>
          </a:prstGeom>
          <a:noFill/>
          <a:ln>
            <a:noFill/>
          </a:ln>
        </p:spPr>
      </p:pic>
      <p:sp>
        <p:nvSpPr>
          <p:cNvPr id="3" name="Slide Number Placeholder 2"/>
          <p:cNvSpPr>
            <a:spLocks noGrp="1"/>
          </p:cNvSpPr>
          <p:nvPr>
            <p:ph type="sldNum" sz="quarter" idx="12"/>
          </p:nvPr>
        </p:nvSpPr>
        <p:spPr/>
        <p:txBody>
          <a:bodyPr/>
          <a:lstStyle/>
          <a:p>
            <a:fld id="{7CBD2AF1-E3F7-4EC9-8368-99951890183C}" type="slidenum">
              <a:rPr lang="en-US" smtClean="0"/>
              <a:t>44</a:t>
            </a:fld>
            <a:endParaRPr lang="en-US"/>
          </a:p>
        </p:txBody>
      </p:sp>
      <p:sp>
        <p:nvSpPr>
          <p:cNvPr id="4" name="Rectangle 3"/>
          <p:cNvSpPr/>
          <p:nvPr/>
        </p:nvSpPr>
        <p:spPr>
          <a:xfrm>
            <a:off x="13098" y="3727205"/>
            <a:ext cx="4945764" cy="2357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420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75035" y="857250"/>
            <a:ext cx="8592740" cy="5143500"/>
          </a:xfrm>
          <a:prstGeom prst="rect">
            <a:avLst/>
          </a:prstGeom>
          <a:noFill/>
          <a:ln>
            <a:noFill/>
          </a:ln>
        </p:spPr>
      </p:pic>
      <p:sp>
        <p:nvSpPr>
          <p:cNvPr id="3" name="Rectangle 2"/>
          <p:cNvSpPr/>
          <p:nvPr/>
        </p:nvSpPr>
        <p:spPr>
          <a:xfrm>
            <a:off x="5559904" y="5058494"/>
            <a:ext cx="1571625" cy="102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7CBD2AF1-E3F7-4EC9-8368-99951890183C}" type="slidenum">
              <a:rPr lang="en-US" smtClean="0"/>
              <a:t>45</a:t>
            </a:fld>
            <a:endParaRPr lang="en-US"/>
          </a:p>
        </p:txBody>
      </p:sp>
      <p:pic>
        <p:nvPicPr>
          <p:cNvPr id="5" name="Picture 4" descr="10"/>
          <p:cNvPicPr>
            <a:picLocks noGrp="1" noChangeAspect="1"/>
          </p:cNvPicPr>
          <p:nvPr isPhoto="1"/>
        </p:nvPicPr>
        <p:blipFill rotWithShape="1">
          <a:blip r:embed="rId3">
            <a:lum/>
            <a:extLst>
              <a:ext uri="{28A0092B-C50C-407E-A947-70E740481C1C}">
                <a14:useLocalDpi xmlns:a14="http://schemas.microsoft.com/office/drawing/2010/main" val="0"/>
              </a:ext>
            </a:extLst>
          </a:blip>
          <a:srcRect l="52416" t="52393" r="17317" b="20256"/>
          <a:stretch/>
        </p:blipFill>
        <p:spPr>
          <a:xfrm>
            <a:off x="5754566" y="3736731"/>
            <a:ext cx="2760784" cy="1406770"/>
          </a:xfrm>
          <a:prstGeom prst="rect">
            <a:avLst/>
          </a:prstGeom>
          <a:noFill/>
          <a:ln>
            <a:noFill/>
          </a:ln>
        </p:spPr>
      </p:pic>
      <p:sp>
        <p:nvSpPr>
          <p:cNvPr id="6" name="TextBox 5"/>
          <p:cNvSpPr txBox="1"/>
          <p:nvPr/>
        </p:nvSpPr>
        <p:spPr>
          <a:xfrm>
            <a:off x="6594231" y="770806"/>
            <a:ext cx="2734408" cy="369332"/>
          </a:xfrm>
          <a:prstGeom prst="rect">
            <a:avLst/>
          </a:prstGeom>
          <a:noFill/>
        </p:spPr>
        <p:txBody>
          <a:bodyPr wrap="square" rtlCol="0">
            <a:spAutoFit/>
          </a:bodyPr>
          <a:lstStyle/>
          <a:p>
            <a:r>
              <a:rPr lang="en-US" dirty="0"/>
              <a:t>[Marti Hearst, 1992]</a:t>
            </a:r>
          </a:p>
        </p:txBody>
      </p:sp>
    </p:spTree>
    <p:extLst>
      <p:ext uri="{BB962C8B-B14F-4D97-AF65-F5344CB8AC3E}">
        <p14:creationId xmlns:p14="http://schemas.microsoft.com/office/powerpoint/2010/main" val="339175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
          <p:cNvPicPr>
            <a:picLocks noGrp="1" noChangeAspect="1"/>
          </p:cNvPicPr>
          <p:nvPr isPhoto="1"/>
        </p:nvPicPr>
        <p:blipFill rotWithShape="1">
          <a:blip r:embed="rId2">
            <a:lum/>
            <a:extLst>
              <a:ext uri="{28A0092B-C50C-407E-A947-70E740481C1C}">
                <a14:useLocalDpi xmlns:a14="http://schemas.microsoft.com/office/drawing/2010/main" val="0"/>
              </a:ext>
            </a:extLst>
          </a:blip>
          <a:srcRect r="24134"/>
          <a:stretch/>
        </p:blipFill>
        <p:spPr>
          <a:xfrm>
            <a:off x="0" y="926307"/>
            <a:ext cx="6937131" cy="5004197"/>
          </a:xfrm>
          <a:prstGeom prst="rect">
            <a:avLst/>
          </a:prstGeom>
          <a:noFill/>
          <a:ln>
            <a:noFill/>
          </a:ln>
        </p:spPr>
      </p:pic>
      <p:sp>
        <p:nvSpPr>
          <p:cNvPr id="3" name="Slide Number Placeholder 2"/>
          <p:cNvSpPr>
            <a:spLocks noGrp="1"/>
          </p:cNvSpPr>
          <p:nvPr>
            <p:ph type="sldNum" sz="quarter" idx="12"/>
          </p:nvPr>
        </p:nvSpPr>
        <p:spPr/>
        <p:txBody>
          <a:bodyPr/>
          <a:lstStyle/>
          <a:p>
            <a:fld id="{7CBD2AF1-E3F7-4EC9-8368-99951890183C}" type="slidenum">
              <a:rPr lang="en-US" smtClean="0"/>
              <a:t>46</a:t>
            </a:fld>
            <a:endParaRPr lang="en-US"/>
          </a:p>
        </p:txBody>
      </p:sp>
    </p:spTree>
    <p:extLst>
      <p:ext uri="{BB962C8B-B14F-4D97-AF65-F5344CB8AC3E}">
        <p14:creationId xmlns:p14="http://schemas.microsoft.com/office/powerpoint/2010/main" val="25183187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94085" y="857250"/>
            <a:ext cx="8555831" cy="5143500"/>
          </a:xfrm>
          <a:prstGeom prst="rect">
            <a:avLst/>
          </a:prstGeom>
          <a:noFill/>
          <a:ln>
            <a:noFill/>
          </a:ln>
        </p:spPr>
      </p:pic>
      <p:sp>
        <p:nvSpPr>
          <p:cNvPr id="3" name="Rectangle 2"/>
          <p:cNvSpPr/>
          <p:nvPr/>
        </p:nvSpPr>
        <p:spPr>
          <a:xfrm>
            <a:off x="5930840" y="5486400"/>
            <a:ext cx="1571625" cy="102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7CBD2AF1-E3F7-4EC9-8368-99951890183C}" type="slidenum">
              <a:rPr lang="en-US" smtClean="0"/>
              <a:t>47</a:t>
            </a:fld>
            <a:endParaRPr lang="en-US"/>
          </a:p>
        </p:txBody>
      </p:sp>
    </p:spTree>
    <p:extLst>
      <p:ext uri="{BB962C8B-B14F-4D97-AF65-F5344CB8AC3E}">
        <p14:creationId xmlns:p14="http://schemas.microsoft.com/office/powerpoint/2010/main" val="13272549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
          <p:cNvPicPr>
            <a:picLocks noGrp="1" noChangeAspect="1"/>
          </p:cNvPicPr>
          <p:nvPr isPhoto="1"/>
        </p:nvPicPr>
        <p:blipFill rotWithShape="1">
          <a:blip r:embed="rId3">
            <a:lum/>
            <a:extLst>
              <a:ext uri="{28A0092B-C50C-407E-A947-70E740481C1C}">
                <a14:useLocalDpi xmlns:a14="http://schemas.microsoft.com/office/drawing/2010/main" val="0"/>
              </a:ext>
            </a:extLst>
          </a:blip>
          <a:srcRect b="70171"/>
          <a:stretch/>
        </p:blipFill>
        <p:spPr>
          <a:xfrm>
            <a:off x="210741" y="857250"/>
            <a:ext cx="8721328" cy="1534258"/>
          </a:xfrm>
          <a:prstGeom prst="rect">
            <a:avLst/>
          </a:prstGeom>
          <a:noFill/>
          <a:ln>
            <a:noFill/>
          </a:ln>
        </p:spPr>
      </p:pic>
      <p:sp>
        <p:nvSpPr>
          <p:cNvPr id="3" name="Rectangle 2"/>
          <p:cNvSpPr/>
          <p:nvPr/>
        </p:nvSpPr>
        <p:spPr>
          <a:xfrm>
            <a:off x="5982598" y="5567452"/>
            <a:ext cx="1571625" cy="102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7CBD2AF1-E3F7-4EC9-8368-99951890183C}" type="slidenum">
              <a:rPr lang="en-US" smtClean="0"/>
              <a:t>48</a:t>
            </a:fld>
            <a:endParaRPr lang="en-US"/>
          </a:p>
        </p:txBody>
      </p:sp>
      <p:sp>
        <p:nvSpPr>
          <p:cNvPr id="5" name="TextBox 4"/>
          <p:cNvSpPr txBox="1"/>
          <p:nvPr/>
        </p:nvSpPr>
        <p:spPr>
          <a:xfrm>
            <a:off x="407670" y="2657187"/>
            <a:ext cx="7078980" cy="1600438"/>
          </a:xfrm>
          <a:prstGeom prst="rect">
            <a:avLst/>
          </a:prstGeom>
          <a:noFill/>
        </p:spPr>
        <p:txBody>
          <a:bodyPr wrap="square" rtlCol="0">
            <a:spAutoFit/>
          </a:bodyPr>
          <a:lstStyle/>
          <a:p>
            <a:r>
              <a:rPr lang="en-US" sz="1400" dirty="0">
                <a:hlinkClick r:id="rId4"/>
              </a:rPr>
              <a:t>https://www.google.com/search?client=firefox-b-d&amp;q=%22cities+such+as%22</a:t>
            </a:r>
            <a:endParaRPr lang="en-US" sz="1400" dirty="0"/>
          </a:p>
          <a:p>
            <a:endParaRPr lang="en-US" sz="1400" dirty="0"/>
          </a:p>
          <a:p>
            <a:endParaRPr lang="en-US" sz="1400" dirty="0"/>
          </a:p>
          <a:p>
            <a:r>
              <a:rPr lang="en-US" sz="1400" dirty="0">
                <a:hlinkClick r:id="rId5"/>
              </a:rPr>
              <a:t>https://en.wikipedia.org/w/index.php?search=%22cities+such+as%22&amp;title=Special%3ASearch&amp;go=Go&amp;ns0=1</a:t>
            </a:r>
            <a:endParaRPr lang="en-US" sz="1400" dirty="0"/>
          </a:p>
          <a:p>
            <a:endParaRPr lang="en-US" sz="1400" dirty="0"/>
          </a:p>
        </p:txBody>
      </p:sp>
    </p:spTree>
    <p:extLst>
      <p:ext uri="{BB962C8B-B14F-4D97-AF65-F5344CB8AC3E}">
        <p14:creationId xmlns:p14="http://schemas.microsoft.com/office/powerpoint/2010/main" val="9855792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7385" y="857250"/>
            <a:ext cx="9089231" cy="5143500"/>
          </a:xfrm>
          <a:prstGeom prst="rect">
            <a:avLst/>
          </a:prstGeom>
          <a:noFill/>
          <a:ln>
            <a:noFill/>
          </a:ln>
        </p:spPr>
      </p:pic>
      <p:sp>
        <p:nvSpPr>
          <p:cNvPr id="3" name="Slide Number Placeholder 2"/>
          <p:cNvSpPr>
            <a:spLocks noGrp="1"/>
          </p:cNvSpPr>
          <p:nvPr>
            <p:ph type="sldNum" sz="quarter" idx="12"/>
          </p:nvPr>
        </p:nvSpPr>
        <p:spPr/>
        <p:txBody>
          <a:bodyPr/>
          <a:lstStyle/>
          <a:p>
            <a:fld id="{7CBD2AF1-E3F7-4EC9-8368-99951890183C}" type="slidenum">
              <a:rPr lang="en-US" smtClean="0"/>
              <a:t>49</a:t>
            </a:fld>
            <a:endParaRPr lang="en-US"/>
          </a:p>
        </p:txBody>
      </p:sp>
    </p:spTree>
    <p:extLst>
      <p:ext uri="{BB962C8B-B14F-4D97-AF65-F5344CB8AC3E}">
        <p14:creationId xmlns:p14="http://schemas.microsoft.com/office/powerpoint/2010/main" val="3557856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Types and fact extraction</a:t>
            </a:r>
          </a:p>
        </p:txBody>
      </p:sp>
      <p:sp>
        <p:nvSpPr>
          <p:cNvPr id="3" name="Content Placeholder 2"/>
          <p:cNvSpPr>
            <a:spLocks noGrp="1"/>
          </p:cNvSpPr>
          <p:nvPr>
            <p:ph idx="1"/>
          </p:nvPr>
        </p:nvSpPr>
        <p:spPr/>
        <p:txBody>
          <a:bodyPr>
            <a:normAutofit fontScale="55000" lnSpcReduction="20000"/>
          </a:bodyPr>
          <a:lstStyle/>
          <a:p>
            <a:pPr marL="0" indent="0">
              <a:lnSpc>
                <a:spcPct val="120000"/>
              </a:lnSpc>
              <a:buNone/>
            </a:pPr>
            <a:r>
              <a:rPr lang="en-US" dirty="0">
                <a:solidFill>
                  <a:srgbClr val="1515FF"/>
                </a:solidFill>
              </a:rPr>
              <a:t>In 1905, Einstein discovered special relativity.</a:t>
            </a:r>
          </a:p>
          <a:p>
            <a:pPr marL="0" indent="0">
              <a:lnSpc>
                <a:spcPct val="120000"/>
              </a:lnSpc>
              <a:buNone/>
            </a:pPr>
            <a:r>
              <a:rPr lang="en-US" dirty="0">
                <a:solidFill>
                  <a:srgbClr val="1515FF"/>
                </a:solidFill>
              </a:rPr>
              <a:t>                                 In Zürich, Einstein discovered special relativity.</a:t>
            </a:r>
          </a:p>
          <a:p>
            <a:pPr marL="0" indent="0">
              <a:lnSpc>
                <a:spcPct val="120000"/>
              </a:lnSpc>
              <a:buNone/>
            </a:pPr>
            <a:endParaRPr lang="en-US" dirty="0"/>
          </a:p>
          <a:p>
            <a:pPr marL="0" indent="0">
              <a:lnSpc>
                <a:spcPct val="120000"/>
              </a:lnSpc>
              <a:buNone/>
            </a:pPr>
            <a:r>
              <a:rPr lang="en-US" dirty="0" err="1"/>
              <a:t>dateOfDiscovery</a:t>
            </a:r>
            <a:r>
              <a:rPr lang="en-US" dirty="0"/>
              <a:t>(</a:t>
            </a:r>
            <a:r>
              <a:rPr lang="en-US" dirty="0" err="1"/>
              <a:t>special_relativity</a:t>
            </a:r>
            <a:r>
              <a:rPr lang="en-US" dirty="0"/>
              <a:t>, 1905)</a:t>
            </a:r>
          </a:p>
          <a:p>
            <a:pPr marL="0" indent="0">
              <a:lnSpc>
                <a:spcPct val="120000"/>
              </a:lnSpc>
              <a:buNone/>
            </a:pPr>
            <a:r>
              <a:rPr lang="en-US" dirty="0" err="1"/>
              <a:t>placeOfDiscovery</a:t>
            </a:r>
            <a:r>
              <a:rPr lang="en-US" dirty="0"/>
              <a:t>(</a:t>
            </a:r>
            <a:r>
              <a:rPr lang="en-US" dirty="0" err="1"/>
              <a:t>special_relativity</a:t>
            </a:r>
            <a:r>
              <a:rPr lang="en-US" dirty="0"/>
              <a:t>, Zürich)</a:t>
            </a:r>
          </a:p>
          <a:p>
            <a:pPr marL="0" indent="0">
              <a:lnSpc>
                <a:spcPct val="120000"/>
              </a:lnSpc>
              <a:buNone/>
            </a:pPr>
            <a:endParaRPr lang="en-US" dirty="0"/>
          </a:p>
          <a:p>
            <a:pPr marL="0" indent="0">
              <a:lnSpc>
                <a:spcPct val="120000"/>
              </a:lnSpc>
              <a:buNone/>
            </a:pPr>
            <a:r>
              <a:rPr lang="en-US" dirty="0">
                <a:solidFill>
                  <a:srgbClr val="1515FF"/>
                </a:solidFill>
              </a:rPr>
              <a:t>After three years in </a:t>
            </a:r>
            <a:r>
              <a:rPr lang="en-US" dirty="0" err="1">
                <a:solidFill>
                  <a:srgbClr val="1515FF"/>
                </a:solidFill>
              </a:rPr>
              <a:t>Westmore</a:t>
            </a:r>
            <a:r>
              <a:rPr lang="en-US" dirty="0">
                <a:solidFill>
                  <a:srgbClr val="1515FF"/>
                </a:solidFill>
              </a:rPr>
              <a:t> College, Mary moved to </a:t>
            </a:r>
            <a:r>
              <a:rPr lang="en-US" dirty="0" err="1">
                <a:solidFill>
                  <a:srgbClr val="1515FF"/>
                </a:solidFill>
              </a:rPr>
              <a:t>Eastless</a:t>
            </a:r>
            <a:r>
              <a:rPr lang="en-US" dirty="0">
                <a:solidFill>
                  <a:srgbClr val="1515FF"/>
                </a:solidFill>
              </a:rPr>
              <a:t> Academy.</a:t>
            </a:r>
          </a:p>
          <a:p>
            <a:pPr marL="0" indent="0">
              <a:lnSpc>
                <a:spcPct val="120000"/>
              </a:lnSpc>
              <a:buNone/>
            </a:pPr>
            <a:r>
              <a:rPr lang="en-US" dirty="0">
                <a:solidFill>
                  <a:srgbClr val="1515FF"/>
                </a:solidFill>
              </a:rPr>
              <a:t>After three years in Software Corp., Mary moved to Hardware Inc.</a:t>
            </a:r>
          </a:p>
          <a:p>
            <a:pPr marL="0" indent="0">
              <a:lnSpc>
                <a:spcPct val="120000"/>
              </a:lnSpc>
              <a:buNone/>
            </a:pPr>
            <a:r>
              <a:rPr lang="en-US" dirty="0">
                <a:solidFill>
                  <a:srgbClr val="1515FF"/>
                </a:solidFill>
              </a:rPr>
              <a:t>After three years in Corporate Finance, Mary moved to Controlling.</a:t>
            </a:r>
          </a:p>
          <a:p>
            <a:pPr marL="0" indent="0">
              <a:lnSpc>
                <a:spcPct val="120000"/>
              </a:lnSpc>
              <a:buNone/>
            </a:pPr>
            <a:endParaRPr lang="en-US" dirty="0"/>
          </a:p>
          <a:p>
            <a:pPr marL="0" indent="0">
              <a:lnSpc>
                <a:spcPct val="120000"/>
              </a:lnSpc>
              <a:buNone/>
            </a:pPr>
            <a:r>
              <a:rPr lang="en-US" dirty="0"/>
              <a:t>-&gt; </a:t>
            </a:r>
            <a:r>
              <a:rPr lang="en-US" dirty="0" err="1"/>
              <a:t>studiedAt</a:t>
            </a:r>
            <a:r>
              <a:rPr lang="en-US" dirty="0"/>
              <a:t>? </a:t>
            </a:r>
            <a:r>
              <a:rPr lang="en-US" dirty="0" err="1"/>
              <a:t>workedFor</a:t>
            </a:r>
            <a:r>
              <a:rPr lang="en-US" dirty="0"/>
              <a:t>? </a:t>
            </a:r>
            <a:r>
              <a:rPr lang="en-US" dirty="0" err="1"/>
              <a:t>fieldOfWork</a:t>
            </a:r>
            <a:r>
              <a:rPr lang="en-US" dirty="0"/>
              <a:t>?</a:t>
            </a:r>
          </a:p>
        </p:txBody>
      </p:sp>
      <p:sp>
        <p:nvSpPr>
          <p:cNvPr id="4" name="Slide Number Placeholder 3"/>
          <p:cNvSpPr>
            <a:spLocks noGrp="1"/>
          </p:cNvSpPr>
          <p:nvPr>
            <p:ph type="sldNum" sz="quarter" idx="12"/>
          </p:nvPr>
        </p:nvSpPr>
        <p:spPr/>
        <p:txBody>
          <a:bodyPr/>
          <a:lstStyle/>
          <a:p>
            <a:fld id="{7CBD2AF1-E3F7-4EC9-8368-99951890183C}" type="slidenum">
              <a:rPr lang="en-US" smtClean="0"/>
              <a:t>5</a:t>
            </a:fld>
            <a:endParaRPr lang="en-US"/>
          </a:p>
        </p:txBody>
      </p:sp>
    </p:spTree>
    <p:extLst>
      <p:ext uri="{BB962C8B-B14F-4D97-AF65-F5344CB8AC3E}">
        <p14:creationId xmlns:p14="http://schemas.microsoft.com/office/powerpoint/2010/main" val="176268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53604" y="857250"/>
            <a:ext cx="8635603" cy="5143500"/>
          </a:xfrm>
          <a:prstGeom prst="rect">
            <a:avLst/>
          </a:prstGeom>
          <a:noFill/>
          <a:ln>
            <a:noFill/>
          </a:ln>
        </p:spPr>
      </p:pic>
      <p:sp>
        <p:nvSpPr>
          <p:cNvPr id="3" name="Rectangle 2"/>
          <p:cNvSpPr/>
          <p:nvPr/>
        </p:nvSpPr>
        <p:spPr>
          <a:xfrm>
            <a:off x="5387376" y="5084373"/>
            <a:ext cx="1772549" cy="102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7CBD2AF1-E3F7-4EC9-8368-99951890183C}" type="slidenum">
              <a:rPr lang="en-US" smtClean="0"/>
              <a:t>50</a:t>
            </a:fld>
            <a:endParaRPr lang="en-US"/>
          </a:p>
        </p:txBody>
      </p:sp>
    </p:spTree>
    <p:extLst>
      <p:ext uri="{BB962C8B-B14F-4D97-AF65-F5344CB8AC3E}">
        <p14:creationId xmlns:p14="http://schemas.microsoft.com/office/powerpoint/2010/main" val="30739607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40594"/>
            <a:ext cx="9144000" cy="4975622"/>
          </a:xfrm>
          <a:prstGeom prst="rect">
            <a:avLst/>
          </a:prstGeom>
          <a:noFill/>
          <a:ln>
            <a:noFill/>
          </a:ln>
        </p:spPr>
      </p:pic>
      <p:sp>
        <p:nvSpPr>
          <p:cNvPr id="3" name="Slide Number Placeholder 2"/>
          <p:cNvSpPr>
            <a:spLocks noGrp="1"/>
          </p:cNvSpPr>
          <p:nvPr>
            <p:ph type="sldNum" sz="quarter" idx="12"/>
          </p:nvPr>
        </p:nvSpPr>
        <p:spPr/>
        <p:txBody>
          <a:bodyPr/>
          <a:lstStyle/>
          <a:p>
            <a:fld id="{7CBD2AF1-E3F7-4EC9-8368-99951890183C}" type="slidenum">
              <a:rPr lang="en-US" smtClean="0"/>
              <a:t>51</a:t>
            </a:fld>
            <a:endParaRPr lang="en-US"/>
          </a:p>
        </p:txBody>
      </p:sp>
    </p:spTree>
    <p:extLst>
      <p:ext uri="{BB962C8B-B14F-4D97-AF65-F5344CB8AC3E}">
        <p14:creationId xmlns:p14="http://schemas.microsoft.com/office/powerpoint/2010/main" val="3336620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01316"/>
            <a:ext cx="9144000" cy="4854178"/>
          </a:xfrm>
          <a:prstGeom prst="rect">
            <a:avLst/>
          </a:prstGeom>
          <a:noFill/>
          <a:ln>
            <a:noFill/>
          </a:ln>
        </p:spPr>
      </p:pic>
      <p:sp>
        <p:nvSpPr>
          <p:cNvPr id="3" name="Slide Number Placeholder 2"/>
          <p:cNvSpPr>
            <a:spLocks noGrp="1"/>
          </p:cNvSpPr>
          <p:nvPr>
            <p:ph type="sldNum" sz="quarter" idx="12"/>
          </p:nvPr>
        </p:nvSpPr>
        <p:spPr/>
        <p:txBody>
          <a:bodyPr/>
          <a:lstStyle/>
          <a:p>
            <a:fld id="{7CBD2AF1-E3F7-4EC9-8368-99951890183C}" type="slidenum">
              <a:rPr lang="en-US" smtClean="0"/>
              <a:t>52</a:t>
            </a:fld>
            <a:endParaRPr lang="en-US"/>
          </a:p>
        </p:txBody>
      </p:sp>
    </p:spTree>
    <p:extLst>
      <p:ext uri="{BB962C8B-B14F-4D97-AF65-F5344CB8AC3E}">
        <p14:creationId xmlns:p14="http://schemas.microsoft.com/office/powerpoint/2010/main" val="19586724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990600"/>
            <a:ext cx="9144000" cy="4876800"/>
          </a:xfrm>
          <a:prstGeom prst="rect">
            <a:avLst/>
          </a:prstGeom>
          <a:noFill/>
          <a:ln>
            <a:noFill/>
          </a:ln>
        </p:spPr>
      </p:pic>
      <p:sp>
        <p:nvSpPr>
          <p:cNvPr id="3" name="Slide Number Placeholder 2"/>
          <p:cNvSpPr>
            <a:spLocks noGrp="1"/>
          </p:cNvSpPr>
          <p:nvPr>
            <p:ph type="sldNum" sz="quarter" idx="12"/>
          </p:nvPr>
        </p:nvSpPr>
        <p:spPr/>
        <p:txBody>
          <a:bodyPr/>
          <a:lstStyle/>
          <a:p>
            <a:fld id="{7CBD2AF1-E3F7-4EC9-8368-99951890183C}" type="slidenum">
              <a:rPr lang="en-US" smtClean="0"/>
              <a:t>53</a:t>
            </a:fld>
            <a:endParaRPr lang="en-US"/>
          </a:p>
        </p:txBody>
      </p:sp>
    </p:spTree>
    <p:extLst>
      <p:ext uri="{BB962C8B-B14F-4D97-AF65-F5344CB8AC3E}">
        <p14:creationId xmlns:p14="http://schemas.microsoft.com/office/powerpoint/2010/main" val="1841803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83457"/>
            <a:ext cx="9144000" cy="4889897"/>
          </a:xfrm>
          <a:prstGeom prst="rect">
            <a:avLst/>
          </a:prstGeom>
          <a:noFill/>
          <a:ln>
            <a:noFill/>
          </a:ln>
        </p:spPr>
      </p:pic>
      <p:sp>
        <p:nvSpPr>
          <p:cNvPr id="3" name="Slide Number Placeholder 2"/>
          <p:cNvSpPr>
            <a:spLocks noGrp="1"/>
          </p:cNvSpPr>
          <p:nvPr>
            <p:ph type="sldNum" sz="quarter" idx="12"/>
          </p:nvPr>
        </p:nvSpPr>
        <p:spPr/>
        <p:txBody>
          <a:bodyPr/>
          <a:lstStyle/>
          <a:p>
            <a:fld id="{7CBD2AF1-E3F7-4EC9-8368-99951890183C}" type="slidenum">
              <a:rPr lang="en-US" smtClean="0"/>
              <a:t>54</a:t>
            </a:fld>
            <a:endParaRPr lang="en-US"/>
          </a:p>
        </p:txBody>
      </p:sp>
      <p:sp>
        <p:nvSpPr>
          <p:cNvPr id="4" name="Rectangle 3"/>
          <p:cNvSpPr/>
          <p:nvPr/>
        </p:nvSpPr>
        <p:spPr>
          <a:xfrm>
            <a:off x="4267934" y="2847975"/>
            <a:ext cx="611798" cy="642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49695" y="2847975"/>
            <a:ext cx="611798" cy="642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2780" y="3879605"/>
            <a:ext cx="3017958" cy="701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374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fontScale="92500" lnSpcReduction="10000"/>
          </a:bodyPr>
          <a:lstStyle/>
          <a:p>
            <a:pPr marL="514350" indent="-514350">
              <a:lnSpc>
                <a:spcPct val="120000"/>
              </a:lnSpc>
              <a:buFont typeface="+mj-lt"/>
              <a:buAutoNum type="arabicPeriod"/>
            </a:pPr>
            <a:r>
              <a:rPr lang="en-US" sz="2400" dirty="0"/>
              <a:t>Named-entity recognition and classification</a:t>
            </a:r>
          </a:p>
          <a:p>
            <a:pPr marL="971550" lvl="1" indent="-514350">
              <a:lnSpc>
                <a:spcPct val="120000"/>
              </a:lnSpc>
              <a:buFont typeface="+mj-lt"/>
              <a:buAutoNum type="arabicPeriod"/>
            </a:pPr>
            <a:r>
              <a:rPr lang="en-US" sz="2000" dirty="0"/>
              <a:t>Problem</a:t>
            </a:r>
          </a:p>
          <a:p>
            <a:pPr marL="971550" lvl="1" indent="-514350">
              <a:lnSpc>
                <a:spcPct val="120000"/>
              </a:lnSpc>
              <a:buFont typeface="+mj-lt"/>
              <a:buAutoNum type="arabicPeriod"/>
            </a:pPr>
            <a:r>
              <a:rPr lang="en-US" sz="2000" dirty="0"/>
              <a:t>Features</a:t>
            </a:r>
          </a:p>
          <a:p>
            <a:pPr marL="971550" lvl="1" indent="-514350">
              <a:lnSpc>
                <a:spcPct val="120000"/>
              </a:lnSpc>
              <a:buFont typeface="+mj-lt"/>
              <a:buAutoNum type="arabicPeriod"/>
            </a:pPr>
            <a:r>
              <a:rPr lang="en-US" sz="2000" dirty="0"/>
              <a:t>Rule-based</a:t>
            </a:r>
          </a:p>
          <a:p>
            <a:pPr marL="971550" lvl="1" indent="-514350">
              <a:lnSpc>
                <a:spcPct val="120000"/>
              </a:lnSpc>
              <a:buFont typeface="+mj-lt"/>
              <a:buAutoNum type="arabicPeriod"/>
            </a:pPr>
            <a:r>
              <a:rPr lang="en-US" sz="2000" dirty="0"/>
              <a:t>Distance-based</a:t>
            </a:r>
          </a:p>
          <a:p>
            <a:pPr marL="514350" indent="-514350">
              <a:lnSpc>
                <a:spcPct val="120000"/>
              </a:lnSpc>
              <a:buFont typeface="+mj-lt"/>
              <a:buAutoNum type="arabicPeriod"/>
            </a:pPr>
            <a:r>
              <a:rPr lang="en-US" sz="2400" dirty="0"/>
              <a:t>Extractive typing</a:t>
            </a:r>
          </a:p>
          <a:p>
            <a:pPr marL="514350" indent="-514350">
              <a:lnSpc>
                <a:spcPct val="120000"/>
              </a:lnSpc>
              <a:buFont typeface="+mj-lt"/>
              <a:buAutoNum type="arabicPeriod"/>
            </a:pPr>
            <a:r>
              <a:rPr lang="en-US" sz="2400" dirty="0">
                <a:solidFill>
                  <a:srgbClr val="0000FF"/>
                </a:solidFill>
              </a:rPr>
              <a:t>Use cases</a:t>
            </a:r>
          </a:p>
          <a:p>
            <a:pPr lvl="1">
              <a:lnSpc>
                <a:spcPct val="120000"/>
              </a:lnSpc>
            </a:pPr>
            <a:r>
              <a:rPr lang="en-US" sz="2000" dirty="0" err="1"/>
              <a:t>spaCy</a:t>
            </a:r>
            <a:endParaRPr lang="en-US" sz="2000" dirty="0"/>
          </a:p>
          <a:p>
            <a:pPr lvl="1">
              <a:lnSpc>
                <a:spcPct val="120000"/>
              </a:lnSpc>
            </a:pPr>
            <a:r>
              <a:rPr lang="en-US" sz="2000" dirty="0" err="1"/>
              <a:t>WebIsALOD</a:t>
            </a:r>
            <a:endParaRPr lang="en-US" sz="2000" dirty="0"/>
          </a:p>
          <a:p>
            <a:pPr lvl="1">
              <a:lnSpc>
                <a:spcPct val="120000"/>
              </a:lnSpc>
            </a:pPr>
            <a:r>
              <a:rPr lang="en-US" sz="2000" dirty="0" err="1"/>
              <a:t>Entyfi</a:t>
            </a:r>
            <a:endParaRPr lang="en-US" sz="2000" dirty="0"/>
          </a:p>
          <a:p>
            <a:pPr marL="514350" indent="-514350">
              <a:lnSpc>
                <a:spcPct val="120000"/>
              </a:lnSpc>
              <a:buFont typeface="+mj-lt"/>
              <a:buAutoNum type="arabicPeriod"/>
            </a:pPr>
            <a:endParaRPr lang="en-US" sz="2400" dirty="0"/>
          </a:p>
        </p:txBody>
      </p:sp>
      <p:sp>
        <p:nvSpPr>
          <p:cNvPr id="4" name="Slide Number Placeholder 3"/>
          <p:cNvSpPr>
            <a:spLocks noGrp="1"/>
          </p:cNvSpPr>
          <p:nvPr>
            <p:ph type="sldNum" sz="quarter" idx="12"/>
          </p:nvPr>
        </p:nvSpPr>
        <p:spPr/>
        <p:txBody>
          <a:bodyPr/>
          <a:lstStyle/>
          <a:p>
            <a:fld id="{7CBD2AF1-E3F7-4EC9-8368-99951890183C}" type="slidenum">
              <a:rPr lang="en-US" smtClean="0"/>
              <a:t>55</a:t>
            </a:fld>
            <a:endParaRPr lang="en-US"/>
          </a:p>
        </p:txBody>
      </p:sp>
    </p:spTree>
    <p:extLst>
      <p:ext uri="{BB962C8B-B14F-4D97-AF65-F5344CB8AC3E}">
        <p14:creationId xmlns:p14="http://schemas.microsoft.com/office/powerpoint/2010/main" val="14589469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Use case 1: Classification: </a:t>
            </a:r>
            <a:r>
              <a:rPr lang="en-US" sz="3600" dirty="0" err="1"/>
              <a:t>spaCy</a:t>
            </a:r>
            <a:endParaRPr lang="en-US" sz="3600" dirty="0"/>
          </a:p>
        </p:txBody>
      </p:sp>
      <p:sp>
        <p:nvSpPr>
          <p:cNvPr id="4" name="Content Placeholder 3"/>
          <p:cNvSpPr>
            <a:spLocks noGrp="1"/>
          </p:cNvSpPr>
          <p:nvPr>
            <p:ph idx="1"/>
          </p:nvPr>
        </p:nvSpPr>
        <p:spPr/>
        <p:txBody>
          <a:bodyPr>
            <a:normAutofit/>
          </a:bodyPr>
          <a:lstStyle/>
          <a:p>
            <a:r>
              <a:rPr lang="en-US" sz="2000" dirty="0">
                <a:hlinkClick r:id="rId3"/>
              </a:rPr>
              <a:t>https://spacy.io/api/annotation#named-entities</a:t>
            </a:r>
            <a:endParaRPr lang="en-US" sz="2000" dirty="0"/>
          </a:p>
          <a:p>
            <a:endParaRPr lang="en-US" sz="2000" dirty="0"/>
          </a:p>
          <a:p>
            <a:r>
              <a:rPr lang="en-US" sz="2000" dirty="0"/>
              <a:t>Trained on </a:t>
            </a:r>
            <a:r>
              <a:rPr lang="en-US" sz="2000" dirty="0" err="1"/>
              <a:t>OntoNotes</a:t>
            </a:r>
            <a:r>
              <a:rPr lang="en-US" sz="2000" dirty="0"/>
              <a:t> 5 dataset</a:t>
            </a:r>
          </a:p>
          <a:p>
            <a:pPr lvl="1"/>
            <a:r>
              <a:rPr lang="en-US" sz="1600" dirty="0"/>
              <a:t>18 types</a:t>
            </a:r>
          </a:p>
          <a:p>
            <a:pPr lvl="1"/>
            <a:r>
              <a:rPr lang="en-US" sz="1600" dirty="0"/>
              <a:t>Few frequent ones (person, location, geopolitical entity, ..)</a:t>
            </a:r>
          </a:p>
          <a:p>
            <a:pPr lvl="1"/>
            <a:endParaRPr lang="en-US" sz="1600" dirty="0"/>
          </a:p>
          <a:p>
            <a:r>
              <a:rPr lang="en-US" sz="2000" dirty="0">
                <a:hlinkClick r:id="rId4"/>
              </a:rPr>
              <a:t>http://localhost:8888/notebooks/IE-course/spacy-NER.ipynb</a:t>
            </a:r>
            <a:endParaRPr lang="en-US" sz="2000" dirty="0"/>
          </a:p>
          <a:p>
            <a:endParaRPr lang="en-US" sz="2000" dirty="0"/>
          </a:p>
        </p:txBody>
      </p:sp>
      <p:sp>
        <p:nvSpPr>
          <p:cNvPr id="2" name="Slide Number Placeholder 1"/>
          <p:cNvSpPr>
            <a:spLocks noGrp="1"/>
          </p:cNvSpPr>
          <p:nvPr>
            <p:ph type="sldNum" sz="quarter" idx="12"/>
          </p:nvPr>
        </p:nvSpPr>
        <p:spPr/>
        <p:txBody>
          <a:bodyPr/>
          <a:lstStyle/>
          <a:p>
            <a:fld id="{7CBD2AF1-E3F7-4EC9-8368-99951890183C}" type="slidenum">
              <a:rPr lang="en-US" smtClean="0"/>
              <a:t>56</a:t>
            </a:fld>
            <a:endParaRPr lang="en-US"/>
          </a:p>
        </p:txBody>
      </p:sp>
      <p:pic>
        <p:nvPicPr>
          <p:cNvPr id="5" name="Picture 4"/>
          <p:cNvPicPr>
            <a:picLocks noChangeAspect="1"/>
          </p:cNvPicPr>
          <p:nvPr/>
        </p:nvPicPr>
        <p:blipFill>
          <a:blip r:embed="rId5"/>
          <a:stretch>
            <a:fillRect/>
          </a:stretch>
        </p:blipFill>
        <p:spPr>
          <a:xfrm>
            <a:off x="835636" y="4728575"/>
            <a:ext cx="6281738" cy="1810338"/>
          </a:xfrm>
          <a:prstGeom prst="rect">
            <a:avLst/>
          </a:prstGeom>
        </p:spPr>
      </p:pic>
    </p:spTree>
    <p:extLst>
      <p:ext uri="{BB962C8B-B14F-4D97-AF65-F5344CB8AC3E}">
        <p14:creationId xmlns:p14="http://schemas.microsoft.com/office/powerpoint/2010/main" val="35247448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Use case 2: Extraction: </a:t>
            </a:r>
            <a:r>
              <a:rPr lang="en-US" sz="3200" dirty="0" err="1"/>
              <a:t>WebIsALOD</a:t>
            </a:r>
            <a:endParaRPr lang="en-US" sz="3200" dirty="0"/>
          </a:p>
        </p:txBody>
      </p:sp>
      <p:sp>
        <p:nvSpPr>
          <p:cNvPr id="5" name="Content Placeholder 4"/>
          <p:cNvSpPr>
            <a:spLocks noGrp="1"/>
          </p:cNvSpPr>
          <p:nvPr>
            <p:ph idx="1"/>
          </p:nvPr>
        </p:nvSpPr>
        <p:spPr>
          <a:xfrm>
            <a:off x="665594" y="1760477"/>
            <a:ext cx="5915025" cy="4851338"/>
          </a:xfrm>
        </p:spPr>
        <p:txBody>
          <a:bodyPr>
            <a:normAutofit fontScale="92500"/>
          </a:bodyPr>
          <a:lstStyle/>
          <a:p>
            <a:pPr>
              <a:lnSpc>
                <a:spcPct val="120000"/>
              </a:lnSpc>
            </a:pPr>
            <a:r>
              <a:rPr lang="en-US" sz="1800" dirty="0"/>
              <a:t>Huge dataset (400m) of noisy </a:t>
            </a:r>
            <a:r>
              <a:rPr lang="en-US" sz="1800" dirty="0" err="1"/>
              <a:t>isA</a:t>
            </a:r>
            <a:r>
              <a:rPr lang="en-US" sz="1800" dirty="0"/>
              <a:t>-edges extracted from general web crawl (</a:t>
            </a:r>
            <a:r>
              <a:rPr lang="en-US" sz="1800" dirty="0" err="1"/>
              <a:t>CommonCrawl</a:t>
            </a:r>
            <a:r>
              <a:rPr lang="en-US" sz="1800" dirty="0"/>
              <a:t>) via 58 Hearst-style patterns</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sz="1500" dirty="0">
                <a:hlinkClick r:id="rId2"/>
              </a:rPr>
              <a:t>[http://webisa.webdatacommons.org]</a:t>
            </a:r>
            <a:endParaRPr lang="en-US" sz="1500" dirty="0"/>
          </a:p>
          <a:p>
            <a:endParaRPr lang="en-US" dirty="0"/>
          </a:p>
          <a:p>
            <a:endParaRPr lang="en-US" dirty="0"/>
          </a:p>
        </p:txBody>
      </p:sp>
      <p:sp>
        <p:nvSpPr>
          <p:cNvPr id="3" name="Slide Number Placeholder 2"/>
          <p:cNvSpPr>
            <a:spLocks noGrp="1"/>
          </p:cNvSpPr>
          <p:nvPr>
            <p:ph type="sldNum" sz="quarter" idx="12"/>
          </p:nvPr>
        </p:nvSpPr>
        <p:spPr/>
        <p:txBody>
          <a:bodyPr/>
          <a:lstStyle/>
          <a:p>
            <a:fld id="{7CBD2AF1-E3F7-4EC9-8368-99951890183C}" type="slidenum">
              <a:rPr lang="en-US" smtClean="0"/>
              <a:t>57</a:t>
            </a:fld>
            <a:endParaRPr lang="en-US"/>
          </a:p>
        </p:txBody>
      </p:sp>
      <p:pic>
        <p:nvPicPr>
          <p:cNvPr id="6" name="Picture 5"/>
          <p:cNvPicPr>
            <a:picLocks noChangeAspect="1"/>
          </p:cNvPicPr>
          <p:nvPr/>
        </p:nvPicPr>
        <p:blipFill rotWithShape="1">
          <a:blip r:embed="rId3"/>
          <a:srcRect b="26838"/>
          <a:stretch/>
        </p:blipFill>
        <p:spPr>
          <a:xfrm>
            <a:off x="146848" y="3014472"/>
            <a:ext cx="3399158" cy="2143870"/>
          </a:xfrm>
          <a:prstGeom prst="rect">
            <a:avLst/>
          </a:prstGeom>
        </p:spPr>
      </p:pic>
      <p:pic>
        <p:nvPicPr>
          <p:cNvPr id="7" name="Picture 6"/>
          <p:cNvPicPr>
            <a:picLocks noChangeAspect="1"/>
          </p:cNvPicPr>
          <p:nvPr/>
        </p:nvPicPr>
        <p:blipFill rotWithShape="1">
          <a:blip r:embed="rId4"/>
          <a:srcRect r="12068"/>
          <a:stretch/>
        </p:blipFill>
        <p:spPr>
          <a:xfrm>
            <a:off x="6702692" y="1418522"/>
            <a:ext cx="1567915" cy="4937829"/>
          </a:xfrm>
          <a:prstGeom prst="rect">
            <a:avLst/>
          </a:prstGeom>
        </p:spPr>
      </p:pic>
      <p:pic>
        <p:nvPicPr>
          <p:cNvPr id="8" name="Picture 7"/>
          <p:cNvPicPr>
            <a:picLocks noChangeAspect="1"/>
          </p:cNvPicPr>
          <p:nvPr/>
        </p:nvPicPr>
        <p:blipFill>
          <a:blip r:embed="rId5"/>
          <a:stretch>
            <a:fillRect/>
          </a:stretch>
        </p:blipFill>
        <p:spPr>
          <a:xfrm>
            <a:off x="3653449" y="3266941"/>
            <a:ext cx="2927170" cy="1891402"/>
          </a:xfrm>
          <a:prstGeom prst="rect">
            <a:avLst/>
          </a:prstGeom>
        </p:spPr>
      </p:pic>
    </p:spTree>
    <p:extLst>
      <p:ext uri="{BB962C8B-B14F-4D97-AF65-F5344CB8AC3E}">
        <p14:creationId xmlns:p14="http://schemas.microsoft.com/office/powerpoint/2010/main" val="17836136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WebIsALOD</a:t>
            </a:r>
            <a:r>
              <a:rPr lang="en-US" dirty="0"/>
              <a:t> - Noise</a:t>
            </a:r>
          </a:p>
        </p:txBody>
      </p:sp>
      <p:sp>
        <p:nvSpPr>
          <p:cNvPr id="3" name="Content Placeholder 2"/>
          <p:cNvSpPr>
            <a:spLocks noGrp="1"/>
          </p:cNvSpPr>
          <p:nvPr>
            <p:ph idx="1"/>
          </p:nvPr>
        </p:nvSpPr>
        <p:spPr/>
        <p:txBody>
          <a:bodyPr>
            <a:normAutofit/>
          </a:bodyPr>
          <a:lstStyle/>
          <a:p>
            <a:r>
              <a:rPr lang="en-US" sz="1800" dirty="0"/>
              <a:t>Pure application of 58 patterns</a:t>
            </a:r>
          </a:p>
          <a:p>
            <a:pPr>
              <a:buFont typeface="Wingdings" panose="05000000000000000000" pitchFamily="2" charset="2"/>
              <a:buChar char="à"/>
            </a:pPr>
            <a:r>
              <a:rPr lang="en-US" sz="1800" dirty="0">
                <a:sym typeface="Wingdings" panose="05000000000000000000" pitchFamily="2" charset="2"/>
              </a:rPr>
              <a:t> 75% of results are considered wrong by human annotators</a:t>
            </a:r>
          </a:p>
          <a:p>
            <a:pPr>
              <a:buFont typeface="Wingdings" panose="05000000000000000000" pitchFamily="2" charset="2"/>
              <a:buChar char="à"/>
            </a:pPr>
            <a:r>
              <a:rPr lang="en-US" sz="1800" dirty="0"/>
              <a:t> </a:t>
            </a:r>
            <a:r>
              <a:rPr lang="en-US" sz="1800" dirty="0" err="1"/>
              <a:t>Thresholding</a:t>
            </a:r>
            <a:r>
              <a:rPr lang="en-US" sz="1800" dirty="0"/>
              <a:t> by source and pattern frequency helps little</a:t>
            </a:r>
          </a:p>
        </p:txBody>
      </p:sp>
      <p:sp>
        <p:nvSpPr>
          <p:cNvPr id="4" name="Slide Number Placeholder 3"/>
          <p:cNvSpPr>
            <a:spLocks noGrp="1"/>
          </p:cNvSpPr>
          <p:nvPr>
            <p:ph type="sldNum" sz="quarter" idx="12"/>
          </p:nvPr>
        </p:nvSpPr>
        <p:spPr/>
        <p:txBody>
          <a:bodyPr/>
          <a:lstStyle/>
          <a:p>
            <a:fld id="{7CBD2AF1-E3F7-4EC9-8368-99951890183C}" type="slidenum">
              <a:rPr lang="en-US" smtClean="0"/>
              <a:t>58</a:t>
            </a:fld>
            <a:endParaRPr lang="en-US"/>
          </a:p>
        </p:txBody>
      </p:sp>
      <p:pic>
        <p:nvPicPr>
          <p:cNvPr id="5" name="Picture 4"/>
          <p:cNvPicPr>
            <a:picLocks noChangeAspect="1"/>
          </p:cNvPicPr>
          <p:nvPr/>
        </p:nvPicPr>
        <p:blipFill>
          <a:blip r:embed="rId2"/>
          <a:stretch>
            <a:fillRect/>
          </a:stretch>
        </p:blipFill>
        <p:spPr>
          <a:xfrm>
            <a:off x="369277" y="3405729"/>
            <a:ext cx="7411915" cy="3133184"/>
          </a:xfrm>
          <a:prstGeom prst="rect">
            <a:avLst/>
          </a:prstGeom>
        </p:spPr>
      </p:pic>
    </p:spTree>
    <p:extLst>
      <p:ext uri="{BB962C8B-B14F-4D97-AF65-F5344CB8AC3E}">
        <p14:creationId xmlns:p14="http://schemas.microsoft.com/office/powerpoint/2010/main" val="39751576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WebIsALOD</a:t>
            </a:r>
            <a:r>
              <a:rPr lang="en-US" sz="3200" dirty="0"/>
              <a:t> – supervised scoring</a:t>
            </a:r>
          </a:p>
        </p:txBody>
      </p:sp>
      <p:sp>
        <p:nvSpPr>
          <p:cNvPr id="3" name="Content Placeholder 2"/>
          <p:cNvSpPr>
            <a:spLocks noGrp="1"/>
          </p:cNvSpPr>
          <p:nvPr>
            <p:ph idx="1"/>
          </p:nvPr>
        </p:nvSpPr>
        <p:spPr/>
        <p:txBody>
          <a:bodyPr>
            <a:normAutofit/>
          </a:bodyPr>
          <a:lstStyle/>
          <a:p>
            <a:r>
              <a:rPr lang="en-US" sz="2400" dirty="0" err="1"/>
              <a:t>RandomForest</a:t>
            </a:r>
            <a:r>
              <a:rPr lang="en-US" sz="2400" dirty="0"/>
              <a:t> trained on 400 instances</a:t>
            </a:r>
          </a:p>
          <a:p>
            <a:r>
              <a:rPr lang="en-US" sz="2400" dirty="0"/>
              <a:t>Features:</a:t>
            </a:r>
          </a:p>
          <a:p>
            <a:pPr lvl="1"/>
            <a:r>
              <a:rPr lang="en-US" sz="2000" dirty="0"/>
              <a:t>Frequency of matches</a:t>
            </a:r>
          </a:p>
          <a:p>
            <a:pPr lvl="1"/>
            <a:r>
              <a:rPr lang="en-US" sz="2000" dirty="0"/>
              <a:t>#distinct patterns</a:t>
            </a:r>
          </a:p>
          <a:p>
            <a:pPr lvl="1"/>
            <a:r>
              <a:rPr lang="en-US" sz="2000" dirty="0"/>
              <a:t>#distinct domains</a:t>
            </a:r>
          </a:p>
          <a:p>
            <a:pPr lvl="1"/>
            <a:r>
              <a:rPr lang="en-US" sz="2000" dirty="0"/>
              <a:t>Binary feature per pattern</a:t>
            </a:r>
          </a:p>
          <a:p>
            <a:pPr lvl="1"/>
            <a:r>
              <a:rPr lang="en-US" sz="2000" dirty="0"/>
              <a:t>Hypernym/hyponym length, modifier existence</a:t>
            </a:r>
          </a:p>
          <a:p>
            <a:pPr lvl="1"/>
            <a:r>
              <a:rPr lang="en-US" sz="2000" dirty="0"/>
              <a:t>Min/max/</a:t>
            </a:r>
            <a:r>
              <a:rPr lang="en-US" sz="2000" dirty="0" err="1"/>
              <a:t>avg</a:t>
            </a:r>
            <a:r>
              <a:rPr lang="en-US" sz="2000" dirty="0"/>
              <a:t> token distance in source</a:t>
            </a:r>
          </a:p>
          <a:p>
            <a:pPr lvl="1"/>
            <a:r>
              <a:rPr lang="en-US" sz="2000" dirty="0"/>
              <a:t>ROC AUC 0.72-0.83</a:t>
            </a:r>
          </a:p>
        </p:txBody>
      </p:sp>
      <p:sp>
        <p:nvSpPr>
          <p:cNvPr id="4" name="Slide Number Placeholder 3"/>
          <p:cNvSpPr>
            <a:spLocks noGrp="1"/>
          </p:cNvSpPr>
          <p:nvPr>
            <p:ph type="sldNum" sz="quarter" idx="12"/>
          </p:nvPr>
        </p:nvSpPr>
        <p:spPr/>
        <p:txBody>
          <a:bodyPr/>
          <a:lstStyle/>
          <a:p>
            <a:fld id="{7CBD2AF1-E3F7-4EC9-8368-99951890183C}" type="slidenum">
              <a:rPr lang="en-US" smtClean="0"/>
              <a:t>59</a:t>
            </a:fld>
            <a:endParaRPr lang="en-US"/>
          </a:p>
        </p:txBody>
      </p:sp>
    </p:spTree>
    <p:extLst>
      <p:ext uri="{BB962C8B-B14F-4D97-AF65-F5344CB8AC3E}">
        <p14:creationId xmlns:p14="http://schemas.microsoft.com/office/powerpoint/2010/main" val="2771697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lnSpcReduction="10000"/>
          </a:bodyPr>
          <a:lstStyle/>
          <a:p>
            <a:pPr marL="514350" indent="-514350">
              <a:lnSpc>
                <a:spcPct val="120000"/>
              </a:lnSpc>
              <a:buFont typeface="+mj-lt"/>
              <a:buAutoNum type="arabicPeriod"/>
            </a:pPr>
            <a:r>
              <a:rPr lang="en-US" sz="2400" dirty="0">
                <a:solidFill>
                  <a:srgbClr val="0000FF"/>
                </a:solidFill>
              </a:rPr>
              <a:t>Named-entity recognition and classification</a:t>
            </a:r>
          </a:p>
          <a:p>
            <a:pPr marL="971550" lvl="1" indent="-514350">
              <a:lnSpc>
                <a:spcPct val="120000"/>
              </a:lnSpc>
              <a:buFont typeface="+mj-lt"/>
              <a:buAutoNum type="arabicPeriod"/>
            </a:pPr>
            <a:r>
              <a:rPr lang="en-US" sz="2000" dirty="0">
                <a:solidFill>
                  <a:srgbClr val="0000FF"/>
                </a:solidFill>
              </a:rPr>
              <a:t>Problem</a:t>
            </a:r>
          </a:p>
          <a:p>
            <a:pPr marL="971550" lvl="1" indent="-514350">
              <a:lnSpc>
                <a:spcPct val="120000"/>
              </a:lnSpc>
              <a:buFont typeface="+mj-lt"/>
              <a:buAutoNum type="arabicPeriod"/>
            </a:pPr>
            <a:r>
              <a:rPr lang="en-US" sz="2000" dirty="0"/>
              <a:t>Interpretable rule-based NERC</a:t>
            </a:r>
          </a:p>
          <a:p>
            <a:pPr marL="971550" lvl="1" indent="-514350">
              <a:lnSpc>
                <a:spcPct val="120000"/>
              </a:lnSpc>
              <a:buFont typeface="+mj-lt"/>
              <a:buAutoNum type="arabicPeriod"/>
            </a:pPr>
            <a:r>
              <a:rPr lang="en-US" sz="2000" dirty="0"/>
              <a:t>Neural NERC</a:t>
            </a:r>
          </a:p>
          <a:p>
            <a:pPr marL="514350" indent="-514350">
              <a:lnSpc>
                <a:spcPct val="120000"/>
              </a:lnSpc>
              <a:buFont typeface="+mj-lt"/>
              <a:buAutoNum type="arabicPeriod"/>
            </a:pPr>
            <a:r>
              <a:rPr lang="en-US" sz="2400" dirty="0"/>
              <a:t>Extractive typing</a:t>
            </a:r>
          </a:p>
          <a:p>
            <a:pPr marL="514350" indent="-514350">
              <a:lnSpc>
                <a:spcPct val="120000"/>
              </a:lnSpc>
              <a:buFont typeface="+mj-lt"/>
              <a:buAutoNum type="arabicPeriod"/>
            </a:pPr>
            <a:r>
              <a:rPr lang="en-US" sz="2400" dirty="0"/>
              <a:t>Use cases</a:t>
            </a:r>
          </a:p>
          <a:p>
            <a:pPr lvl="1">
              <a:lnSpc>
                <a:spcPct val="120000"/>
              </a:lnSpc>
            </a:pPr>
            <a:r>
              <a:rPr lang="en-US" sz="2000" dirty="0" err="1"/>
              <a:t>spaCy</a:t>
            </a:r>
            <a:endParaRPr lang="en-US" sz="2000" dirty="0"/>
          </a:p>
          <a:p>
            <a:pPr lvl="1">
              <a:lnSpc>
                <a:spcPct val="120000"/>
              </a:lnSpc>
            </a:pPr>
            <a:r>
              <a:rPr lang="en-US" sz="2000" dirty="0" err="1"/>
              <a:t>WebIsALOD</a:t>
            </a:r>
            <a:endParaRPr lang="en-US" sz="2000" dirty="0"/>
          </a:p>
          <a:p>
            <a:pPr lvl="1">
              <a:lnSpc>
                <a:spcPct val="120000"/>
              </a:lnSpc>
            </a:pPr>
            <a:r>
              <a:rPr lang="en-US" sz="2000" dirty="0" err="1"/>
              <a:t>Entyfi</a:t>
            </a:r>
            <a:endParaRPr lang="en-US" sz="2000" dirty="0"/>
          </a:p>
          <a:p>
            <a:pPr marL="514350" indent="-514350">
              <a:lnSpc>
                <a:spcPct val="120000"/>
              </a:lnSpc>
              <a:buFont typeface="+mj-lt"/>
              <a:buAutoNum type="arabicPeriod"/>
            </a:pPr>
            <a:endParaRPr lang="en-US" sz="2400" dirty="0"/>
          </a:p>
        </p:txBody>
      </p:sp>
      <p:sp>
        <p:nvSpPr>
          <p:cNvPr id="4" name="Slide Number Placeholder 3"/>
          <p:cNvSpPr>
            <a:spLocks noGrp="1"/>
          </p:cNvSpPr>
          <p:nvPr>
            <p:ph type="sldNum" sz="quarter" idx="12"/>
          </p:nvPr>
        </p:nvSpPr>
        <p:spPr/>
        <p:txBody>
          <a:bodyPr/>
          <a:lstStyle/>
          <a:p>
            <a:fld id="{7CBD2AF1-E3F7-4EC9-8368-99951890183C}" type="slidenum">
              <a:rPr lang="en-US" smtClean="0"/>
              <a:t>6</a:t>
            </a:fld>
            <a:endParaRPr lang="en-US"/>
          </a:p>
        </p:txBody>
      </p:sp>
    </p:spTree>
    <p:extLst>
      <p:ext uri="{BB962C8B-B14F-4D97-AF65-F5344CB8AC3E}">
        <p14:creationId xmlns:p14="http://schemas.microsoft.com/office/powerpoint/2010/main" val="31790790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access</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hlinkClick r:id="rId3"/>
              </a:rPr>
              <a:t>http://webisa.webdatacommons.org/sparql</a:t>
            </a:r>
            <a:endParaRPr lang="en-US" dirty="0"/>
          </a:p>
          <a:p>
            <a:endParaRPr lang="en-US" dirty="0"/>
          </a:p>
          <a:p>
            <a:pPr marL="0" indent="0">
              <a:buNone/>
            </a:pPr>
            <a:r>
              <a:rPr lang="en-US" dirty="0"/>
              <a:t>PREFIX </a:t>
            </a:r>
            <a:r>
              <a:rPr lang="en-US" dirty="0" err="1"/>
              <a:t>isa</a:t>
            </a:r>
            <a:r>
              <a:rPr lang="en-US" dirty="0"/>
              <a:t>: &lt;http://webisa.webdatacommons.org/concept/&gt;</a:t>
            </a:r>
          </a:p>
          <a:p>
            <a:pPr marL="0" indent="0">
              <a:buNone/>
            </a:pPr>
            <a:r>
              <a:rPr lang="en-US" dirty="0"/>
              <a:t>PREFIX </a:t>
            </a:r>
            <a:r>
              <a:rPr lang="en-US" dirty="0" err="1"/>
              <a:t>isaont</a:t>
            </a:r>
            <a:r>
              <a:rPr lang="en-US" dirty="0"/>
              <a:t>: &lt;http://webisa.webdatacommons.org/ontology#&gt; </a:t>
            </a:r>
          </a:p>
          <a:p>
            <a:pPr marL="0" indent="0">
              <a:buNone/>
            </a:pPr>
            <a:r>
              <a:rPr lang="en-US" dirty="0"/>
              <a:t>SELECT ?</a:t>
            </a:r>
            <a:r>
              <a:rPr lang="en-US" dirty="0" err="1"/>
              <a:t>hyponymLabel</a:t>
            </a:r>
            <a:r>
              <a:rPr lang="en-US" dirty="0"/>
              <a:t> ?confidence</a:t>
            </a:r>
          </a:p>
          <a:p>
            <a:pPr marL="0" indent="0">
              <a:buNone/>
            </a:pPr>
            <a:r>
              <a:rPr lang="en-US" dirty="0"/>
              <a:t>WHERE{</a:t>
            </a:r>
          </a:p>
          <a:p>
            <a:pPr marL="0" indent="0">
              <a:buNone/>
            </a:pPr>
            <a:r>
              <a:rPr lang="en-US" dirty="0"/>
              <a:t>    GRAPH ?g {</a:t>
            </a:r>
          </a:p>
          <a:p>
            <a:pPr marL="0" indent="0">
              <a:buNone/>
            </a:pPr>
            <a:r>
              <a:rPr lang="en-US" dirty="0"/>
              <a:t>        </a:t>
            </a:r>
            <a:r>
              <a:rPr lang="en-US" dirty="0" err="1"/>
              <a:t>isa</a:t>
            </a:r>
            <a:r>
              <a:rPr lang="en-US" dirty="0"/>
              <a:t>:_</a:t>
            </a:r>
            <a:r>
              <a:rPr lang="en-US" dirty="0" err="1"/>
              <a:t>frankfurt</a:t>
            </a:r>
            <a:r>
              <a:rPr lang="en-US" dirty="0"/>
              <a:t>_ </a:t>
            </a:r>
            <a:r>
              <a:rPr lang="en-US" dirty="0" err="1"/>
              <a:t>skos:broader</a:t>
            </a:r>
            <a:r>
              <a:rPr lang="en-US" dirty="0"/>
              <a:t> ?hyponym.</a:t>
            </a:r>
          </a:p>
          <a:p>
            <a:pPr marL="0" indent="0">
              <a:buNone/>
            </a:pPr>
            <a:r>
              <a:rPr lang="en-US" dirty="0"/>
              <a:t>    }</a:t>
            </a:r>
          </a:p>
          <a:p>
            <a:pPr marL="0" indent="0">
              <a:buNone/>
            </a:pPr>
            <a:endParaRPr lang="en-US" dirty="0"/>
          </a:p>
          <a:p>
            <a:pPr marL="0" indent="0">
              <a:buNone/>
            </a:pPr>
            <a:r>
              <a:rPr lang="en-US" dirty="0"/>
              <a:t>    ?hyponym </a:t>
            </a:r>
            <a:r>
              <a:rPr lang="en-US" dirty="0" err="1"/>
              <a:t>rdfs:label</a:t>
            </a:r>
            <a:r>
              <a:rPr lang="en-US" dirty="0"/>
              <a:t> ?</a:t>
            </a:r>
            <a:r>
              <a:rPr lang="en-US" dirty="0" err="1"/>
              <a:t>hyponymLabel</a:t>
            </a:r>
            <a:r>
              <a:rPr lang="en-US" dirty="0"/>
              <a:t>.</a:t>
            </a:r>
          </a:p>
          <a:p>
            <a:pPr marL="0" indent="0">
              <a:buNone/>
            </a:pPr>
            <a:r>
              <a:rPr lang="en-US" dirty="0"/>
              <a:t>    ?g </a:t>
            </a:r>
            <a:r>
              <a:rPr lang="en-US" dirty="0" err="1"/>
              <a:t>isaont:hasConfidence</a:t>
            </a:r>
            <a:r>
              <a:rPr lang="en-US" dirty="0"/>
              <a:t> ?confidence.</a:t>
            </a:r>
          </a:p>
          <a:p>
            <a:pPr marL="0" indent="0">
              <a:buNone/>
            </a:pPr>
            <a:r>
              <a:rPr lang="en-US" dirty="0"/>
              <a:t>}</a:t>
            </a:r>
          </a:p>
          <a:p>
            <a:pPr marL="0" indent="0">
              <a:buNone/>
            </a:pPr>
            <a:r>
              <a:rPr lang="en-US" dirty="0"/>
              <a:t>ORDER BY DESC(?confidence)</a:t>
            </a:r>
          </a:p>
        </p:txBody>
      </p:sp>
      <p:sp>
        <p:nvSpPr>
          <p:cNvPr id="4" name="Slide Number Placeholder 3"/>
          <p:cNvSpPr>
            <a:spLocks noGrp="1"/>
          </p:cNvSpPr>
          <p:nvPr>
            <p:ph type="sldNum" sz="quarter" idx="12"/>
          </p:nvPr>
        </p:nvSpPr>
        <p:spPr/>
        <p:txBody>
          <a:bodyPr/>
          <a:lstStyle/>
          <a:p>
            <a:fld id="{7CBD2AF1-E3F7-4EC9-8368-99951890183C}" type="slidenum">
              <a:rPr lang="en-US" smtClean="0"/>
              <a:t>60</a:t>
            </a:fld>
            <a:endParaRPr lang="en-US"/>
          </a:p>
        </p:txBody>
      </p:sp>
      <p:sp>
        <p:nvSpPr>
          <p:cNvPr id="5" name="TextBox 4">
            <a:extLst>
              <a:ext uri="{FF2B5EF4-FFF2-40B4-BE49-F238E27FC236}">
                <a16:creationId xmlns:a16="http://schemas.microsoft.com/office/drawing/2014/main" id="{A44AD0F7-5297-4FC6-AF1A-0D44E9F2638C}"/>
              </a:ext>
            </a:extLst>
          </p:cNvPr>
          <p:cNvSpPr txBox="1"/>
          <p:nvPr/>
        </p:nvSpPr>
        <p:spPr>
          <a:xfrm>
            <a:off x="6773662" y="3897297"/>
            <a:ext cx="2057400" cy="369332"/>
          </a:xfrm>
          <a:prstGeom prst="rect">
            <a:avLst/>
          </a:prstGeom>
          <a:noFill/>
        </p:spPr>
        <p:txBody>
          <a:bodyPr wrap="square" rtlCol="0">
            <a:spAutoFit/>
          </a:bodyPr>
          <a:lstStyle/>
          <a:p>
            <a:r>
              <a:rPr lang="en-US" dirty="0">
                <a:solidFill>
                  <a:srgbClr val="1515FF"/>
                </a:solidFill>
              </a:rPr>
              <a:t>Lowercase!</a:t>
            </a:r>
          </a:p>
        </p:txBody>
      </p:sp>
      <p:sp>
        <p:nvSpPr>
          <p:cNvPr id="6" name="Rectangle 5">
            <a:extLst>
              <a:ext uri="{FF2B5EF4-FFF2-40B4-BE49-F238E27FC236}">
                <a16:creationId xmlns:a16="http://schemas.microsoft.com/office/drawing/2014/main" id="{A7429A4B-F3B1-4B19-8956-DB3611DFD986}"/>
              </a:ext>
            </a:extLst>
          </p:cNvPr>
          <p:cNvSpPr/>
          <p:nvPr/>
        </p:nvSpPr>
        <p:spPr>
          <a:xfrm>
            <a:off x="1438183" y="3737499"/>
            <a:ext cx="1109708" cy="390618"/>
          </a:xfrm>
          <a:prstGeom prst="rect">
            <a:avLst/>
          </a:prstGeom>
          <a:noFill/>
          <a:ln w="381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587395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Use case 3: Joint system: </a:t>
            </a:r>
            <a:r>
              <a:rPr lang="en-US" sz="3600" dirty="0" err="1"/>
              <a:t>Entyfi</a:t>
            </a:r>
            <a:endParaRPr lang="en-US" sz="3600" dirty="0"/>
          </a:p>
        </p:txBody>
      </p:sp>
      <p:sp>
        <p:nvSpPr>
          <p:cNvPr id="3" name="Content Placeholder 2"/>
          <p:cNvSpPr>
            <a:spLocks noGrp="1"/>
          </p:cNvSpPr>
          <p:nvPr>
            <p:ph idx="1"/>
          </p:nvPr>
        </p:nvSpPr>
        <p:spPr/>
        <p:txBody>
          <a:bodyPr>
            <a:normAutofit/>
          </a:bodyPr>
          <a:lstStyle/>
          <a:p>
            <a:r>
              <a:rPr lang="en-US" sz="2000" dirty="0"/>
              <a:t>Existing approaches </a:t>
            </a:r>
            <a:r>
              <a:rPr lang="en-US" sz="2000" dirty="0" err="1"/>
              <a:t>overfit</a:t>
            </a:r>
            <a:r>
              <a:rPr lang="en-US" sz="2000" dirty="0"/>
              <a:t> to Wikipedia, or assume huge corpora</a:t>
            </a:r>
          </a:p>
          <a:p>
            <a:endParaRPr lang="en-US" sz="2000" dirty="0"/>
          </a:p>
          <a:p>
            <a:r>
              <a:rPr lang="en-US" sz="2000" dirty="0"/>
              <a:t>Fiction and fantasy as archetypes of long-tail universes where Wikipedia has insufficient coverage</a:t>
            </a:r>
          </a:p>
          <a:p>
            <a:endParaRPr lang="en-US" sz="2000" dirty="0"/>
          </a:p>
          <a:p>
            <a:endParaRPr lang="en-US" sz="2000" dirty="0"/>
          </a:p>
          <a:p>
            <a:endParaRPr lang="en-US" sz="2000" dirty="0"/>
          </a:p>
          <a:p>
            <a:endParaRPr lang="en-US" sz="2000" dirty="0"/>
          </a:p>
          <a:p>
            <a:endParaRPr lang="en-US" sz="2000" dirty="0"/>
          </a:p>
          <a:p>
            <a:endParaRPr lang="en-US" sz="2000" dirty="0"/>
          </a:p>
        </p:txBody>
      </p:sp>
      <p:sp>
        <p:nvSpPr>
          <p:cNvPr id="4" name="Slide Number Placeholder 3"/>
          <p:cNvSpPr>
            <a:spLocks noGrp="1"/>
          </p:cNvSpPr>
          <p:nvPr>
            <p:ph type="sldNum" sz="quarter" idx="12"/>
          </p:nvPr>
        </p:nvSpPr>
        <p:spPr/>
        <p:txBody>
          <a:bodyPr/>
          <a:lstStyle/>
          <a:p>
            <a:fld id="{7CBD2AF1-E3F7-4EC9-8368-99951890183C}" type="slidenum">
              <a:rPr lang="en-US" smtClean="0"/>
              <a:t>61</a:t>
            </a:fld>
            <a:endParaRPr lang="en-US"/>
          </a:p>
        </p:txBody>
      </p:sp>
      <p:pic>
        <p:nvPicPr>
          <p:cNvPr id="5" name="Picture 4"/>
          <p:cNvPicPr>
            <a:picLocks noChangeAspect="1"/>
          </p:cNvPicPr>
          <p:nvPr/>
        </p:nvPicPr>
        <p:blipFill>
          <a:blip r:embed="rId2">
            <a:duotone>
              <a:schemeClr val="accent5">
                <a:shade val="45000"/>
                <a:satMod val="135000"/>
              </a:schemeClr>
              <a:prstClr val="white"/>
            </a:duotone>
          </a:blip>
          <a:stretch>
            <a:fillRect/>
          </a:stretch>
        </p:blipFill>
        <p:spPr>
          <a:xfrm>
            <a:off x="1766887" y="4225802"/>
            <a:ext cx="5610225" cy="1571625"/>
          </a:xfrm>
          <a:prstGeom prst="rect">
            <a:avLst/>
          </a:prstGeom>
        </p:spPr>
      </p:pic>
      <p:sp>
        <p:nvSpPr>
          <p:cNvPr id="6" name="TextBox 5"/>
          <p:cNvSpPr txBox="1"/>
          <p:nvPr/>
        </p:nvSpPr>
        <p:spPr>
          <a:xfrm>
            <a:off x="5152294" y="6081991"/>
            <a:ext cx="2857500" cy="369332"/>
          </a:xfrm>
          <a:prstGeom prst="rect">
            <a:avLst/>
          </a:prstGeom>
          <a:noFill/>
        </p:spPr>
        <p:txBody>
          <a:bodyPr wrap="square" rtlCol="0">
            <a:spAutoFit/>
          </a:bodyPr>
          <a:lstStyle/>
          <a:p>
            <a:r>
              <a:rPr lang="en-US" dirty="0"/>
              <a:t>[Chu et al., WSDM 2020]</a:t>
            </a:r>
          </a:p>
        </p:txBody>
      </p:sp>
    </p:spTree>
    <p:extLst>
      <p:ext uri="{BB962C8B-B14F-4D97-AF65-F5344CB8AC3E}">
        <p14:creationId xmlns:p14="http://schemas.microsoft.com/office/powerpoint/2010/main" val="22544317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Entify</a:t>
            </a:r>
            <a:r>
              <a:rPr lang="en-US" dirty="0"/>
              <a:t> - Overview</a:t>
            </a:r>
          </a:p>
        </p:txBody>
      </p:sp>
      <p:sp>
        <p:nvSpPr>
          <p:cNvPr id="4" name="Slide Number Placeholder 3"/>
          <p:cNvSpPr>
            <a:spLocks noGrp="1"/>
          </p:cNvSpPr>
          <p:nvPr>
            <p:ph type="sldNum" sz="quarter" idx="12"/>
          </p:nvPr>
        </p:nvSpPr>
        <p:spPr/>
        <p:txBody>
          <a:bodyPr/>
          <a:lstStyle/>
          <a:p>
            <a:fld id="{7CBD2AF1-E3F7-4EC9-8368-99951890183C}" type="slidenum">
              <a:rPr lang="en-US" smtClean="0"/>
              <a:t>62</a:t>
            </a:fld>
            <a:endParaRPr lang="en-US"/>
          </a:p>
        </p:txBody>
      </p:sp>
      <p:pic>
        <p:nvPicPr>
          <p:cNvPr id="5" name="Picture 4"/>
          <p:cNvPicPr>
            <a:picLocks noChangeAspect="1"/>
          </p:cNvPicPr>
          <p:nvPr/>
        </p:nvPicPr>
        <p:blipFill>
          <a:blip r:embed="rId2"/>
          <a:stretch>
            <a:fillRect/>
          </a:stretch>
        </p:blipFill>
        <p:spPr>
          <a:xfrm>
            <a:off x="396409" y="1983114"/>
            <a:ext cx="8501958" cy="4036359"/>
          </a:xfrm>
          <a:prstGeom prst="rect">
            <a:avLst/>
          </a:prstGeom>
        </p:spPr>
      </p:pic>
    </p:spTree>
    <p:extLst>
      <p:ext uri="{BB962C8B-B14F-4D97-AF65-F5344CB8AC3E}">
        <p14:creationId xmlns:p14="http://schemas.microsoft.com/office/powerpoint/2010/main" val="36886811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Entify</a:t>
            </a:r>
            <a:r>
              <a:rPr lang="en-US" sz="3200" dirty="0"/>
              <a:t> – 1. Type system construction</a:t>
            </a:r>
          </a:p>
        </p:txBody>
      </p:sp>
      <p:sp>
        <p:nvSpPr>
          <p:cNvPr id="3" name="Content Placeholder 2"/>
          <p:cNvSpPr>
            <a:spLocks noGrp="1"/>
          </p:cNvSpPr>
          <p:nvPr>
            <p:ph idx="1"/>
          </p:nvPr>
        </p:nvSpPr>
        <p:spPr/>
        <p:txBody>
          <a:bodyPr/>
          <a:lstStyle/>
          <a:p>
            <a:r>
              <a:rPr lang="en-US" dirty="0"/>
              <a:t>Scrape categories and subcategory relations from 200 diverse </a:t>
            </a:r>
            <a:r>
              <a:rPr lang="en-US" dirty="0" err="1"/>
              <a:t>Wikia</a:t>
            </a:r>
            <a:r>
              <a:rPr lang="en-US" dirty="0"/>
              <a:t> universes</a:t>
            </a:r>
          </a:p>
          <a:p>
            <a:endParaRPr lang="en-US" dirty="0"/>
          </a:p>
          <a:p>
            <a:r>
              <a:rPr lang="en-US" dirty="0"/>
              <a:t>Clean extracted data to derive coherent taxonomies</a:t>
            </a:r>
          </a:p>
          <a:p>
            <a:pPr lvl="1"/>
            <a:r>
              <a:rPr lang="en-US" dirty="0"/>
              <a:t>Remove meta-categories</a:t>
            </a:r>
          </a:p>
          <a:p>
            <a:pPr lvl="1"/>
            <a:r>
              <a:rPr lang="en-US" dirty="0"/>
              <a:t>Remove unsuited relations</a:t>
            </a:r>
          </a:p>
          <a:p>
            <a:pPr lvl="1"/>
            <a:r>
              <a:rPr lang="en-US" dirty="0"/>
              <a:t>Forward reference: more details next lecture</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7CBD2AF1-E3F7-4EC9-8368-99951890183C}" type="slidenum">
              <a:rPr lang="en-US" smtClean="0"/>
              <a:t>63</a:t>
            </a:fld>
            <a:endParaRPr lang="en-US"/>
          </a:p>
        </p:txBody>
      </p:sp>
    </p:spTree>
    <p:extLst>
      <p:ext uri="{BB962C8B-B14F-4D97-AF65-F5344CB8AC3E}">
        <p14:creationId xmlns:p14="http://schemas.microsoft.com/office/powerpoint/2010/main" val="5618673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Entify</a:t>
            </a:r>
            <a:r>
              <a:rPr lang="en-US" sz="3200" dirty="0"/>
              <a:t> – 2. Type system ranking</a:t>
            </a:r>
          </a:p>
        </p:txBody>
      </p:sp>
      <p:sp>
        <p:nvSpPr>
          <p:cNvPr id="3" name="Content Placeholder 2"/>
          <p:cNvSpPr>
            <a:spLocks noGrp="1"/>
          </p:cNvSpPr>
          <p:nvPr>
            <p:ph idx="1"/>
          </p:nvPr>
        </p:nvSpPr>
        <p:spPr/>
        <p:txBody>
          <a:bodyPr>
            <a:normAutofit lnSpcReduction="10000"/>
          </a:bodyPr>
          <a:lstStyle/>
          <a:p>
            <a:r>
              <a:rPr lang="en-US" sz="2400" dirty="0"/>
              <a:t>Demo: </a:t>
            </a:r>
          </a:p>
          <a:p>
            <a:pPr lvl="1">
              <a:lnSpc>
                <a:spcPct val="120000"/>
              </a:lnSpc>
            </a:pPr>
            <a:r>
              <a:rPr lang="en-US" sz="1600" dirty="0"/>
              <a:t>First example </a:t>
            </a:r>
            <a:r>
              <a:rPr lang="en-US" sz="1600" dirty="0" err="1"/>
              <a:t>LoTR+GoT</a:t>
            </a:r>
            <a:endParaRPr lang="en-US" sz="1600" dirty="0"/>
          </a:p>
          <a:p>
            <a:pPr lvl="1">
              <a:lnSpc>
                <a:spcPct val="120000"/>
              </a:lnSpc>
            </a:pPr>
            <a:r>
              <a:rPr lang="en-US" sz="1600" dirty="0"/>
              <a:t>The Maya god of rain, one of the most important deities in the Mayan pantheon </a:t>
            </a:r>
            <a:r>
              <a:rPr lang="en-US" sz="1600" dirty="0" err="1"/>
              <a:t>Panon</a:t>
            </a:r>
            <a:r>
              <a:rPr lang="en-US" sz="1600" dirty="0"/>
              <a:t>. </a:t>
            </a:r>
            <a:r>
              <a:rPr lang="en-US" sz="1600" dirty="0" err="1"/>
              <a:t>Chaac</a:t>
            </a:r>
            <a:r>
              <a:rPr lang="en-US" sz="1600" dirty="0"/>
              <a:t> was often described as having four divine aspects or incarnations, connected to the four cardinal directions and colored green, red, white, and black respectively. In some Maya traditions there were also many demigods, also known as </a:t>
            </a:r>
            <a:r>
              <a:rPr lang="en-US" sz="1600" dirty="0" err="1"/>
              <a:t>Chaacob</a:t>
            </a:r>
            <a:r>
              <a:rPr lang="en-US" sz="1600" dirty="0"/>
              <a:t>, who served the great god </a:t>
            </a:r>
            <a:r>
              <a:rPr lang="en-US" sz="1600" dirty="0" err="1"/>
              <a:t>Chaac</a:t>
            </a:r>
            <a:r>
              <a:rPr lang="en-US" sz="1600" dirty="0"/>
              <a:t> and often appeared to humans as dwarves or giants, like </a:t>
            </a:r>
            <a:r>
              <a:rPr lang="en-US" sz="1600" dirty="0" err="1"/>
              <a:t>Ebxywz</a:t>
            </a:r>
            <a:r>
              <a:rPr lang="en-US" sz="1600" dirty="0"/>
              <a:t>.</a:t>
            </a:r>
          </a:p>
          <a:p>
            <a:pPr lvl="1">
              <a:lnSpc>
                <a:spcPct val="120000"/>
              </a:lnSpc>
            </a:pPr>
            <a:endParaRPr lang="en-US" sz="2400" dirty="0"/>
          </a:p>
          <a:p>
            <a:r>
              <a:rPr lang="en-US" sz="2400" dirty="0"/>
              <a:t>https://d5demos.mpi-inf.mpg.de/entyfi/</a:t>
            </a:r>
          </a:p>
          <a:p>
            <a:pPr lvl="1"/>
            <a:r>
              <a:rPr lang="en-US" sz="1400" dirty="0"/>
              <a:t>(runtime </a:t>
            </a:r>
            <a:r>
              <a:rPr lang="en-US" sz="1400" dirty="0">
                <a:sym typeface="Wingdings" panose="05000000000000000000" pitchFamily="2" charset="2"/>
              </a:rPr>
              <a:t>  run 1, 4, 5)</a:t>
            </a:r>
            <a:endParaRPr lang="en-US" sz="1400" dirty="0"/>
          </a:p>
        </p:txBody>
      </p:sp>
      <p:sp>
        <p:nvSpPr>
          <p:cNvPr id="4" name="Slide Number Placeholder 3"/>
          <p:cNvSpPr>
            <a:spLocks noGrp="1"/>
          </p:cNvSpPr>
          <p:nvPr>
            <p:ph type="sldNum" sz="quarter" idx="12"/>
          </p:nvPr>
        </p:nvSpPr>
        <p:spPr/>
        <p:txBody>
          <a:bodyPr/>
          <a:lstStyle/>
          <a:p>
            <a:fld id="{7CBD2AF1-E3F7-4EC9-8368-99951890183C}" type="slidenum">
              <a:rPr lang="en-US" smtClean="0"/>
              <a:t>64</a:t>
            </a:fld>
            <a:endParaRPr lang="en-US"/>
          </a:p>
        </p:txBody>
      </p:sp>
    </p:spTree>
    <p:extLst>
      <p:ext uri="{BB962C8B-B14F-4D97-AF65-F5344CB8AC3E}">
        <p14:creationId xmlns:p14="http://schemas.microsoft.com/office/powerpoint/2010/main" val="14441316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Entify</a:t>
            </a:r>
            <a:r>
              <a:rPr lang="en-US" sz="3600" dirty="0"/>
              <a:t> – 4.1 – supervised typing</a:t>
            </a:r>
          </a:p>
        </p:txBody>
      </p:sp>
      <p:sp>
        <p:nvSpPr>
          <p:cNvPr id="3" name="Content Placeholder 2"/>
          <p:cNvSpPr>
            <a:spLocks noGrp="1"/>
          </p:cNvSpPr>
          <p:nvPr>
            <p:ph idx="1"/>
          </p:nvPr>
        </p:nvSpPr>
        <p:spPr/>
        <p:txBody>
          <a:bodyPr>
            <a:normAutofit fontScale="85000" lnSpcReduction="10000"/>
          </a:bodyPr>
          <a:lstStyle/>
          <a:p>
            <a:pPr>
              <a:lnSpc>
                <a:spcPct val="110000"/>
              </a:lnSpc>
            </a:pPr>
            <a:r>
              <a:rPr lang="en-US" dirty="0"/>
              <a:t>Existing Wikipedia models: 112 or 10331 types</a:t>
            </a:r>
          </a:p>
          <a:p>
            <a:pPr lvl="1">
              <a:lnSpc>
                <a:spcPct val="110000"/>
              </a:lnSpc>
            </a:pPr>
            <a:r>
              <a:rPr lang="en-US" dirty="0"/>
              <a:t>[</a:t>
            </a:r>
            <a:r>
              <a:rPr lang="en-US" dirty="0" err="1"/>
              <a:t>Eunsol</a:t>
            </a:r>
            <a:r>
              <a:rPr lang="en-US" dirty="0"/>
              <a:t> Choi, Omer Levy, </a:t>
            </a:r>
            <a:r>
              <a:rPr lang="en-US" dirty="0" err="1"/>
              <a:t>Yejin</a:t>
            </a:r>
            <a:r>
              <a:rPr lang="en-US" dirty="0"/>
              <a:t> Choi, and Luke </a:t>
            </a:r>
            <a:r>
              <a:rPr lang="en-US" dirty="0" err="1"/>
              <a:t>Zettlemoyer</a:t>
            </a:r>
            <a:r>
              <a:rPr lang="en-US" dirty="0"/>
              <a:t>. Ultra-fine entity typing. In </a:t>
            </a:r>
            <a:r>
              <a:rPr lang="en-US" i="1" dirty="0"/>
              <a:t>ACL</a:t>
            </a:r>
            <a:r>
              <a:rPr lang="en-US" dirty="0"/>
              <a:t>, 2018]</a:t>
            </a:r>
          </a:p>
          <a:p>
            <a:pPr lvl="1">
              <a:lnSpc>
                <a:spcPct val="110000"/>
              </a:lnSpc>
            </a:pPr>
            <a:r>
              <a:rPr lang="en-US" dirty="0"/>
              <a:t>[</a:t>
            </a:r>
            <a:r>
              <a:rPr lang="en-US" dirty="0" err="1"/>
              <a:t>Sonse</a:t>
            </a:r>
            <a:r>
              <a:rPr lang="en-US" dirty="0"/>
              <a:t> </a:t>
            </a:r>
            <a:r>
              <a:rPr lang="en-US" dirty="0" err="1"/>
              <a:t>Shimaoka</a:t>
            </a:r>
            <a:r>
              <a:rPr lang="en-US" dirty="0"/>
              <a:t>, Pontus </a:t>
            </a:r>
            <a:r>
              <a:rPr lang="en-US" dirty="0" err="1"/>
              <a:t>Stenetorp</a:t>
            </a:r>
            <a:r>
              <a:rPr lang="en-US" dirty="0"/>
              <a:t>, </a:t>
            </a:r>
            <a:r>
              <a:rPr lang="en-US" dirty="0" err="1"/>
              <a:t>Kentaro</a:t>
            </a:r>
            <a:r>
              <a:rPr lang="en-US" dirty="0"/>
              <a:t> Inui, and Sebastian Riedel. Neural architectures for fine-grained entity type classification. In </a:t>
            </a:r>
            <a:r>
              <a:rPr lang="en-US" i="1" dirty="0"/>
              <a:t>EACL</a:t>
            </a:r>
            <a:r>
              <a:rPr lang="en-US" dirty="0"/>
              <a:t>, 2017]</a:t>
            </a:r>
          </a:p>
          <a:p>
            <a:pPr>
              <a:lnSpc>
                <a:spcPct val="110000"/>
              </a:lnSpc>
            </a:pPr>
            <a:r>
              <a:rPr lang="en-US" dirty="0"/>
              <a:t>Attentive </a:t>
            </a:r>
            <a:r>
              <a:rPr lang="en-US" dirty="0">
                <a:solidFill>
                  <a:srgbClr val="0000FF"/>
                </a:solidFill>
              </a:rPr>
              <a:t>neural architectures </a:t>
            </a:r>
            <a:r>
              <a:rPr lang="en-US" dirty="0"/>
              <a:t>on 16-words span around mention</a:t>
            </a:r>
          </a:p>
          <a:p>
            <a:pPr>
              <a:lnSpc>
                <a:spcPct val="110000"/>
              </a:lnSpc>
            </a:pPr>
            <a:r>
              <a:rPr lang="en-US" dirty="0"/>
              <a:t>Trained via </a:t>
            </a:r>
            <a:r>
              <a:rPr lang="en-US" dirty="0">
                <a:solidFill>
                  <a:srgbClr val="0000FF"/>
                </a:solidFill>
              </a:rPr>
              <a:t>disambiguated links and categories in </a:t>
            </a:r>
            <a:r>
              <a:rPr lang="en-US" dirty="0" err="1">
                <a:solidFill>
                  <a:srgbClr val="0000FF"/>
                </a:solidFill>
              </a:rPr>
              <a:t>Wikia</a:t>
            </a:r>
            <a:r>
              <a:rPr lang="en-US" dirty="0">
                <a:solidFill>
                  <a:srgbClr val="0000FF"/>
                </a:solidFill>
              </a:rPr>
              <a:t> </a:t>
            </a:r>
            <a:r>
              <a:rPr lang="en-US" dirty="0"/>
              <a:t>reference universes</a:t>
            </a:r>
          </a:p>
        </p:txBody>
      </p:sp>
      <p:sp>
        <p:nvSpPr>
          <p:cNvPr id="4" name="Slide Number Placeholder 3"/>
          <p:cNvSpPr>
            <a:spLocks noGrp="1"/>
          </p:cNvSpPr>
          <p:nvPr>
            <p:ph type="sldNum" sz="quarter" idx="12"/>
          </p:nvPr>
        </p:nvSpPr>
        <p:spPr/>
        <p:txBody>
          <a:bodyPr/>
          <a:lstStyle/>
          <a:p>
            <a:fld id="{7CBD2AF1-E3F7-4EC9-8368-99951890183C}" type="slidenum">
              <a:rPr lang="en-US" smtClean="0"/>
              <a:t>65</a:t>
            </a:fld>
            <a:endParaRPr lang="en-US"/>
          </a:p>
        </p:txBody>
      </p:sp>
    </p:spTree>
    <p:extLst>
      <p:ext uri="{BB962C8B-B14F-4D97-AF65-F5344CB8AC3E}">
        <p14:creationId xmlns:p14="http://schemas.microsoft.com/office/powerpoint/2010/main" val="3434194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err="1"/>
              <a:t>Entify</a:t>
            </a:r>
            <a:r>
              <a:rPr lang="en-US" sz="3000" dirty="0"/>
              <a:t> – 4.2/4.3 – </a:t>
            </a:r>
            <a:r>
              <a:rPr lang="en-US" sz="3000" dirty="0" err="1"/>
              <a:t>Unsupervised+lookup</a:t>
            </a:r>
            <a:endParaRPr lang="en-US" sz="3000" dirty="0"/>
          </a:p>
        </p:txBody>
      </p:sp>
      <p:sp>
        <p:nvSpPr>
          <p:cNvPr id="3" name="Content Placeholder 2"/>
          <p:cNvSpPr>
            <a:spLocks noGrp="1"/>
          </p:cNvSpPr>
          <p:nvPr>
            <p:ph idx="1"/>
          </p:nvPr>
        </p:nvSpPr>
        <p:spPr/>
        <p:txBody>
          <a:bodyPr>
            <a:normAutofit lnSpcReduction="10000"/>
          </a:bodyPr>
          <a:lstStyle/>
          <a:p>
            <a:r>
              <a:rPr lang="en-US" dirty="0"/>
              <a:t>Unsupervised typing:</a:t>
            </a:r>
          </a:p>
          <a:p>
            <a:pPr lvl="1"/>
            <a:r>
              <a:rPr lang="en-US" dirty="0"/>
              <a:t>36 Hearst patterns</a:t>
            </a:r>
          </a:p>
          <a:p>
            <a:pPr lvl="1"/>
            <a:r>
              <a:rPr lang="en-US" dirty="0"/>
              <a:t>Dependency parses</a:t>
            </a:r>
          </a:p>
          <a:p>
            <a:pPr lvl="2"/>
            <a:r>
              <a:rPr lang="en-US" dirty="0">
                <a:solidFill>
                  <a:srgbClr val="1515FF"/>
                </a:solidFill>
              </a:rPr>
              <a:t>King Robert was the ruler of Dragonstone Castle</a:t>
            </a:r>
          </a:p>
          <a:p>
            <a:pPr lvl="2"/>
            <a:endParaRPr lang="en-US" dirty="0"/>
          </a:p>
          <a:p>
            <a:r>
              <a:rPr lang="en-US" dirty="0"/>
              <a:t>Lookups:</a:t>
            </a:r>
          </a:p>
          <a:p>
            <a:pPr lvl="1"/>
            <a:r>
              <a:rPr lang="en-US" dirty="0"/>
              <a:t>Fiction </a:t>
            </a:r>
            <a:r>
              <a:rPr lang="en-US" dirty="0" err="1"/>
              <a:t>frequenly</a:t>
            </a:r>
            <a:r>
              <a:rPr lang="en-US" dirty="0"/>
              <a:t> creates mashups and reuses previous ideas</a:t>
            </a:r>
          </a:p>
          <a:p>
            <a:pPr lvl="2"/>
            <a:r>
              <a:rPr lang="en-US" dirty="0">
                <a:solidFill>
                  <a:srgbClr val="1515FF"/>
                </a:solidFill>
              </a:rPr>
              <a:t>Freya not only in “Edda”, but also in “</a:t>
            </a:r>
            <a:r>
              <a:rPr lang="en-US" dirty="0" err="1">
                <a:solidFill>
                  <a:srgbClr val="1515FF"/>
                </a:solidFill>
              </a:rPr>
              <a:t>Nibelungen</a:t>
            </a:r>
            <a:r>
              <a:rPr lang="en-US" dirty="0">
                <a:solidFill>
                  <a:srgbClr val="1515FF"/>
                </a:solidFill>
              </a:rPr>
              <a:t>”</a:t>
            </a:r>
            <a:endParaRPr lang="en-US" dirty="0"/>
          </a:p>
          <a:p>
            <a:pPr lvl="2"/>
            <a:r>
              <a:rPr lang="en-US" dirty="0"/>
              <a:t>Lookups as practical way to obtain candidates</a:t>
            </a:r>
            <a:br>
              <a:rPr lang="en-US" dirty="0"/>
            </a:br>
            <a:endParaRPr lang="en-US" dirty="0"/>
          </a:p>
        </p:txBody>
      </p:sp>
      <p:sp>
        <p:nvSpPr>
          <p:cNvPr id="4" name="Slide Number Placeholder 3"/>
          <p:cNvSpPr>
            <a:spLocks noGrp="1"/>
          </p:cNvSpPr>
          <p:nvPr>
            <p:ph type="sldNum" sz="quarter" idx="12"/>
          </p:nvPr>
        </p:nvSpPr>
        <p:spPr/>
        <p:txBody>
          <a:bodyPr/>
          <a:lstStyle/>
          <a:p>
            <a:fld id="{7CBD2AF1-E3F7-4EC9-8368-99951890183C}" type="slidenum">
              <a:rPr lang="en-US" smtClean="0"/>
              <a:t>66</a:t>
            </a:fld>
            <a:endParaRPr lang="en-US"/>
          </a:p>
        </p:txBody>
      </p:sp>
    </p:spTree>
    <p:extLst>
      <p:ext uri="{BB962C8B-B14F-4D97-AF65-F5344CB8AC3E}">
        <p14:creationId xmlns:p14="http://schemas.microsoft.com/office/powerpoint/2010/main" val="29855263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Entify</a:t>
            </a:r>
            <a:r>
              <a:rPr lang="en-US" sz="3600" dirty="0"/>
              <a:t> – 5. Consolidation </a:t>
            </a:r>
          </a:p>
        </p:txBody>
      </p:sp>
      <p:sp>
        <p:nvSpPr>
          <p:cNvPr id="3" name="Content Placeholder 2"/>
          <p:cNvSpPr>
            <a:spLocks noGrp="1"/>
          </p:cNvSpPr>
          <p:nvPr>
            <p:ph idx="1"/>
          </p:nvPr>
        </p:nvSpPr>
        <p:spPr/>
        <p:txBody>
          <a:bodyPr>
            <a:normAutofit fontScale="55000" lnSpcReduction="20000"/>
          </a:bodyPr>
          <a:lstStyle/>
          <a:p>
            <a:pPr>
              <a:lnSpc>
                <a:spcPct val="120000"/>
              </a:lnSpc>
            </a:pPr>
            <a:r>
              <a:rPr lang="en-US" dirty="0"/>
              <a:t>Most typing modules are noisy</a:t>
            </a:r>
          </a:p>
          <a:p>
            <a:pPr>
              <a:lnSpc>
                <a:spcPct val="120000"/>
              </a:lnSpc>
            </a:pPr>
            <a:endParaRPr lang="en-US" dirty="0"/>
          </a:p>
          <a:p>
            <a:pPr>
              <a:lnSpc>
                <a:spcPct val="120000"/>
              </a:lnSpc>
            </a:pPr>
            <a:r>
              <a:rPr lang="en-US" dirty="0"/>
              <a:t>Top-level hard constraints</a:t>
            </a:r>
          </a:p>
          <a:p>
            <a:pPr lvl="1">
              <a:lnSpc>
                <a:spcPct val="120000"/>
              </a:lnSpc>
            </a:pPr>
            <a:r>
              <a:rPr lang="en-US" dirty="0">
                <a:solidFill>
                  <a:srgbClr val="1515FF"/>
                </a:solidFill>
              </a:rPr>
              <a:t>Location and </a:t>
            </a:r>
            <a:r>
              <a:rPr lang="en-US" dirty="0" err="1">
                <a:solidFill>
                  <a:srgbClr val="1515FF"/>
                </a:solidFill>
              </a:rPr>
              <a:t>living_thing</a:t>
            </a:r>
            <a:r>
              <a:rPr lang="en-US" dirty="0">
                <a:solidFill>
                  <a:srgbClr val="1515FF"/>
                </a:solidFill>
              </a:rPr>
              <a:t> exclude each other</a:t>
            </a:r>
          </a:p>
          <a:p>
            <a:pPr>
              <a:lnSpc>
                <a:spcPct val="120000"/>
              </a:lnSpc>
            </a:pPr>
            <a:r>
              <a:rPr lang="en-US" dirty="0"/>
              <a:t>Soft correlations</a:t>
            </a:r>
          </a:p>
          <a:p>
            <a:pPr lvl="1">
              <a:lnSpc>
                <a:spcPct val="120000"/>
              </a:lnSpc>
            </a:pPr>
            <a:r>
              <a:rPr lang="en-US" dirty="0">
                <a:solidFill>
                  <a:srgbClr val="1515FF"/>
                </a:solidFill>
              </a:rPr>
              <a:t>Dwarves are frequently axe-wielders, rarely archers</a:t>
            </a:r>
          </a:p>
          <a:p>
            <a:pPr lvl="1">
              <a:lnSpc>
                <a:spcPct val="120000"/>
              </a:lnSpc>
            </a:pPr>
            <a:r>
              <a:rPr lang="en-US" dirty="0">
                <a:solidFill>
                  <a:srgbClr val="1515FF"/>
                </a:solidFill>
              </a:rPr>
              <a:t>Secret agents are usually middle-aged singles</a:t>
            </a:r>
          </a:p>
          <a:p>
            <a:pPr lvl="1">
              <a:lnSpc>
                <a:spcPct val="120000"/>
              </a:lnSpc>
            </a:pPr>
            <a:endParaRPr lang="en-US" dirty="0"/>
          </a:p>
          <a:p>
            <a:pPr>
              <a:lnSpc>
                <a:spcPct val="120000"/>
              </a:lnSpc>
            </a:pPr>
            <a:r>
              <a:rPr lang="en-US" dirty="0"/>
              <a:t>Consolidation across multiple mentions</a:t>
            </a:r>
          </a:p>
          <a:p>
            <a:pPr lvl="1">
              <a:lnSpc>
                <a:spcPct val="120000"/>
              </a:lnSpc>
            </a:pPr>
            <a:r>
              <a:rPr lang="en-US" dirty="0">
                <a:solidFill>
                  <a:srgbClr val="1515FF"/>
                </a:solidFill>
              </a:rPr>
              <a:t>Gondor decided to join the war.</a:t>
            </a:r>
          </a:p>
          <a:p>
            <a:pPr lvl="1">
              <a:lnSpc>
                <a:spcPct val="120000"/>
              </a:lnSpc>
            </a:pPr>
            <a:r>
              <a:rPr lang="en-US" dirty="0">
                <a:solidFill>
                  <a:srgbClr val="1515FF"/>
                </a:solidFill>
              </a:rPr>
              <a:t>Frodo joined the ranks of Gondor.</a:t>
            </a:r>
          </a:p>
          <a:p>
            <a:pPr>
              <a:lnSpc>
                <a:spcPct val="120000"/>
              </a:lnSpc>
            </a:pPr>
            <a:endParaRPr lang="en-US" dirty="0"/>
          </a:p>
          <a:p>
            <a:pPr>
              <a:lnSpc>
                <a:spcPct val="120000"/>
              </a:lnSpc>
            </a:pPr>
            <a:r>
              <a:rPr lang="en-US" dirty="0"/>
              <a:t>ILP encodes hard constraints and rewards for respecting correlations</a:t>
            </a:r>
          </a:p>
          <a:p>
            <a:pPr lvl="1">
              <a:lnSpc>
                <a:spcPct val="120000"/>
              </a:lnSpc>
            </a:pPr>
            <a:endParaRPr lang="en-US" dirty="0"/>
          </a:p>
        </p:txBody>
      </p:sp>
      <p:sp>
        <p:nvSpPr>
          <p:cNvPr id="4" name="Slide Number Placeholder 3"/>
          <p:cNvSpPr>
            <a:spLocks noGrp="1"/>
          </p:cNvSpPr>
          <p:nvPr>
            <p:ph type="sldNum" sz="quarter" idx="12"/>
          </p:nvPr>
        </p:nvSpPr>
        <p:spPr/>
        <p:txBody>
          <a:bodyPr/>
          <a:lstStyle/>
          <a:p>
            <a:fld id="{7CBD2AF1-E3F7-4EC9-8368-99951890183C}" type="slidenum">
              <a:rPr lang="en-US" smtClean="0"/>
              <a:t>67</a:t>
            </a:fld>
            <a:endParaRPr lang="en-US"/>
          </a:p>
        </p:txBody>
      </p:sp>
    </p:spTree>
    <p:extLst>
      <p:ext uri="{BB962C8B-B14F-4D97-AF65-F5344CB8AC3E}">
        <p14:creationId xmlns:p14="http://schemas.microsoft.com/office/powerpoint/2010/main" val="9273643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3</a:t>
            </a:r>
          </a:p>
        </p:txBody>
      </p:sp>
      <p:sp>
        <p:nvSpPr>
          <p:cNvPr id="3" name="Content Placeholder 2"/>
          <p:cNvSpPr>
            <a:spLocks noGrp="1"/>
          </p:cNvSpPr>
          <p:nvPr>
            <p:ph idx="1"/>
          </p:nvPr>
        </p:nvSpPr>
        <p:spPr/>
        <p:txBody>
          <a:bodyPr>
            <a:normAutofit fontScale="70000" lnSpcReduction="20000"/>
          </a:bodyPr>
          <a:lstStyle/>
          <a:p>
            <a:pPr>
              <a:lnSpc>
                <a:spcPct val="100000"/>
              </a:lnSpc>
            </a:pPr>
            <a:r>
              <a:rPr lang="en-US" dirty="0"/>
              <a:t>Input: First sentence from Wikipedia</a:t>
            </a:r>
          </a:p>
          <a:p>
            <a:pPr>
              <a:lnSpc>
                <a:spcPct val="100000"/>
              </a:lnSpc>
            </a:pPr>
            <a:r>
              <a:rPr lang="en-US" dirty="0"/>
              <a:t>Task: Extract/predict the </a:t>
            </a:r>
            <a:r>
              <a:rPr lang="en-US" dirty="0" err="1"/>
              <a:t>Wikidata</a:t>
            </a:r>
            <a:r>
              <a:rPr lang="en-US" dirty="0"/>
              <a:t> types</a:t>
            </a:r>
          </a:p>
          <a:p>
            <a:pPr>
              <a:lnSpc>
                <a:spcPct val="100000"/>
              </a:lnSpc>
            </a:pPr>
            <a:endParaRPr lang="en-US" dirty="0"/>
          </a:p>
          <a:p>
            <a:pPr>
              <a:lnSpc>
                <a:spcPct val="100000"/>
              </a:lnSpc>
            </a:pPr>
            <a:r>
              <a:rPr lang="en-US" dirty="0"/>
              <a:t>Automated evaluation on unseen evaluation data</a:t>
            </a:r>
          </a:p>
          <a:p>
            <a:pPr lvl="1">
              <a:lnSpc>
                <a:spcPct val="100000"/>
              </a:lnSpc>
            </a:pPr>
            <a:r>
              <a:rPr lang="en-US" dirty="0"/>
              <a:t>Precision/recall/F1</a:t>
            </a:r>
          </a:p>
          <a:p>
            <a:pPr lvl="1">
              <a:lnSpc>
                <a:spcPct val="100000"/>
              </a:lnSpc>
            </a:pPr>
            <a:r>
              <a:rPr lang="en-US" dirty="0"/>
              <a:t>Macro (per row), micro (per prediction/ground truth type instance)</a:t>
            </a:r>
          </a:p>
          <a:p>
            <a:pPr lvl="1">
              <a:lnSpc>
                <a:spcPct val="100000"/>
              </a:lnSpc>
            </a:pPr>
            <a:r>
              <a:rPr lang="en-US" dirty="0"/>
              <a:t>Full match or headword only (British writer/English writer)</a:t>
            </a:r>
          </a:p>
          <a:p>
            <a:pPr lvl="1">
              <a:lnSpc>
                <a:spcPct val="100000"/>
              </a:lnSpc>
            </a:pPr>
            <a:r>
              <a:rPr lang="en-US" dirty="0"/>
              <a:t>How good is a method? Random baseline</a:t>
            </a:r>
          </a:p>
          <a:p>
            <a:pPr lvl="1">
              <a:lnSpc>
                <a:spcPct val="100000"/>
              </a:lnSpc>
            </a:pPr>
            <a:endParaRPr lang="en-US" dirty="0"/>
          </a:p>
          <a:p>
            <a:pPr>
              <a:lnSpc>
                <a:spcPct val="100000"/>
              </a:lnSpc>
            </a:pPr>
            <a:r>
              <a:rPr lang="en-US" dirty="0"/>
              <a:t>Hints:</a:t>
            </a:r>
          </a:p>
          <a:p>
            <a:pPr lvl="1">
              <a:lnSpc>
                <a:spcPct val="100000"/>
              </a:lnSpc>
            </a:pPr>
            <a:r>
              <a:rPr lang="en-US" dirty="0"/>
              <a:t>Consider data distribution – max bang per buck?</a:t>
            </a:r>
          </a:p>
          <a:p>
            <a:pPr lvl="1">
              <a:lnSpc>
                <a:spcPct val="100000"/>
              </a:lnSpc>
            </a:pPr>
            <a:r>
              <a:rPr lang="en-US" dirty="0"/>
              <a:t>Target labels do not always match text</a:t>
            </a:r>
          </a:p>
        </p:txBody>
      </p:sp>
      <p:sp>
        <p:nvSpPr>
          <p:cNvPr id="4" name="Slide Number Placeholder 3"/>
          <p:cNvSpPr>
            <a:spLocks noGrp="1"/>
          </p:cNvSpPr>
          <p:nvPr>
            <p:ph type="sldNum" sz="quarter" idx="12"/>
          </p:nvPr>
        </p:nvSpPr>
        <p:spPr/>
        <p:txBody>
          <a:bodyPr/>
          <a:lstStyle/>
          <a:p>
            <a:fld id="{7CBD2AF1-E3F7-4EC9-8368-99951890183C}" type="slidenum">
              <a:rPr lang="en-US" smtClean="0"/>
              <a:t>68</a:t>
            </a:fld>
            <a:endParaRPr lang="en-US"/>
          </a:p>
        </p:txBody>
      </p:sp>
    </p:spTree>
    <p:extLst>
      <p:ext uri="{BB962C8B-B14F-4D97-AF65-F5344CB8AC3E}">
        <p14:creationId xmlns:p14="http://schemas.microsoft.com/office/powerpoint/2010/main" val="18315478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369219"/>
            <a:ext cx="9144000" cy="4118372"/>
          </a:xfrm>
          <a:prstGeom prst="rect">
            <a:avLst/>
          </a:prstGeom>
          <a:noFill/>
          <a:ln>
            <a:noFill/>
          </a:ln>
        </p:spPr>
      </p:pic>
      <p:sp>
        <p:nvSpPr>
          <p:cNvPr id="3" name="Slide Number Placeholder 2"/>
          <p:cNvSpPr>
            <a:spLocks noGrp="1"/>
          </p:cNvSpPr>
          <p:nvPr>
            <p:ph type="sldNum" sz="quarter" idx="12"/>
          </p:nvPr>
        </p:nvSpPr>
        <p:spPr/>
        <p:txBody>
          <a:bodyPr/>
          <a:lstStyle/>
          <a:p>
            <a:fld id="{7CBD2AF1-E3F7-4EC9-8368-99951890183C}" type="slidenum">
              <a:rPr lang="en-US" smtClean="0"/>
              <a:t>69</a:t>
            </a:fld>
            <a:endParaRPr lang="en-US"/>
          </a:p>
        </p:txBody>
      </p:sp>
      <p:sp>
        <p:nvSpPr>
          <p:cNvPr id="4" name="Rectangle 3"/>
          <p:cNvSpPr/>
          <p:nvPr/>
        </p:nvSpPr>
        <p:spPr>
          <a:xfrm>
            <a:off x="4572000" y="4458891"/>
            <a:ext cx="2863970" cy="102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2216" y="3197821"/>
            <a:ext cx="7457803" cy="1816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nSpc>
                <a:spcPct val="150000"/>
              </a:lnSpc>
            </a:pPr>
            <a:r>
              <a:rPr lang="en-US" sz="1600" dirty="0">
                <a:solidFill>
                  <a:srgbClr val="0000FF"/>
                </a:solidFill>
                <a:latin typeface="Fabiana" pitchFamily="2" charset="0"/>
              </a:rPr>
              <a:t>Sven </a:t>
            </a:r>
            <a:r>
              <a:rPr lang="en-US" sz="1600" dirty="0" err="1">
                <a:solidFill>
                  <a:srgbClr val="0000FF"/>
                </a:solidFill>
                <a:latin typeface="Fabiana" pitchFamily="2" charset="0"/>
              </a:rPr>
              <a:t>Hertling</a:t>
            </a:r>
            <a:r>
              <a:rPr lang="en-US" sz="1600" dirty="0">
                <a:solidFill>
                  <a:srgbClr val="0000FF"/>
                </a:solidFill>
                <a:latin typeface="Fabiana" pitchFamily="2" charset="0"/>
              </a:rPr>
              <a:t> and </a:t>
            </a:r>
            <a:r>
              <a:rPr lang="en-US" sz="1600" dirty="0" err="1">
                <a:solidFill>
                  <a:srgbClr val="0000FF"/>
                </a:solidFill>
                <a:latin typeface="Fabiana" pitchFamily="2" charset="0"/>
              </a:rPr>
              <a:t>Heiko</a:t>
            </a:r>
            <a:r>
              <a:rPr lang="en-US" sz="1600" dirty="0">
                <a:solidFill>
                  <a:srgbClr val="0000FF"/>
                </a:solidFill>
                <a:latin typeface="Fabiana" pitchFamily="2" charset="0"/>
              </a:rPr>
              <a:t> </a:t>
            </a:r>
            <a:r>
              <a:rPr lang="en-US" sz="1600" dirty="0" err="1">
                <a:solidFill>
                  <a:srgbClr val="0000FF"/>
                </a:solidFill>
                <a:latin typeface="Fabiana" pitchFamily="2" charset="0"/>
              </a:rPr>
              <a:t>Paulheim</a:t>
            </a:r>
            <a:r>
              <a:rPr lang="en-US" sz="1600" dirty="0">
                <a:solidFill>
                  <a:srgbClr val="0000FF"/>
                </a:solidFill>
                <a:latin typeface="Fabiana" pitchFamily="2" charset="0"/>
              </a:rPr>
              <a:t>. </a:t>
            </a:r>
            <a:r>
              <a:rPr lang="en-US" sz="1600" dirty="0" err="1">
                <a:solidFill>
                  <a:srgbClr val="0000FF"/>
                </a:solidFill>
                <a:latin typeface="Fabiana" pitchFamily="2" charset="0"/>
              </a:rPr>
              <a:t>WebIsALOD</a:t>
            </a:r>
            <a:r>
              <a:rPr lang="en-US" sz="1600" dirty="0">
                <a:solidFill>
                  <a:srgbClr val="0000FF"/>
                </a:solidFill>
                <a:latin typeface="Fabiana" pitchFamily="2" charset="0"/>
              </a:rPr>
              <a:t>: Providing </a:t>
            </a:r>
            <a:r>
              <a:rPr lang="en-US" sz="1600" dirty="0" err="1">
                <a:solidFill>
                  <a:srgbClr val="0000FF"/>
                </a:solidFill>
                <a:latin typeface="Fabiana" pitchFamily="2" charset="0"/>
              </a:rPr>
              <a:t>Hypernymy</a:t>
            </a:r>
            <a:r>
              <a:rPr lang="en-US" sz="1600" dirty="0">
                <a:solidFill>
                  <a:srgbClr val="0000FF"/>
                </a:solidFill>
                <a:latin typeface="Fabiana" pitchFamily="2" charset="0"/>
              </a:rPr>
              <a:t> Relations extracted from the Web as Linked Open Data, ISWC 2017</a:t>
            </a:r>
          </a:p>
          <a:p>
            <a:pPr>
              <a:lnSpc>
                <a:spcPct val="150000"/>
              </a:lnSpc>
            </a:pPr>
            <a:r>
              <a:rPr lang="en-US" sz="1600" dirty="0">
                <a:solidFill>
                  <a:srgbClr val="0000FF"/>
                </a:solidFill>
                <a:latin typeface="Fabiana" pitchFamily="2" charset="0"/>
              </a:rPr>
              <a:t>Chu et al., ENTYFI: Entity Typing in Fictional Texts, WSDM 2020</a:t>
            </a:r>
          </a:p>
          <a:p>
            <a:pPr>
              <a:lnSpc>
                <a:spcPct val="150000"/>
              </a:lnSpc>
            </a:pPr>
            <a:r>
              <a:rPr lang="en-US" sz="1600" dirty="0">
                <a:solidFill>
                  <a:srgbClr val="0000FF"/>
                </a:solidFill>
                <a:latin typeface="Fabiana" pitchFamily="2" charset="0"/>
              </a:rPr>
              <a:t>Slides adapted from Fabian </a:t>
            </a:r>
            <a:r>
              <a:rPr lang="en-US" sz="1600" dirty="0" err="1">
                <a:solidFill>
                  <a:srgbClr val="0000FF"/>
                </a:solidFill>
                <a:latin typeface="Fabiana" pitchFamily="2" charset="0"/>
              </a:rPr>
              <a:t>Suchanek</a:t>
            </a:r>
            <a:endParaRPr lang="en-US" sz="1600" dirty="0">
              <a:solidFill>
                <a:srgbClr val="0000FF"/>
              </a:solidFill>
              <a:latin typeface="Fabiana" pitchFamily="2" charset="0"/>
            </a:endParaRPr>
          </a:p>
          <a:p>
            <a:pPr>
              <a:lnSpc>
                <a:spcPct val="150000"/>
              </a:lnSpc>
            </a:pPr>
            <a:endParaRPr lang="en-US" sz="1600" dirty="0">
              <a:solidFill>
                <a:srgbClr val="0000FF"/>
              </a:solidFill>
              <a:latin typeface="Fabiana" pitchFamily="2" charset="0"/>
            </a:endParaRPr>
          </a:p>
        </p:txBody>
      </p:sp>
    </p:spTree>
    <p:extLst>
      <p:ext uri="{BB962C8B-B14F-4D97-AF65-F5344CB8AC3E}">
        <p14:creationId xmlns:p14="http://schemas.microsoft.com/office/powerpoint/2010/main" val="952519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
          <p:cNvPicPr>
            <a:picLocks noGrp="1" noChangeAspect="1"/>
          </p:cNvPicPr>
          <p:nvPr isPhoto="1"/>
        </p:nvPicPr>
        <p:blipFill rotWithShape="1">
          <a:blip r:embed="rId2">
            <a:lum/>
            <a:extLst>
              <a:ext uri="{28A0092B-C50C-407E-A947-70E740481C1C}">
                <a14:useLocalDpi xmlns:a14="http://schemas.microsoft.com/office/drawing/2010/main" val="0"/>
              </a:ext>
            </a:extLst>
          </a:blip>
          <a:srcRect r="15948"/>
          <a:stretch/>
        </p:blipFill>
        <p:spPr>
          <a:xfrm>
            <a:off x="381404" y="546700"/>
            <a:ext cx="7537645" cy="5143500"/>
          </a:xfrm>
          <a:prstGeom prst="rect">
            <a:avLst/>
          </a:prstGeom>
          <a:noFill/>
          <a:ln>
            <a:noFill/>
          </a:ln>
        </p:spPr>
      </p:pic>
      <p:sp>
        <p:nvSpPr>
          <p:cNvPr id="3" name="Slide Number Placeholder 2"/>
          <p:cNvSpPr>
            <a:spLocks noGrp="1"/>
          </p:cNvSpPr>
          <p:nvPr>
            <p:ph type="sldNum" sz="quarter" idx="12"/>
          </p:nvPr>
        </p:nvSpPr>
        <p:spPr/>
        <p:txBody>
          <a:bodyPr/>
          <a:lstStyle/>
          <a:p>
            <a:fld id="{7CBD2AF1-E3F7-4EC9-8368-99951890183C}" type="slidenum">
              <a:rPr lang="en-US" smtClean="0"/>
              <a:t>7</a:t>
            </a:fld>
            <a:endParaRPr lang="en-US"/>
          </a:p>
        </p:txBody>
      </p:sp>
      <p:sp>
        <p:nvSpPr>
          <p:cNvPr id="4" name="Rectangle 3"/>
          <p:cNvSpPr/>
          <p:nvPr/>
        </p:nvSpPr>
        <p:spPr>
          <a:xfrm>
            <a:off x="2101362" y="3534507"/>
            <a:ext cx="1143000" cy="281354"/>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Rectangle 4"/>
          <p:cNvSpPr/>
          <p:nvPr/>
        </p:nvSpPr>
        <p:spPr>
          <a:xfrm>
            <a:off x="3959470" y="3534507"/>
            <a:ext cx="920261" cy="281354"/>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p:cNvSpPr txBox="1"/>
          <p:nvPr/>
        </p:nvSpPr>
        <p:spPr>
          <a:xfrm>
            <a:off x="2101362" y="4088423"/>
            <a:ext cx="3575402" cy="369332"/>
          </a:xfrm>
          <a:prstGeom prst="rect">
            <a:avLst/>
          </a:prstGeom>
          <a:noFill/>
        </p:spPr>
        <p:txBody>
          <a:bodyPr wrap="none" rtlCol="0">
            <a:spAutoFit/>
          </a:bodyPr>
          <a:lstStyle/>
          <a:p>
            <a:r>
              <a:rPr lang="en-US" dirty="0">
                <a:solidFill>
                  <a:srgbClr val="FF0000"/>
                </a:solidFill>
              </a:rPr>
              <a:t>Person			Organization</a:t>
            </a:r>
          </a:p>
        </p:txBody>
      </p:sp>
    </p:spTree>
    <p:extLst>
      <p:ext uri="{BB962C8B-B14F-4D97-AF65-F5344CB8AC3E}">
        <p14:creationId xmlns:p14="http://schemas.microsoft.com/office/powerpoint/2010/main" val="340044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home</a:t>
            </a:r>
          </a:p>
        </p:txBody>
      </p:sp>
      <p:sp>
        <p:nvSpPr>
          <p:cNvPr id="3" name="Content Placeholder 2"/>
          <p:cNvSpPr>
            <a:spLocks noGrp="1"/>
          </p:cNvSpPr>
          <p:nvPr>
            <p:ph idx="1"/>
          </p:nvPr>
        </p:nvSpPr>
        <p:spPr/>
        <p:txBody>
          <a:bodyPr>
            <a:normAutofit fontScale="77500" lnSpcReduction="20000"/>
          </a:bodyPr>
          <a:lstStyle/>
          <a:p>
            <a:pPr marL="514350" indent="-514350">
              <a:lnSpc>
                <a:spcPct val="120000"/>
              </a:lnSpc>
              <a:buFont typeface="+mj-lt"/>
              <a:buAutoNum type="arabicPeriod"/>
            </a:pPr>
            <a:r>
              <a:rPr lang="en-US" dirty="0"/>
              <a:t>NERC </a:t>
            </a:r>
            <a:r>
              <a:rPr lang="en-US" dirty="0">
                <a:solidFill>
                  <a:srgbClr val="1515FF"/>
                </a:solidFill>
              </a:rPr>
              <a:t>major AKBC task</a:t>
            </a:r>
          </a:p>
          <a:p>
            <a:pPr marL="971550" lvl="1" indent="-514350">
              <a:lnSpc>
                <a:spcPct val="120000"/>
              </a:lnSpc>
              <a:buFont typeface="+mj-lt"/>
              <a:buAutoNum type="arabicPeriod"/>
            </a:pPr>
            <a:r>
              <a:rPr lang="en-US" dirty="0">
                <a:solidFill>
                  <a:srgbClr val="1515FF"/>
                </a:solidFill>
              </a:rPr>
              <a:t>Entity types a core piece of knowledge</a:t>
            </a:r>
          </a:p>
          <a:p>
            <a:pPr marL="971550" lvl="1" indent="-514350">
              <a:lnSpc>
                <a:spcPct val="120000"/>
              </a:lnSpc>
              <a:buFont typeface="+mj-lt"/>
              <a:buAutoNum type="arabicPeriod"/>
            </a:pPr>
            <a:r>
              <a:rPr lang="en-US" dirty="0"/>
              <a:t>Types help in relation extraction</a:t>
            </a:r>
          </a:p>
          <a:p>
            <a:pPr marL="514350" indent="-514350">
              <a:lnSpc>
                <a:spcPct val="120000"/>
              </a:lnSpc>
              <a:buFont typeface="+mj-lt"/>
              <a:buAutoNum type="arabicPeriod"/>
            </a:pPr>
            <a:endParaRPr lang="en-US" dirty="0">
              <a:solidFill>
                <a:srgbClr val="1515FF"/>
              </a:solidFill>
            </a:endParaRPr>
          </a:p>
          <a:p>
            <a:pPr marL="514350" indent="-514350">
              <a:lnSpc>
                <a:spcPct val="120000"/>
              </a:lnSpc>
              <a:buFont typeface="+mj-lt"/>
              <a:buAutoNum type="arabicPeriod"/>
            </a:pPr>
            <a:r>
              <a:rPr lang="en-US" dirty="0">
                <a:solidFill>
                  <a:srgbClr val="1515FF"/>
                </a:solidFill>
              </a:rPr>
              <a:t>Classification vs. extraction</a:t>
            </a:r>
          </a:p>
          <a:p>
            <a:pPr lvl="1">
              <a:lnSpc>
                <a:spcPct val="120000"/>
              </a:lnSpc>
            </a:pPr>
            <a:r>
              <a:rPr lang="en-US"/>
              <a:t>Rules for classification </a:t>
            </a:r>
            <a:endParaRPr lang="en-US" dirty="0"/>
          </a:p>
          <a:p>
            <a:pPr lvl="1">
              <a:lnSpc>
                <a:spcPct val="120000"/>
              </a:lnSpc>
            </a:pPr>
            <a:r>
              <a:rPr lang="en-US" dirty="0"/>
              <a:t>Pre-trained neural architectures</a:t>
            </a:r>
          </a:p>
          <a:p>
            <a:pPr lvl="1">
              <a:lnSpc>
                <a:spcPct val="120000"/>
              </a:lnSpc>
            </a:pPr>
            <a:r>
              <a:rPr lang="en-US" dirty="0"/>
              <a:t>Hearst patterns for extraction</a:t>
            </a:r>
          </a:p>
          <a:p>
            <a:pPr lvl="1">
              <a:lnSpc>
                <a:spcPct val="120000"/>
              </a:lnSpc>
            </a:pPr>
            <a:endParaRPr lang="en-US" dirty="0"/>
          </a:p>
          <a:p>
            <a:pPr marL="0" indent="0">
              <a:lnSpc>
                <a:spcPct val="120000"/>
              </a:lnSpc>
              <a:buNone/>
            </a:pPr>
            <a:r>
              <a:rPr lang="en-US" dirty="0"/>
              <a:t>Next week: Organizing types in taxonomies, entity coreference and disambiguation</a:t>
            </a:r>
          </a:p>
        </p:txBody>
      </p:sp>
      <p:sp>
        <p:nvSpPr>
          <p:cNvPr id="4" name="Slide Number Placeholder 3"/>
          <p:cNvSpPr>
            <a:spLocks noGrp="1"/>
          </p:cNvSpPr>
          <p:nvPr>
            <p:ph type="sldNum" sz="quarter" idx="12"/>
          </p:nvPr>
        </p:nvSpPr>
        <p:spPr/>
        <p:txBody>
          <a:bodyPr/>
          <a:lstStyle/>
          <a:p>
            <a:fld id="{7CBD2AF1-E3F7-4EC9-8368-99951890183C}" type="slidenum">
              <a:rPr lang="en-US" smtClean="0"/>
              <a:t>70</a:t>
            </a:fld>
            <a:endParaRPr lang="en-US"/>
          </a:p>
        </p:txBody>
      </p:sp>
    </p:spTree>
    <p:extLst>
      <p:ext uri="{BB962C8B-B14F-4D97-AF65-F5344CB8AC3E}">
        <p14:creationId xmlns:p14="http://schemas.microsoft.com/office/powerpoint/2010/main" val="4168108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
          <p:cNvPicPr>
            <a:picLocks noGrp="1" noChangeAspect="1"/>
          </p:cNvPicPr>
          <p:nvPr isPhoto="1"/>
        </p:nvPicPr>
        <p:blipFill rotWithShape="1">
          <a:blip r:embed="rId2">
            <a:lum/>
            <a:extLst>
              <a:ext uri="{28A0092B-C50C-407E-A947-70E740481C1C}">
                <a14:useLocalDpi xmlns:a14="http://schemas.microsoft.com/office/drawing/2010/main" val="0"/>
              </a:ext>
            </a:extLst>
          </a:blip>
          <a:srcRect r="25162"/>
          <a:stretch/>
        </p:blipFill>
        <p:spPr>
          <a:xfrm>
            <a:off x="436265" y="624337"/>
            <a:ext cx="6421736" cy="5143500"/>
          </a:xfrm>
          <a:prstGeom prst="rect">
            <a:avLst/>
          </a:prstGeom>
          <a:noFill/>
          <a:ln>
            <a:noFill/>
          </a:ln>
        </p:spPr>
      </p:pic>
      <p:sp>
        <p:nvSpPr>
          <p:cNvPr id="3" name="Slide Number Placeholder 2"/>
          <p:cNvSpPr>
            <a:spLocks noGrp="1"/>
          </p:cNvSpPr>
          <p:nvPr>
            <p:ph type="sldNum" sz="quarter" idx="12"/>
          </p:nvPr>
        </p:nvSpPr>
        <p:spPr/>
        <p:txBody>
          <a:bodyPr/>
          <a:lstStyle/>
          <a:p>
            <a:fld id="{7CBD2AF1-E3F7-4EC9-8368-99951890183C}" type="slidenum">
              <a:rPr lang="en-US" smtClean="0"/>
              <a:t>8</a:t>
            </a:fld>
            <a:endParaRPr lang="en-US"/>
          </a:p>
        </p:txBody>
      </p:sp>
      <p:sp>
        <p:nvSpPr>
          <p:cNvPr id="4" name="Rectangle 3"/>
          <p:cNvSpPr/>
          <p:nvPr/>
        </p:nvSpPr>
        <p:spPr>
          <a:xfrm>
            <a:off x="5915025" y="4592667"/>
            <a:ext cx="1571625" cy="102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D394794-EC8F-4A83-92C7-88066BB434E4}"/>
              </a:ext>
            </a:extLst>
          </p:cNvPr>
          <p:cNvSpPr/>
          <p:nvPr/>
        </p:nvSpPr>
        <p:spPr>
          <a:xfrm>
            <a:off x="4629150" y="5474509"/>
            <a:ext cx="2553532" cy="881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195C10A-5AA1-4DD8-A05E-DCA65BEA0833}"/>
              </a:ext>
            </a:extLst>
          </p:cNvPr>
          <p:cNvSpPr txBox="1"/>
          <p:nvPr/>
        </p:nvSpPr>
        <p:spPr>
          <a:xfrm>
            <a:off x="1242874" y="2183907"/>
            <a:ext cx="958788" cy="261610"/>
          </a:xfrm>
          <a:prstGeom prst="rect">
            <a:avLst/>
          </a:prstGeom>
          <a:noFill/>
        </p:spPr>
        <p:txBody>
          <a:bodyPr wrap="square" rtlCol="0">
            <a:spAutoFit/>
          </a:bodyPr>
          <a:lstStyle/>
          <a:p>
            <a:r>
              <a:rPr lang="en-US" sz="1100" dirty="0"/>
              <a:t>[1996]</a:t>
            </a:r>
          </a:p>
        </p:txBody>
      </p:sp>
      <p:sp>
        <p:nvSpPr>
          <p:cNvPr id="7" name="Rectangle 6">
            <a:extLst>
              <a:ext uri="{FF2B5EF4-FFF2-40B4-BE49-F238E27FC236}">
                <a16:creationId xmlns:a16="http://schemas.microsoft.com/office/drawing/2014/main" id="{0204D61A-C7A4-43AB-BE02-4F585DA3ED5C}"/>
              </a:ext>
            </a:extLst>
          </p:cNvPr>
          <p:cNvSpPr/>
          <p:nvPr/>
        </p:nvSpPr>
        <p:spPr>
          <a:xfrm>
            <a:off x="436264" y="520916"/>
            <a:ext cx="3585319" cy="657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Fabiana" pitchFamily="2" charset="0"/>
              </a:rPr>
              <a:t>Classes/Types</a:t>
            </a:r>
          </a:p>
        </p:txBody>
      </p:sp>
    </p:spTree>
    <p:extLst>
      <p:ext uri="{BB962C8B-B14F-4D97-AF65-F5344CB8AC3E}">
        <p14:creationId xmlns:p14="http://schemas.microsoft.com/office/powerpoint/2010/main" val="2699737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482113" y="650216"/>
            <a:ext cx="8454628" cy="5143500"/>
          </a:xfrm>
          <a:prstGeom prst="rect">
            <a:avLst/>
          </a:prstGeom>
          <a:noFill/>
          <a:ln>
            <a:noFill/>
          </a:ln>
        </p:spPr>
      </p:pic>
      <p:sp>
        <p:nvSpPr>
          <p:cNvPr id="3" name="Rectangle 2"/>
          <p:cNvSpPr/>
          <p:nvPr/>
        </p:nvSpPr>
        <p:spPr>
          <a:xfrm>
            <a:off x="5956720" y="4169974"/>
            <a:ext cx="1513755" cy="1830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7CBD2AF1-E3F7-4EC9-8368-99951890183C}" type="slidenum">
              <a:rPr lang="en-US" smtClean="0"/>
              <a:t>9</a:t>
            </a:fld>
            <a:endParaRPr lang="en-US"/>
          </a:p>
        </p:txBody>
      </p:sp>
    </p:spTree>
    <p:extLst>
      <p:ext uri="{BB962C8B-B14F-4D97-AF65-F5344CB8AC3E}">
        <p14:creationId xmlns:p14="http://schemas.microsoft.com/office/powerpoint/2010/main" val="9984993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abiana-custom">
      <a:majorFont>
        <a:latin typeface="Fabiana"/>
        <a:ea typeface=""/>
        <a:cs typeface=""/>
      </a:majorFont>
      <a:minorFont>
        <a:latin typeface="Fabi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1988</Words>
  <Application>Microsoft Office PowerPoint</Application>
  <PresentationFormat>On-screen Show (4:3)</PresentationFormat>
  <Paragraphs>434</Paragraphs>
  <Slides>70</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Calibri</vt:lpstr>
      <vt:lpstr>Fabiana</vt:lpstr>
      <vt:lpstr>Wingdings</vt:lpstr>
      <vt:lpstr>Office Theme</vt:lpstr>
      <vt:lpstr>Automated knowledge  base construction  3. Entity Typing</vt:lpstr>
      <vt:lpstr>Varia</vt:lpstr>
      <vt:lpstr>Entity typing: Motivation</vt:lpstr>
      <vt:lpstr>PowerPoint Presentation</vt:lpstr>
      <vt:lpstr>Types and fact extraction</vt:lpstr>
      <vt:lpstr>Outline</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Neural NERC</vt:lpstr>
      <vt:lpstr>Not-yet neural ML for NERC</vt:lpstr>
      <vt:lpstr>Excursus: Neural language models (LMs)</vt:lpstr>
      <vt:lpstr>Pre-trained neural LMs for NERC</vt:lpstr>
      <vt:lpstr>Pre-trained neural LMs for NERC</vt:lpstr>
      <vt:lpstr>Examples</vt:lpstr>
      <vt:lpstr>Automated training data creation</vt:lpstr>
      <vt:lpstr>PowerPoint Presentation</vt:lpstr>
      <vt:lpstr>Outline</vt:lpstr>
      <vt:lpstr>Limitations of NERC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Use case 1: Classification: spaCy</vt:lpstr>
      <vt:lpstr>Use case 2: Extraction: WebIsALOD</vt:lpstr>
      <vt:lpstr>WebIsALOD - Noise</vt:lpstr>
      <vt:lpstr>WebIsALOD – supervised scoring</vt:lpstr>
      <vt:lpstr>Data access</vt:lpstr>
      <vt:lpstr>Use case 3: Joint system: Entyfi</vt:lpstr>
      <vt:lpstr>Entify - Overview</vt:lpstr>
      <vt:lpstr>Entify – 1. Type system construction</vt:lpstr>
      <vt:lpstr>Entify – 2. Type system ranking</vt:lpstr>
      <vt:lpstr>Entify – 4.1 – supervised typing</vt:lpstr>
      <vt:lpstr>Entify – 4.2/4.3 – Unsupervised+lookup</vt:lpstr>
      <vt:lpstr>Entify – 5. Consolidation </vt:lpstr>
      <vt:lpstr>Lab 3</vt:lpstr>
      <vt:lpstr>PowerPoint Presentation</vt:lpstr>
      <vt:lpstr>Take home</vt:lpstr>
    </vt:vector>
  </TitlesOfParts>
  <Company>Max-Planck-Gesellschaft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Topics in Knowledge Bases</dc:title>
  <dc:creator>Administrator</dc:creator>
  <cp:lastModifiedBy>simon</cp:lastModifiedBy>
  <cp:revision>669</cp:revision>
  <cp:lastPrinted>2019-11-11T17:12:42Z</cp:lastPrinted>
  <dcterms:created xsi:type="dcterms:W3CDTF">2018-08-20T14:32:07Z</dcterms:created>
  <dcterms:modified xsi:type="dcterms:W3CDTF">2022-06-24T08:06:41Z</dcterms:modified>
</cp:coreProperties>
</file>