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95"/>
  </p:notesMasterIdLst>
  <p:handoutMasterIdLst>
    <p:handoutMasterId r:id="rId96"/>
  </p:handoutMasterIdLst>
  <p:sldIdLst>
    <p:sldId id="392" r:id="rId2"/>
    <p:sldId id="394" r:id="rId3"/>
    <p:sldId id="395" r:id="rId4"/>
    <p:sldId id="396" r:id="rId5"/>
    <p:sldId id="401" r:id="rId6"/>
    <p:sldId id="397" r:id="rId7"/>
    <p:sldId id="514" r:id="rId8"/>
    <p:sldId id="404" r:id="rId9"/>
    <p:sldId id="405" r:id="rId10"/>
    <p:sldId id="406" r:id="rId11"/>
    <p:sldId id="407" r:id="rId12"/>
    <p:sldId id="515" r:id="rId13"/>
    <p:sldId id="270" r:id="rId14"/>
    <p:sldId id="409" r:id="rId15"/>
    <p:sldId id="271" r:id="rId16"/>
    <p:sldId id="518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512" r:id="rId25"/>
    <p:sldId id="516" r:id="rId26"/>
    <p:sldId id="411" r:id="rId27"/>
    <p:sldId id="413" r:id="rId28"/>
    <p:sldId id="423" r:id="rId29"/>
    <p:sldId id="425" r:id="rId30"/>
    <p:sldId id="435" r:id="rId31"/>
    <p:sldId id="437" r:id="rId32"/>
    <p:sldId id="442" r:id="rId33"/>
    <p:sldId id="445" r:id="rId34"/>
    <p:sldId id="448" r:id="rId35"/>
    <p:sldId id="450" r:id="rId36"/>
    <p:sldId id="451" r:id="rId37"/>
    <p:sldId id="452" r:id="rId38"/>
    <p:sldId id="455" r:id="rId39"/>
    <p:sldId id="456" r:id="rId40"/>
    <p:sldId id="457" r:id="rId41"/>
    <p:sldId id="458" r:id="rId42"/>
    <p:sldId id="471" r:id="rId43"/>
    <p:sldId id="473" r:id="rId44"/>
    <p:sldId id="477" r:id="rId45"/>
    <p:sldId id="478" r:id="rId46"/>
    <p:sldId id="480" r:id="rId47"/>
    <p:sldId id="481" r:id="rId48"/>
    <p:sldId id="482" r:id="rId49"/>
    <p:sldId id="483" r:id="rId50"/>
    <p:sldId id="484" r:id="rId51"/>
    <p:sldId id="485" r:id="rId52"/>
    <p:sldId id="489" r:id="rId53"/>
    <p:sldId id="491" r:id="rId54"/>
    <p:sldId id="500" r:id="rId55"/>
    <p:sldId id="517" r:id="rId56"/>
    <p:sldId id="283" r:id="rId57"/>
    <p:sldId id="286" r:id="rId58"/>
    <p:sldId id="287" r:id="rId59"/>
    <p:sldId id="288" r:id="rId60"/>
    <p:sldId id="290" r:id="rId61"/>
    <p:sldId id="292" r:id="rId62"/>
    <p:sldId id="295" r:id="rId63"/>
    <p:sldId id="298" r:id="rId64"/>
    <p:sldId id="299" r:id="rId65"/>
    <p:sldId id="300" r:id="rId66"/>
    <p:sldId id="301" r:id="rId67"/>
    <p:sldId id="309" r:id="rId68"/>
    <p:sldId id="310" r:id="rId69"/>
    <p:sldId id="311" r:id="rId70"/>
    <p:sldId id="313" r:id="rId71"/>
    <p:sldId id="314" r:id="rId72"/>
    <p:sldId id="315" r:id="rId73"/>
    <p:sldId id="316" r:id="rId74"/>
    <p:sldId id="317" r:id="rId75"/>
    <p:sldId id="321" r:id="rId76"/>
    <p:sldId id="322" r:id="rId77"/>
    <p:sldId id="323" r:id="rId78"/>
    <p:sldId id="326" r:id="rId79"/>
    <p:sldId id="341" r:id="rId80"/>
    <p:sldId id="342" r:id="rId81"/>
    <p:sldId id="343" r:id="rId82"/>
    <p:sldId id="352" r:id="rId83"/>
    <p:sldId id="353" r:id="rId84"/>
    <p:sldId id="360" r:id="rId85"/>
    <p:sldId id="361" r:id="rId86"/>
    <p:sldId id="366" r:id="rId87"/>
    <p:sldId id="367" r:id="rId88"/>
    <p:sldId id="369" r:id="rId89"/>
    <p:sldId id="370" r:id="rId90"/>
    <p:sldId id="371" r:id="rId91"/>
    <p:sldId id="509" r:id="rId92"/>
    <p:sldId id="510" r:id="rId93"/>
    <p:sldId id="511" r:id="rId94"/>
  </p:sldIdLst>
  <p:sldSz cx="9144000" cy="6858000" type="screen4x3"/>
  <p:notesSz cx="6797675" cy="9928225"/>
  <p:photoAlbum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B3B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157" autoAdjust="0"/>
  </p:normalViewPr>
  <p:slideViewPr>
    <p:cSldViewPr snapToGrid="0">
      <p:cViewPr varScale="1">
        <p:scale>
          <a:sx n="85" d="100"/>
          <a:sy n="85" d="100"/>
        </p:scale>
        <p:origin x="1378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notesMaster" Target="notesMasters/notesMaster1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91C827-8DB3-4EE5-9A2A-7E09FCD34B8D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9D5378-6205-4430-973E-1065A7AD4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8008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42E453-A467-436B-B240-32659A52ACA0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F59991-0C84-4DDB-9CFB-9298ABD64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8894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eb.stanford.edu/~jurafsky/slp3/13.pdf" TargetMode="External"/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nlp.stanford.edu/software/dependencies_manual.pdf" TargetMode="Externa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53578-4928-4E14-89A2-98A9A1FAB8B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9515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43e7f1e767_0_1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43e7f1e767_0_195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870364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43e7f1e767_0_2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43e7f1e767_0_294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918184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43e7f1e767_0_3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43e7f1e767_0_348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615249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43e7f1e767_0_4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43e7f1e767_0_411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468830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43e7f1e767_0_5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43e7f1e767_0_500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Main challenge: mapping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202179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43e7f1e767_0_7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43e7f1e767_0_704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35968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g4242936af3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9" name="Google Shape;429;g4242936af3_0_2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020182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g43e7f1e767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6" name="Google Shape;446;g43e7f1e767_0_18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 dirty="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Introduce templates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451960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43e7f1e767_0_8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5" name="Google Shape;455;g43e7f1e767_0_813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421778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g43e7f1e767_0_8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5" name="Google Shape;465;g43e7f1e767_0_824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524305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kern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E2D78-3089-4542-968D-9977FD936A4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4506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g43e7f1e767_0_8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8" name="Google Shape;488;g43e7f1e767_0_856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431596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g4242936af3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5" name="Google Shape;495;g4242936af3_0_8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We know parts of speech - nouns, verbs, adjectives - DP: POS + relations between them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nsubj: nominal subject, cop: copula, det: determiner, nmod: nominal modifier, case: prepositions, postpositions and other case markers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 dirty="0">
                <a:solidFill>
                  <a:schemeClr val="hlink"/>
                </a:solidFill>
                <a:hlinkClick r:id="rId3"/>
              </a:rPr>
              <a:t>https://web.stanford.edu/~jurafsky/slp3/13.pdf</a:t>
            </a:r>
            <a:r>
              <a:rPr lang="en" dirty="0"/>
              <a:t> ; </a:t>
            </a:r>
            <a:r>
              <a:rPr lang="en" u="sng" dirty="0">
                <a:solidFill>
                  <a:schemeClr val="hlink"/>
                </a:solidFill>
                <a:hlinkClick r:id="rId4"/>
              </a:rPr>
              <a:t>https://nlp.stanford.edu/software/dependencies_manual.pdf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2404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43ad368cac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43ad368cac_0_41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 dirty="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Introduce templates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9486086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g43ad368cac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7" name="Google Shape;537;g43ad368cac_0_75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4803637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Google Shape;763;g43e7f1e767_0_9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4" name="Google Shape;764;g43e7f1e767_0_926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lnSpc>
                <a:spcPct val="20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6042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Google Shape;817;g42229aa086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8" name="Google Shape;818;g42229aa086_0_79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580185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" name="Google Shape;848;g424d34f6a2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9" name="Google Shape;849;g424d34f6a2_0_58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4673744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" name="Google Shape;869;g43e7f1e767_0_9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0" name="Google Shape;870;g43e7f1e767_0_996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300317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" name="Google Shape;906;g424d34f6a2_0_1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7" name="Google Shape;907;g424d34f6a2_0_193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Why do we do this? To get aligned question-query pairs, which to generalize to templates.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9368011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" name="Google Shape;927;g424d34f6a2_0_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8" name="Google Shape;928;g424d34f6a2_0_163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755889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(think of Bradley</a:t>
            </a:r>
            <a:r>
              <a:rPr lang="en-US" baseline="0" dirty="0"/>
              <a:t> -&gt; Chelsea Manning, Alphabet </a:t>
            </a:r>
            <a:r>
              <a:rPr lang="en-US" baseline="0"/>
              <a:t>-&gt; Google)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F59991-0C84-4DDB-9CFB-9298ABD6494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4003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7" name="Google Shape;967;g33b9c8449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8" name="Google Shape;968;g33b9c84492_0_0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Predicate and type lexicons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90377455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8" name="Google Shape;1008;g424d34f6a2_0_3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9" name="Google Shape;1009;g424d34f6a2_0_302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6234576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" name="Google Shape;1047;g43ad368cac_0_8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" name="Google Shape;1048;g43ad368cac_0_880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055372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" name="Google Shape;1064;g424d34f6a2_0_3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5" name="Google Shape;1065;g424d34f6a2_0_376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Now we have a training pair. Can generalize it with variables.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8762035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1" name="Google Shape;1171;g4352b837bc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2" name="Google Shape;1172;g4352b837bc_0_23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6436133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0" name="Google Shape;1210;g43e7f1e767_0_10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1" name="Google Shape;1211;g43e7f1e767_0_1074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1200620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7" name="Google Shape;1347;g3f70c884f9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8" name="Google Shape;1348;g3f70c884f9_0_9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9157402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kern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E2D78-3089-4542-968D-9977FD936A43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66978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72634-35C3-41E3-9C7B-5436EE799808}" type="slidenum">
              <a:rPr lang="en-US" smtClean="0"/>
              <a:t>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8644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“Wednesday is the day of the AKBC lecture”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F59991-0C84-4DDB-9CFB-9298ABD6494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8188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kern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E2D78-3089-4542-968D-9977FD936A4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0889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Actually open the link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F59991-0C84-4DDB-9CFB-9298ABD6494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0550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kern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E2D78-3089-4542-968D-9977FD936A4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8148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kern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E2D78-3089-4542-968D-9977FD936A4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4176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kern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E2D78-3089-4542-968D-9977FD936A4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649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5B4CE-85AC-43DE-9FF1-FE306F8A9970}" type="datetime1">
              <a:rPr lang="en-US" smtClean="0"/>
              <a:t>6/24/2022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2ED32-98CE-4E90-971D-F43B18B38E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679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138E3-595F-4D58-B5C4-7C8497B37A1F}" type="datetime1">
              <a:rPr lang="en-US" smtClean="0"/>
              <a:t>6/24/2022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2ED32-98CE-4E90-971D-F43B18B38E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886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61252-7D57-4209-BFF8-DE68018B22C5}" type="datetime1">
              <a:rPr lang="en-US" smtClean="0"/>
              <a:t>6/24/2022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2ED32-98CE-4E90-971D-F43B18B38E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0776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575045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C6B12-ECAF-4436-BE3D-0F92261C64E0}" type="datetime1">
              <a:rPr lang="en-US" smtClean="0"/>
              <a:t>6/24/2022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2ED32-98CE-4E90-971D-F43B18B38E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128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7C54-BFF4-4C82-9E6E-3910CC14305B}" type="datetime1">
              <a:rPr lang="en-US" smtClean="0"/>
              <a:t>6/24/2022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2ED32-98CE-4E90-971D-F43B18B38E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367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556B9-0188-425F-8F77-05147215EF0A}" type="datetime1">
              <a:rPr lang="en-US" smtClean="0"/>
              <a:t>6/24/2022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2ED32-98CE-4E90-971D-F43B18B38E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292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AC1D7-C7E8-42FB-AFC1-8A7ACFBA025F}" type="datetime1">
              <a:rPr lang="en-US" smtClean="0"/>
              <a:t>6/24/2022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2ED32-98CE-4E90-971D-F43B18B38E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249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6C64A-544B-4EAA-84AC-9C2DE420BFC1}" type="datetime1">
              <a:rPr lang="en-US" smtClean="0"/>
              <a:t>6/24/2022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2ED32-98CE-4E90-971D-F43B18B38E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542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62DA3-C534-40B2-AE8B-626BFA3B2063}" type="datetime1">
              <a:rPr lang="en-US" smtClean="0"/>
              <a:t>6/24/2022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2ED32-98CE-4E90-971D-F43B18B38E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77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1E384-B0CE-4F7B-8BFE-DB22FB8A4B69}" type="datetime1">
              <a:rPr lang="en-US" smtClean="0"/>
              <a:t>6/24/2022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2ED32-98CE-4E90-971D-F43B18B38E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483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FAE72-D72D-4550-BEB4-2E6711693420}" type="datetime1">
              <a:rPr lang="en-US" smtClean="0"/>
              <a:t>6/24/2022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2ED32-98CE-4E90-971D-F43B18B38E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409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B1E8B2-CD85-4E28-A30A-F700BD04F037}" type="datetime1">
              <a:rPr lang="en-US" smtClean="0"/>
              <a:t>6/24/2022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D2ED32-98CE-4E90-971D-F43B18B38E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735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openie.allenai.org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ers.google.com/knowledge-graph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uawei.com/en/press-events/news/2019/9/atlas-series-products-cloud-services-all-scenario-ai-solutions" TargetMode="External"/><Relationship Id="rId2" Type="http://schemas.openxmlformats.org/officeDocument/2006/relationships/hyperlink" Target="https://www.mdpi.com/2071-1050/10/9/3245/htm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akbclab" TargetMode="External"/><Relationship Id="rId2" Type="http://schemas.openxmlformats.org/officeDocument/2006/relationships/hyperlink" Target="https://tinyurl.com/akbclec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dbpedia.org/page/Max_Planck_Institute_for_Informatics" TargetMode="External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iki.dbpedia.org/downloads-2016-10" TargetMode="External"/><Relationship Id="rId5" Type="http://schemas.openxmlformats.org/officeDocument/2006/relationships/hyperlink" Target="https://wiki.dbpedia.org/develop/datasets" TargetMode="External"/><Relationship Id="rId4" Type="http://schemas.openxmlformats.org/officeDocument/2006/relationships/hyperlink" Target="http://dbpedia.org/snorql/?query=SELECT+%3Fitem+WHERE+%7B%0D%0A%3Fitem+dbo%3AalmaMater+dbr%3ASaarland_University%0D%0A%7D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yago-knowledge.org/sparql" TargetMode="External"/><Relationship Id="rId2" Type="http://schemas.openxmlformats.org/officeDocument/2006/relationships/hyperlink" Target="https://yago-knowledge.org/graph/Elvis_Presley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mpi-inf.mpg.de/departments/databases-and-information-systems/research/yago-naga/yago/downloads/" TargetMode="Externa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hyperlink" Target="https://www.wikidata.org/wiki/User:Anders-sandholm" TargetMode="External"/><Relationship Id="rId7" Type="http://schemas.openxmlformats.org/officeDocument/2006/relationships/hyperlink" Target="https://www.wikidata.org/wiki/Wikidata:Database_download" TargetMode="External"/><Relationship Id="rId2" Type="http://schemas.openxmlformats.org/officeDocument/2006/relationships/hyperlink" Target="https://github.com/google/slin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wikidata.org/wiki/Special:EntityData/Q565400.json" TargetMode="External"/><Relationship Id="rId5" Type="http://schemas.openxmlformats.org/officeDocument/2006/relationships/hyperlink" Target="https://www.wikidata.org/wiki/Q565400" TargetMode="External"/><Relationship Id="rId4" Type="http://schemas.openxmlformats.org/officeDocument/2006/relationships/hyperlink" Target="https://w.wiki/DKU" TargetMode="Externa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hyperlink" Target="https://suchanek.name/index.html#contact" TargetMode="External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3807"/>
            <a:ext cx="7772400" cy="23876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4800" dirty="0">
                <a:latin typeface="Calibri Light" panose="020F0302020204030204" pitchFamily="34" charset="0"/>
                <a:cs typeface="Calibri Light" panose="020F0302020204030204" pitchFamily="34" charset="0"/>
              </a:rPr>
              <a:t>Automated knowledge</a:t>
            </a:r>
            <a:br>
              <a:rPr lang="en-US" sz="48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4800" dirty="0">
                <a:latin typeface="Calibri Light" panose="020F0302020204030204" pitchFamily="34" charset="0"/>
                <a:cs typeface="Calibri Light" panose="020F0302020204030204" pitchFamily="34" charset="0"/>
              </a:rPr>
              <a:t> base construction</a:t>
            </a:r>
            <a:br>
              <a:rPr lang="en-US" sz="48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en-US" sz="48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4400" dirty="0">
                <a:latin typeface="Calibri Light" panose="020F0302020204030204" pitchFamily="34" charset="0"/>
                <a:cs typeface="Calibri Light" panose="020F0302020204030204" pitchFamily="34" charset="0"/>
              </a:rPr>
              <a:t>9. Applications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371472"/>
            <a:ext cx="6858000" cy="1655762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Simon Razniewski</a:t>
            </a:r>
          </a:p>
          <a:p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Summer term 2022</a:t>
            </a:r>
            <a:endParaRPr lang="en-US" sz="2400" dirty="0"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13632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ReVerb</a:t>
            </a:r>
            <a:r>
              <a:rPr lang="en-US" dirty="0"/>
              <a:t>/</a:t>
            </a:r>
            <a:r>
              <a:rPr lang="en-US" dirty="0" err="1"/>
              <a:t>OpenIE</a:t>
            </a:r>
            <a:r>
              <a:rPr lang="en-US" dirty="0"/>
              <a:t> 4.0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Knowledge base built using open information extraction</a:t>
            </a:r>
          </a:p>
          <a:p>
            <a:r>
              <a:rPr lang="en-US" dirty="0"/>
              <a:t>5 billion extractions from general web crawls</a:t>
            </a:r>
          </a:p>
          <a:p>
            <a:r>
              <a:rPr lang="en-US" dirty="0">
                <a:hlinkClick r:id="rId2"/>
              </a:rPr>
              <a:t>https://openie.allenai.org/</a:t>
            </a:r>
            <a:endParaRPr lang="en-US" dirty="0"/>
          </a:p>
          <a:p>
            <a:r>
              <a:rPr lang="en-US" dirty="0"/>
              <a:t>(see OIE lecture)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2ED32-98CE-4E90-971D-F43B18B38E7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3390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369" y="304800"/>
            <a:ext cx="6088698" cy="6266842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2ED32-98CE-4E90-971D-F43B18B38E7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7161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Font typeface="+mj-lt"/>
              <a:buAutoNum type="arabicPeriod"/>
            </a:pPr>
            <a:r>
              <a:rPr lang="en-US" dirty="0"/>
              <a:t>   Academic projects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Scraping and Harvesting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Pattern-based text extraction and </a:t>
            </a:r>
            <a:r>
              <a:rPr lang="en-US" dirty="0" err="1"/>
              <a:t>OpenIE</a:t>
            </a:r>
            <a:endParaRPr lang="en-US" dirty="0"/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US" dirty="0">
                <a:solidFill>
                  <a:srgbClr val="3B3BFF"/>
                </a:solidFill>
              </a:rPr>
              <a:t>Industrial Knowledge Bases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US" dirty="0"/>
              <a:t>Knowledge Base Question Answering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US" dirty="0"/>
              <a:t>Semantic Web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D2AF1-E3F7-4EC9-8368-99951890183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3789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"/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654" r="45692" b="27"/>
          <a:stretch/>
        </p:blipFill>
        <p:spPr>
          <a:xfrm>
            <a:off x="628650" y="2137002"/>
            <a:ext cx="6303106" cy="287526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Industrial projects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2ED32-98CE-4E90-971D-F43B18B38E74}" type="slidenum">
              <a:rPr lang="en-US" smtClean="0"/>
              <a:t>13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89000" y="4910667"/>
            <a:ext cx="223520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/>
              <a:t>- </a:t>
            </a:r>
            <a:r>
              <a:rPr lang="en-US" sz="1900" dirty="0">
                <a:solidFill>
                  <a:srgbClr val="3B3BFF"/>
                </a:solidFill>
              </a:rPr>
              <a:t>Baidu</a:t>
            </a:r>
          </a:p>
        </p:txBody>
      </p:sp>
    </p:spTree>
    <p:extLst>
      <p:ext uri="{BB962C8B-B14F-4D97-AF65-F5344CB8AC3E}">
        <p14:creationId xmlns:p14="http://schemas.microsoft.com/office/powerpoint/2010/main" val="42773321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Google Knowledge Vault (2014)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Ambitious project combining text extraction, </a:t>
            </a:r>
            <a:r>
              <a:rPr lang="en-US" dirty="0" err="1"/>
              <a:t>semistructured</a:t>
            </a:r>
            <a:r>
              <a:rPr lang="en-US" dirty="0"/>
              <a:t> extraction, and predictive models</a:t>
            </a:r>
          </a:p>
          <a:p>
            <a:r>
              <a:rPr lang="en-US" dirty="0"/>
              <a:t>Apparently not in use (successors?)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2ED32-98CE-4E90-971D-F43B18B38E74}" type="slidenum">
              <a:rPr lang="en-US" smtClean="0"/>
              <a:t>14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133600" y="5615585"/>
            <a:ext cx="528423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[Dong, Xin, et al. "Knowledge vault: A web-scale approach to probabilistic knowledge fusion, KDD 2014]</a:t>
            </a:r>
          </a:p>
        </p:txBody>
      </p:sp>
    </p:spTree>
    <p:extLst>
      <p:ext uri="{BB962C8B-B14F-4D97-AF65-F5344CB8AC3E}">
        <p14:creationId xmlns:p14="http://schemas.microsoft.com/office/powerpoint/2010/main" val="5964893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"/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500" b="10252"/>
          <a:stretch/>
        </p:blipFill>
        <p:spPr>
          <a:xfrm>
            <a:off x="195943" y="834474"/>
            <a:ext cx="7543800" cy="458946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2ED32-98CE-4E90-971D-F43B18B38E74}" type="slidenum">
              <a:rPr lang="en-US" smtClean="0"/>
              <a:t>15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9266" y="5585511"/>
            <a:ext cx="697653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hlinkClick r:id="rId3"/>
              </a:rPr>
              <a:t>https://developers.google.com/knowledge-graph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5401734" y="1024466"/>
            <a:ext cx="29584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(since ~2012)</a:t>
            </a:r>
          </a:p>
        </p:txBody>
      </p:sp>
    </p:spTree>
    <p:extLst>
      <p:ext uri="{BB962C8B-B14F-4D97-AF65-F5344CB8AC3E}">
        <p14:creationId xmlns:p14="http://schemas.microsoft.com/office/powerpoint/2010/main" val="22118953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CA0BAF3-4743-42B2-B2C8-CF8BF5BD7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2ED32-98CE-4E90-971D-F43B18B38E74}" type="slidenum">
              <a:rPr lang="en-US" smtClean="0"/>
              <a:t>16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3C4849-F3B3-48B7-B772-3BE224BAA8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35" y="363147"/>
            <a:ext cx="5564660" cy="417349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D2EFD0F-EED7-4410-A475-465C2782A1E3}"/>
              </a:ext>
            </a:extLst>
          </p:cNvPr>
          <p:cNvSpPr/>
          <p:nvPr/>
        </p:nvSpPr>
        <p:spPr>
          <a:xfrm>
            <a:off x="889686" y="5756188"/>
            <a:ext cx="406949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https://www.reddit.com/r/wikipedia/comments/dg6pnl/the_death_date_of_lucius_pinarius_wasnt_added_so/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C3681F5-DFA9-4A88-97EA-1AA62A34C1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7950" y="2242751"/>
            <a:ext cx="2222875" cy="3513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1552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857250"/>
            <a:ext cx="868561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5991225" y="5424738"/>
            <a:ext cx="1571625" cy="10287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2ED32-98CE-4E90-971D-F43B18B38E7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4052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"/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73"/>
          <a:stretch/>
        </p:blipFill>
        <p:spPr>
          <a:xfrm>
            <a:off x="257175" y="857250"/>
            <a:ext cx="8629650" cy="479001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6279983" y="5486400"/>
            <a:ext cx="1571625" cy="10287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2ED32-98CE-4E90-971D-F43B18B38E7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0663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"/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620"/>
          <a:stretch/>
        </p:blipFill>
        <p:spPr>
          <a:xfrm>
            <a:off x="509190" y="874182"/>
            <a:ext cx="780507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2ED32-98CE-4E90-971D-F43B18B38E74}" type="slidenum">
              <a:rPr lang="en-US" smtClean="0"/>
              <a:t>19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11826" y="5925408"/>
            <a:ext cx="52291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[</a:t>
            </a:r>
            <a:r>
              <a:rPr lang="en-US" sz="1400" dirty="0" err="1"/>
              <a:t>Noy</a:t>
            </a:r>
            <a:r>
              <a:rPr lang="en-US" sz="1400" dirty="0"/>
              <a:t>, Natasha, et al. "Industry-scale Knowledge Graphs: Lessons and Challenges." </a:t>
            </a:r>
            <a:r>
              <a:rPr lang="en-US" sz="1400" i="1" dirty="0"/>
              <a:t>Queue</a:t>
            </a:r>
            <a:r>
              <a:rPr lang="en-US" sz="1400" dirty="0"/>
              <a:t> 17.2 (2019</a:t>
            </a:r>
            <a:r>
              <a:rPr lang="en-US" sz="1100" dirty="0"/>
              <a:t>):</a:t>
            </a:r>
            <a:r>
              <a:rPr lang="en-US" sz="1400" dirty="0"/>
              <a:t> 20]</a:t>
            </a:r>
          </a:p>
        </p:txBody>
      </p:sp>
    </p:spTree>
    <p:extLst>
      <p:ext uri="{BB962C8B-B14F-4D97-AF65-F5344CB8AC3E}">
        <p14:creationId xmlns:p14="http://schemas.microsoft.com/office/powerpoint/2010/main" val="10097076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Font typeface="+mj-lt"/>
              <a:buAutoNum type="arabicPeriod"/>
            </a:pPr>
            <a:r>
              <a:rPr lang="en-US" dirty="0">
                <a:solidFill>
                  <a:srgbClr val="3B3BFF"/>
                </a:solidFill>
              </a:rPr>
              <a:t>   Academic projects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solidFill>
                  <a:srgbClr val="3B3BFF"/>
                </a:solidFill>
              </a:rPr>
              <a:t>Scraping and Harvesting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Pattern-based text extraction and </a:t>
            </a:r>
            <a:r>
              <a:rPr lang="en-US" dirty="0" err="1"/>
              <a:t>OpenIE</a:t>
            </a:r>
            <a:endParaRPr lang="en-US" dirty="0"/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US" dirty="0"/>
              <a:t>Industrial Knowledge Bases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US" dirty="0"/>
              <a:t>Knowledge Base Question Answering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US" dirty="0"/>
              <a:t>Semantic Web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D2AF1-E3F7-4EC9-8368-99951890183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4718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"/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568"/>
          <a:stretch/>
        </p:blipFill>
        <p:spPr>
          <a:xfrm>
            <a:off x="265510" y="857250"/>
            <a:ext cx="598016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2ED32-98CE-4E90-971D-F43B18B38E7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594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"/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554" b="1112"/>
          <a:stretch/>
        </p:blipFill>
        <p:spPr>
          <a:xfrm>
            <a:off x="245269" y="857250"/>
            <a:ext cx="6441281" cy="50863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2ED32-98CE-4E90-971D-F43B18B38E7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3618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63" y="857250"/>
            <a:ext cx="875228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2ED32-98CE-4E90-971D-F43B18B38E74}" type="slidenum">
              <a:rPr lang="en-US" smtClean="0"/>
              <a:t>22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606214" y="5149852"/>
            <a:ext cx="1571625" cy="10287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36194" y="5486400"/>
            <a:ext cx="3968417" cy="6256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en-US" sz="1400" dirty="0">
                <a:solidFill>
                  <a:schemeClr val="tx1"/>
                </a:solidFill>
                <a:latin typeface="Fabiana" pitchFamily="2" charset="0"/>
              </a:rPr>
              <a:t>Watson outperformed the 74-fold human winner in the Jeopardy quiz show</a:t>
            </a:r>
          </a:p>
        </p:txBody>
      </p:sp>
    </p:spTree>
    <p:extLst>
      <p:ext uri="{BB962C8B-B14F-4D97-AF65-F5344CB8AC3E}">
        <p14:creationId xmlns:p14="http://schemas.microsoft.com/office/powerpoint/2010/main" val="40022939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"/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68"/>
          <a:stretch/>
        </p:blipFill>
        <p:spPr>
          <a:xfrm>
            <a:off x="230982" y="857250"/>
            <a:ext cx="8680847" cy="413184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2ED32-98CE-4E90-971D-F43B18B38E74}" type="slidenum">
              <a:rPr lang="en-US" smtClean="0"/>
              <a:t>23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591050" y="4186488"/>
            <a:ext cx="2895600" cy="10287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endParaRPr lang="en-US" dirty="0">
              <a:solidFill>
                <a:schemeClr val="tx1"/>
              </a:solidFill>
              <a:latin typeface="Fabiana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4025" y="2251075"/>
            <a:ext cx="1958975" cy="28627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4043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Baidu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Non-English languages traditionally underrepresented</a:t>
            </a:r>
          </a:p>
          <a:p>
            <a:endParaRPr lang="en-US" dirty="0"/>
          </a:p>
          <a:p>
            <a:r>
              <a:rPr lang="en-US" dirty="0"/>
              <a:t>Open (academic) solutions:</a:t>
            </a:r>
          </a:p>
          <a:p>
            <a:pPr lvl="1"/>
            <a:r>
              <a:rPr lang="en-US" dirty="0"/>
              <a:t>Zhishi.me: Chinese-language equivalent of DBpedia</a:t>
            </a:r>
          </a:p>
          <a:p>
            <a:pPr lvl="2"/>
            <a:r>
              <a:rPr lang="en-US" dirty="0"/>
              <a:t>Based on Baidu </a:t>
            </a:r>
            <a:r>
              <a:rPr lang="en-US" dirty="0" err="1"/>
              <a:t>Baike</a:t>
            </a:r>
            <a:r>
              <a:rPr lang="en-US" dirty="0"/>
              <a:t>, </a:t>
            </a:r>
            <a:r>
              <a:rPr lang="en-US" dirty="0" err="1"/>
              <a:t>Hudong</a:t>
            </a:r>
            <a:r>
              <a:rPr lang="en-US" dirty="0"/>
              <a:t> </a:t>
            </a:r>
            <a:r>
              <a:rPr lang="en-US" dirty="0" err="1"/>
              <a:t>Baike</a:t>
            </a:r>
            <a:r>
              <a:rPr lang="en-US" dirty="0"/>
              <a:t>, Chinese Wikipedia</a:t>
            </a:r>
          </a:p>
          <a:p>
            <a:pPr lvl="1"/>
            <a:r>
              <a:rPr lang="en-US" dirty="0" err="1"/>
              <a:t>Xlore</a:t>
            </a:r>
            <a:r>
              <a:rPr lang="en-US" dirty="0"/>
              <a:t>: English-Chinese alignment KB</a:t>
            </a:r>
          </a:p>
          <a:p>
            <a:endParaRPr lang="en-US" dirty="0"/>
          </a:p>
          <a:p>
            <a:r>
              <a:rPr lang="en-US" dirty="0"/>
              <a:t>Baidu has apparently three internal knowledge graphs</a:t>
            </a:r>
          </a:p>
          <a:p>
            <a:pPr lvl="1"/>
            <a:r>
              <a:rPr lang="en-US" dirty="0">
                <a:hlinkClick r:id="rId2"/>
              </a:rPr>
              <a:t>https://www.mdpi.com/2071-1050/10/9/3245/htm</a:t>
            </a:r>
            <a:endParaRPr lang="en-US" dirty="0"/>
          </a:p>
          <a:p>
            <a:endParaRPr lang="en-US" dirty="0"/>
          </a:p>
          <a:p>
            <a:r>
              <a:rPr lang="en-US" dirty="0"/>
              <a:t>Huawei building a knowledge graph?</a:t>
            </a:r>
          </a:p>
          <a:p>
            <a:pPr lvl="1"/>
            <a:r>
              <a:rPr lang="en-US" dirty="0">
                <a:hlinkClick r:id="rId3"/>
              </a:rPr>
              <a:t>https://www.huawei.com/en/press-events/news/2019/9/atlas-series-products-cloud-services-all-scenario-ai-solutions</a:t>
            </a:r>
            <a:endParaRPr lang="en-US" dirty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2ED32-98CE-4E90-971D-F43B18B38E7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0414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Font typeface="+mj-lt"/>
              <a:buAutoNum type="arabicPeriod"/>
            </a:pPr>
            <a:r>
              <a:rPr lang="en-US" dirty="0"/>
              <a:t>   Academic projects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Scraping and Harvesting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Pattern-based text extraction and </a:t>
            </a:r>
            <a:r>
              <a:rPr lang="en-US" dirty="0" err="1"/>
              <a:t>OpenIE</a:t>
            </a:r>
            <a:endParaRPr lang="en-US" dirty="0"/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US" dirty="0"/>
              <a:t>Industrial Knowledge Bases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US" dirty="0">
                <a:solidFill>
                  <a:srgbClr val="3B3BFF"/>
                </a:solidFill>
              </a:rPr>
              <a:t>Knowledge Base Question Answering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US" dirty="0"/>
              <a:t>Semantic Web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D2AF1-E3F7-4EC9-8368-99951890183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1976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BEFEDF-17FD-4E2A-AB6E-9A598604B8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Lecture: </a:t>
            </a:r>
          </a:p>
          <a:p>
            <a:pPr lvl="1"/>
            <a:r>
              <a:rPr lang="en-US" dirty="0">
                <a:hlinkClick r:id="rId2"/>
              </a:rPr>
              <a:t>https://tinyurl.com/akbclec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Lab</a:t>
            </a:r>
          </a:p>
          <a:p>
            <a:pPr lvl="1"/>
            <a:r>
              <a:rPr lang="en-US" dirty="0">
                <a:hlinkClick r:id="rId3"/>
              </a:rPr>
              <a:t>https://tinyurl.com/akbclab</a:t>
            </a:r>
            <a:endParaRPr lang="en-US" dirty="0"/>
          </a:p>
          <a:p>
            <a:pPr lvl="2"/>
            <a:r>
              <a:rPr lang="en-US" dirty="0"/>
              <a:t>Tutor: Write “all”</a:t>
            </a:r>
          </a:p>
          <a:p>
            <a:pPr lvl="2"/>
            <a:r>
              <a:rPr lang="en-US" dirty="0"/>
              <a:t>If individual comments into text fields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2ED32-98CE-4E90-971D-F43B18B38E7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3155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Font typeface="+mj-lt"/>
              <a:buAutoNum type="arabicPeriod"/>
            </a:pPr>
            <a:r>
              <a:rPr lang="en-US" dirty="0"/>
              <a:t> Scraping and Harvesting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 DBpedia, </a:t>
            </a:r>
            <a:r>
              <a:rPr lang="en-US" dirty="0" err="1"/>
              <a:t>Yago</a:t>
            </a:r>
            <a:r>
              <a:rPr lang="en-US" dirty="0"/>
              <a:t>, </a:t>
            </a:r>
            <a:r>
              <a:rPr lang="en-US" dirty="0" err="1"/>
              <a:t>BabelNet</a:t>
            </a:r>
            <a:r>
              <a:rPr lang="en-US" dirty="0"/>
              <a:t>, (Wikidata)</a:t>
            </a:r>
          </a:p>
          <a:p>
            <a:pPr marL="0" indent="0">
              <a:lnSpc>
                <a:spcPct val="120000"/>
              </a:lnSpc>
              <a:buFont typeface="+mj-lt"/>
              <a:buAutoNum type="arabicPeriod"/>
            </a:pPr>
            <a:r>
              <a:rPr lang="en-US" dirty="0"/>
              <a:t> Pattern-based text extraction and </a:t>
            </a:r>
            <a:r>
              <a:rPr lang="en-US" dirty="0" err="1"/>
              <a:t>OpenIE</a:t>
            </a:r>
            <a:endParaRPr lang="en-US" dirty="0"/>
          </a:p>
          <a:p>
            <a:pPr lvl="1">
              <a:lnSpc>
                <a:spcPct val="120000"/>
              </a:lnSpc>
            </a:pPr>
            <a:r>
              <a:rPr lang="en-US" dirty="0"/>
              <a:t>NELL and </a:t>
            </a:r>
            <a:r>
              <a:rPr lang="en-US" dirty="0" err="1"/>
              <a:t>ReVerb</a:t>
            </a:r>
            <a:endParaRPr lang="en-US" dirty="0"/>
          </a:p>
          <a:p>
            <a:pPr marL="0" indent="0">
              <a:lnSpc>
                <a:spcPct val="120000"/>
              </a:lnSpc>
              <a:buFont typeface="+mj-lt"/>
              <a:buAutoNum type="arabicPeriod"/>
            </a:pPr>
            <a:r>
              <a:rPr lang="en-US" dirty="0"/>
              <a:t> Industrial Knowledge Bases</a:t>
            </a:r>
          </a:p>
          <a:p>
            <a:pPr marL="0" indent="0">
              <a:lnSpc>
                <a:spcPct val="120000"/>
              </a:lnSpc>
              <a:buFont typeface="+mj-lt"/>
              <a:buAutoNum type="arabicPeriod"/>
            </a:pPr>
            <a:r>
              <a:rPr lang="en-US" dirty="0">
                <a:solidFill>
                  <a:srgbClr val="3B3BFF"/>
                </a:solidFill>
              </a:rPr>
              <a:t> Knowledge Base Question Answering</a:t>
            </a:r>
          </a:p>
          <a:p>
            <a:pPr marL="0" indent="0">
              <a:lnSpc>
                <a:spcPct val="120000"/>
              </a:lnSpc>
              <a:buFont typeface="+mj-lt"/>
              <a:buAutoNum type="arabicPeriod"/>
            </a:pPr>
            <a:r>
              <a:rPr lang="en-US" dirty="0"/>
              <a:t> Semantic Web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D2AF1-E3F7-4EC9-8368-99951890183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7278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1"/>
          <p:cNvSpPr txBox="1">
            <a:spLocks noGrp="1"/>
          </p:cNvSpPr>
          <p:nvPr>
            <p:ph type="sldNum" idx="12"/>
          </p:nvPr>
        </p:nvSpPr>
        <p:spPr>
          <a:xfrm>
            <a:off x="8472458" y="5520467"/>
            <a:ext cx="548700" cy="3936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fld id="{00000000-1234-1234-1234-123412341234}" type="slidenum">
              <a:rPr lang="en">
                <a:solidFill>
                  <a:schemeClr val="dk2"/>
                </a:solidFill>
              </a:rPr>
              <a:pPr/>
              <a:t>28</a:t>
            </a:fld>
            <a:endParaRPr>
              <a:solidFill>
                <a:schemeClr val="dk2"/>
              </a:solidFill>
            </a:endParaRPr>
          </a:p>
        </p:txBody>
      </p:sp>
      <p:sp>
        <p:nvSpPr>
          <p:cNvPr id="115" name="Google Shape;115;p21"/>
          <p:cNvSpPr txBox="1">
            <a:spLocks noGrp="1"/>
          </p:cNvSpPr>
          <p:nvPr>
            <p:ph type="title"/>
          </p:nvPr>
        </p:nvSpPr>
        <p:spPr>
          <a:xfrm>
            <a:off x="566550" y="944575"/>
            <a:ext cx="8163300" cy="7455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sz="2400" dirty="0">
                <a:ea typeface="Proxima Nova"/>
                <a:cs typeface="Proxima Nova"/>
                <a:sym typeface="Proxima Nova"/>
              </a:rPr>
              <a:t>Question answering: Vital for information access</a:t>
            </a:r>
            <a:endParaRPr sz="2400" dirty="0">
              <a:ea typeface="Proxima Nova"/>
              <a:cs typeface="Proxima Nova"/>
              <a:sym typeface="Proxima Nova"/>
            </a:endParaRPr>
          </a:p>
        </p:txBody>
      </p:sp>
      <p:pic>
        <p:nvPicPr>
          <p:cNvPr id="116" name="Google Shape;116;p21"/>
          <p:cNvPicPr preferRelativeResize="0"/>
          <p:nvPr/>
        </p:nvPicPr>
        <p:blipFill rotWithShape="1">
          <a:blip r:embed="rId3">
            <a:alphaModFix/>
          </a:blip>
          <a:srcRect t="3905" r="53992" b="82768"/>
          <a:stretch/>
        </p:blipFill>
        <p:spPr>
          <a:xfrm>
            <a:off x="0" y="1690076"/>
            <a:ext cx="2192694" cy="11290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1"/>
          <p:cNvPicPr preferRelativeResize="0"/>
          <p:nvPr/>
        </p:nvPicPr>
        <p:blipFill rotWithShape="1">
          <a:blip r:embed="rId3">
            <a:alphaModFix/>
          </a:blip>
          <a:srcRect t="16980" b="20706"/>
          <a:stretch/>
        </p:blipFill>
        <p:spPr>
          <a:xfrm>
            <a:off x="4832850" y="1729575"/>
            <a:ext cx="3786850" cy="4194974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1"/>
          <p:cNvSpPr txBox="1">
            <a:spLocks noGrp="1"/>
          </p:cNvSpPr>
          <p:nvPr>
            <p:ph type="body" idx="1"/>
          </p:nvPr>
        </p:nvSpPr>
        <p:spPr>
          <a:xfrm>
            <a:off x="749500" y="3002100"/>
            <a:ext cx="4016400" cy="28221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>
              <a:lnSpc>
                <a:spcPct val="200000"/>
              </a:lnSpc>
              <a:buClr>
                <a:schemeClr val="dk2"/>
              </a:buClr>
              <a:buChar char="★"/>
            </a:pPr>
            <a:r>
              <a:rPr lang="en" sz="1800" dirty="0"/>
              <a:t>Direct answers to questions</a:t>
            </a:r>
            <a:endParaRPr sz="1800" dirty="0"/>
          </a:p>
          <a:p>
            <a:pPr>
              <a:lnSpc>
                <a:spcPct val="200000"/>
              </a:lnSpc>
              <a:buClr>
                <a:schemeClr val="dk2"/>
              </a:buClr>
              <a:buChar char="★"/>
            </a:pPr>
            <a:r>
              <a:rPr lang="en" sz="1800" dirty="0"/>
              <a:t>Saves time and effort</a:t>
            </a:r>
            <a:endParaRPr sz="1800" dirty="0"/>
          </a:p>
          <a:p>
            <a:pPr>
              <a:lnSpc>
                <a:spcPct val="200000"/>
              </a:lnSpc>
              <a:buClr>
                <a:schemeClr val="dk2"/>
              </a:buClr>
              <a:buChar char="★"/>
            </a:pPr>
            <a:r>
              <a:rPr lang="en" sz="1800" dirty="0"/>
              <a:t>Natural in voice UI</a:t>
            </a:r>
            <a:endParaRPr sz="1800" dirty="0"/>
          </a:p>
        </p:txBody>
      </p:sp>
      <p:pic>
        <p:nvPicPr>
          <p:cNvPr id="7" name="Google Shape;116;p21"/>
          <p:cNvPicPr preferRelativeResize="0"/>
          <p:nvPr/>
        </p:nvPicPr>
        <p:blipFill rotWithShape="1">
          <a:blip r:embed="rId3">
            <a:alphaModFix/>
          </a:blip>
          <a:srcRect l="58864" t="3905" b="82768"/>
          <a:stretch/>
        </p:blipFill>
        <p:spPr>
          <a:xfrm>
            <a:off x="2183363" y="1692251"/>
            <a:ext cx="1960496" cy="11290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945903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3"/>
          <p:cNvSpPr txBox="1">
            <a:spLocks noGrp="1"/>
          </p:cNvSpPr>
          <p:nvPr>
            <p:ph type="sldNum" idx="12"/>
          </p:nvPr>
        </p:nvSpPr>
        <p:spPr>
          <a:xfrm>
            <a:off x="8472458" y="5520467"/>
            <a:ext cx="548700" cy="3936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fld id="{00000000-1234-1234-1234-123412341234}" type="slidenum">
              <a:rPr lang="en">
                <a:solidFill>
                  <a:schemeClr val="dk2"/>
                </a:solidFill>
              </a:rPr>
              <a:pPr/>
              <a:t>29</a:t>
            </a:fld>
            <a:endParaRPr>
              <a:solidFill>
                <a:schemeClr val="dk2"/>
              </a:solidFill>
            </a:endParaRPr>
          </a:p>
        </p:txBody>
      </p:sp>
      <p:pic>
        <p:nvPicPr>
          <p:cNvPr id="132" name="Google Shape;132;p23"/>
          <p:cNvPicPr preferRelativeResize="0"/>
          <p:nvPr/>
        </p:nvPicPr>
        <p:blipFill rotWithShape="1">
          <a:blip r:embed="rId3">
            <a:alphaModFix/>
          </a:blip>
          <a:srcRect t="3902" b="83534"/>
          <a:stretch/>
        </p:blipFill>
        <p:spPr>
          <a:xfrm>
            <a:off x="62405" y="1767351"/>
            <a:ext cx="4770446" cy="1065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3"/>
          <p:cNvPicPr preferRelativeResize="0"/>
          <p:nvPr/>
        </p:nvPicPr>
        <p:blipFill rotWithShape="1">
          <a:blip r:embed="rId3">
            <a:alphaModFix/>
          </a:blip>
          <a:srcRect t="16450" b="18681"/>
          <a:stretch/>
        </p:blipFill>
        <p:spPr>
          <a:xfrm>
            <a:off x="4963186" y="1782350"/>
            <a:ext cx="3658090" cy="421839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15;p21"/>
          <p:cNvSpPr txBox="1">
            <a:spLocks/>
          </p:cNvSpPr>
          <p:nvPr/>
        </p:nvSpPr>
        <p:spPr>
          <a:xfrm>
            <a:off x="566550" y="944575"/>
            <a:ext cx="8163300" cy="7455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lvl="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" sz="2400" dirty="0">
                <a:ea typeface="Proxima Nova"/>
                <a:cs typeface="Proxima Nova"/>
                <a:sym typeface="Proxima Nova"/>
              </a:rPr>
              <a:t>Question answering: Vital for information access</a:t>
            </a:r>
            <a:endParaRPr lang="en-US" sz="2400" dirty="0">
              <a:ea typeface="Proxima Nova"/>
              <a:cs typeface="Proxima Nova"/>
              <a:sym typeface="Proxima Nova"/>
            </a:endParaRPr>
          </a:p>
        </p:txBody>
      </p:sp>
    </p:spTree>
    <p:extLst>
      <p:ext uri="{BB962C8B-B14F-4D97-AF65-F5344CB8AC3E}">
        <p14:creationId xmlns:p14="http://schemas.microsoft.com/office/powerpoint/2010/main" val="173287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DBpedia (2007)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75446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Large-scale Wikipedia </a:t>
            </a:r>
            <a:r>
              <a:rPr lang="en-US" dirty="0" err="1"/>
              <a:t>infobox+category</a:t>
            </a:r>
            <a:r>
              <a:rPr lang="en-US" dirty="0"/>
              <a:t> scraping</a:t>
            </a:r>
          </a:p>
          <a:p>
            <a:r>
              <a:rPr lang="en-US" dirty="0"/>
              <a:t>Manually designed mappings to consolidate synonymous attributes</a:t>
            </a:r>
          </a:p>
          <a:p>
            <a:r>
              <a:rPr lang="en-US" dirty="0"/>
              <a:t>See lecture/assignment 2</a:t>
            </a:r>
          </a:p>
          <a:p>
            <a:r>
              <a:rPr lang="en-US" dirty="0"/>
              <a:t>Multilingual</a:t>
            </a:r>
          </a:p>
          <a:p>
            <a:r>
              <a:rPr lang="en-US" dirty="0"/>
              <a:t>No persistent IDs</a:t>
            </a:r>
          </a:p>
          <a:p>
            <a:r>
              <a:rPr lang="en-US" dirty="0"/>
              <a:t>For long considered the “core” of Semantic Web </a:t>
            </a:r>
            <a:br>
              <a:rPr lang="en-US" dirty="0"/>
            </a:br>
            <a:r>
              <a:rPr lang="en-US" dirty="0"/>
              <a:t>(see later)</a:t>
            </a:r>
          </a:p>
          <a:p>
            <a:r>
              <a:rPr lang="en-US" dirty="0"/>
              <a:t>Data access</a:t>
            </a:r>
          </a:p>
          <a:p>
            <a:pPr lvl="1"/>
            <a:r>
              <a:rPr lang="en-US" dirty="0"/>
              <a:t>Per entity: </a:t>
            </a:r>
            <a:r>
              <a:rPr lang="en-US" sz="1500" dirty="0">
                <a:hlinkClick r:id="rId3"/>
              </a:rPr>
              <a:t>http://dbpedia.org/page/Max_Planck_Institute_for_Informatics</a:t>
            </a:r>
            <a:endParaRPr lang="en-US" sz="1500" dirty="0"/>
          </a:p>
          <a:p>
            <a:pPr lvl="1"/>
            <a:r>
              <a:rPr lang="en-US" dirty="0"/>
              <a:t>SPARQL endpoint:</a:t>
            </a:r>
          </a:p>
          <a:p>
            <a:pPr lvl="2"/>
            <a:r>
              <a:rPr lang="en-US" dirty="0">
                <a:hlinkClick r:id="rId4"/>
              </a:rPr>
              <a:t>http://dbpedia.org/snorql/?query=SELECT+%3Fitem+WHERE+%7B%0D%0A%3Fitem+dbo%3AalmaMater+dbr%3ASaarland_University%0D%0A%7D</a:t>
            </a:r>
            <a:endParaRPr lang="en-US" dirty="0"/>
          </a:p>
          <a:p>
            <a:pPr lvl="1"/>
            <a:r>
              <a:rPr lang="en-US" dirty="0"/>
              <a:t>Data dumps</a:t>
            </a:r>
          </a:p>
          <a:p>
            <a:pPr lvl="2"/>
            <a:r>
              <a:rPr lang="en-US" dirty="0">
                <a:hlinkClick r:id="rId5"/>
              </a:rPr>
              <a:t>https://wiki.dbpedia.org/develop/datasets</a:t>
            </a:r>
            <a:endParaRPr lang="en-US" dirty="0"/>
          </a:p>
          <a:p>
            <a:pPr lvl="2"/>
            <a:r>
              <a:rPr lang="en-US" dirty="0">
                <a:hlinkClick r:id="rId6"/>
              </a:rPr>
              <a:t>https://wiki.dbpedia.org/downloads-2016-10</a:t>
            </a:r>
            <a:endParaRPr lang="en-US" dirty="0"/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2ED32-98CE-4E90-971D-F43B18B38E74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950" y="87442"/>
            <a:ext cx="2545541" cy="1573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0353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3"/>
          <p:cNvSpPr txBox="1">
            <a:spLocks noGrp="1"/>
          </p:cNvSpPr>
          <p:nvPr>
            <p:ph type="sldNum" idx="12"/>
          </p:nvPr>
        </p:nvSpPr>
        <p:spPr>
          <a:xfrm>
            <a:off x="8472458" y="5520467"/>
            <a:ext cx="548700" cy="3936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fld id="{00000000-1234-1234-1234-123412341234}" type="slidenum">
              <a:rPr lang="en">
                <a:solidFill>
                  <a:schemeClr val="dk2"/>
                </a:solidFill>
              </a:rPr>
              <a:pPr/>
              <a:t>30</a:t>
            </a:fld>
            <a:endParaRPr>
              <a:solidFill>
                <a:schemeClr val="dk2"/>
              </a:solidFill>
            </a:endParaRPr>
          </a:p>
        </p:txBody>
      </p:sp>
      <p:sp>
        <p:nvSpPr>
          <p:cNvPr id="214" name="Google Shape;214;p33"/>
          <p:cNvSpPr txBox="1">
            <a:spLocks noGrp="1"/>
          </p:cNvSpPr>
          <p:nvPr>
            <p:ph type="title"/>
          </p:nvPr>
        </p:nvSpPr>
        <p:spPr>
          <a:xfrm>
            <a:off x="616500" y="1302275"/>
            <a:ext cx="8520600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dirty="0">
                <a:sym typeface="Proxima Nova"/>
              </a:rPr>
              <a:t>Approaches to question answering</a:t>
            </a:r>
            <a:endParaRPr dirty="0">
              <a:sym typeface="Proxima Nova"/>
            </a:endParaRPr>
          </a:p>
        </p:txBody>
      </p:sp>
      <p:sp>
        <p:nvSpPr>
          <p:cNvPr id="215" name="Google Shape;215;p33"/>
          <p:cNvSpPr txBox="1">
            <a:spLocks noGrp="1"/>
          </p:cNvSpPr>
          <p:nvPr>
            <p:ph type="body" idx="1"/>
          </p:nvPr>
        </p:nvSpPr>
        <p:spPr>
          <a:xfrm>
            <a:off x="592500" y="2359599"/>
            <a:ext cx="7959000" cy="4058133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342900">
              <a:lnSpc>
                <a:spcPct val="100000"/>
              </a:lnSpc>
              <a:buSzPts val="2400"/>
              <a:buFont typeface="Arial" panose="020B0604020202020204" pitchFamily="34" charset="0"/>
              <a:buChar char="•"/>
            </a:pPr>
            <a:r>
              <a:rPr lang="en" dirty="0"/>
              <a:t>Traditional IR-style approach: Match question with text phrases in documents</a:t>
            </a:r>
          </a:p>
          <a:p>
            <a:pPr marL="742950" lvl="2" indent="-285750">
              <a:lnSpc>
                <a:spcPct val="100000"/>
              </a:lnSpc>
              <a:buSzPts val="2400"/>
              <a:buFont typeface="Arial" panose="020B0604020202020204" pitchFamily="34" charset="0"/>
              <a:buChar char="•"/>
            </a:pPr>
            <a:r>
              <a:rPr lang="en" dirty="0">
                <a:solidFill>
                  <a:srgbClr val="3B3BFF"/>
                </a:solidFill>
              </a:rPr>
              <a:t>“What is the capital of Belgium”</a:t>
            </a:r>
          </a:p>
          <a:p>
            <a:pPr marL="742950" lvl="2" indent="-285750">
              <a:lnSpc>
                <a:spcPct val="100000"/>
              </a:lnSpc>
              <a:buSzPts val="2400"/>
              <a:buFont typeface="Arial" panose="020B0604020202020204" pitchFamily="34" charset="0"/>
              <a:buChar char="•"/>
            </a:pPr>
            <a:r>
              <a:rPr lang="en" dirty="0">
                <a:solidFill>
                  <a:srgbClr val="3B3BFF"/>
                </a:solidFill>
              </a:rPr>
              <a:t>“Brussels is the capital of Belgium”</a:t>
            </a:r>
          </a:p>
          <a:p>
            <a:pPr marL="742950" lvl="2" indent="-285750">
              <a:lnSpc>
                <a:spcPct val="100000"/>
              </a:lnSpc>
              <a:buSzPts val="2400"/>
              <a:buFont typeface="Arial" panose="020B0604020202020204" pitchFamily="34" charset="0"/>
              <a:buChar char="•"/>
            </a:pPr>
            <a:r>
              <a:rPr lang="en" dirty="0"/>
              <a:t>Works only for simple questions</a:t>
            </a:r>
          </a:p>
          <a:p>
            <a:pPr marL="742950" lvl="2" indent="-285750">
              <a:lnSpc>
                <a:spcPct val="100000"/>
              </a:lnSpc>
              <a:buSzPts val="2400"/>
              <a:buFont typeface="Arial" panose="020B0604020202020204" pitchFamily="34" charset="0"/>
              <a:buChar char="•"/>
            </a:pPr>
            <a:r>
              <a:rPr lang="en" dirty="0"/>
              <a:t>Misses additional conditions</a:t>
            </a:r>
          </a:p>
          <a:p>
            <a:pPr marL="285750" lvl="1" indent="-285750">
              <a:lnSpc>
                <a:spcPct val="100000"/>
              </a:lnSpc>
              <a:buSzPts val="2400"/>
              <a:buFont typeface="Arial" panose="020B0604020202020204" pitchFamily="34" charset="0"/>
              <a:buChar char="•"/>
            </a:pPr>
            <a:r>
              <a:rPr lang="en" dirty="0"/>
              <a:t>Google, Siri, Echo et al.</a:t>
            </a:r>
          </a:p>
          <a:p>
            <a:pPr marL="742950" lvl="2" indent="-285750">
              <a:lnSpc>
                <a:spcPct val="100000"/>
              </a:lnSpc>
              <a:buSzPts val="2400"/>
              <a:buFont typeface="Arial" panose="020B0604020202020204" pitchFamily="34" charset="0"/>
              <a:buChar char="•"/>
            </a:pPr>
            <a:r>
              <a:rPr lang="en" dirty="0"/>
              <a:t>Precision much more important than recall</a:t>
            </a:r>
          </a:p>
          <a:p>
            <a:pPr marL="742950" lvl="2" indent="-285750">
              <a:lnSpc>
                <a:spcPct val="100000"/>
              </a:lnSpc>
              <a:buSzPts val="2400"/>
              <a:buFont typeface="Arial" panose="020B0604020202020204" pitchFamily="34" charset="0"/>
              <a:buChar char="•"/>
            </a:pPr>
            <a:r>
              <a:rPr lang="en" dirty="0"/>
              <a:t>Answer origin needs to be debuggable/explainable</a:t>
            </a:r>
          </a:p>
          <a:p>
            <a:pPr marL="457200" lvl="2" indent="0">
              <a:lnSpc>
                <a:spcPct val="100000"/>
              </a:lnSpc>
              <a:buSzPts val="2400"/>
              <a:buNone/>
            </a:pPr>
            <a:r>
              <a:rPr lang="en" dirty="0">
                <a:sym typeface="Wingdings" panose="05000000000000000000" pitchFamily="2" charset="2"/>
              </a:rPr>
              <a:t>  Question answering from structured sources much preferred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062788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5"/>
          <p:cNvSpPr txBox="1">
            <a:spLocks noGrp="1"/>
          </p:cNvSpPr>
          <p:nvPr>
            <p:ph type="sldNum" idx="12"/>
          </p:nvPr>
        </p:nvSpPr>
        <p:spPr>
          <a:xfrm>
            <a:off x="8472458" y="5520467"/>
            <a:ext cx="548700" cy="3936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31</a:t>
            </a:fld>
            <a:endParaRPr/>
          </a:p>
        </p:txBody>
      </p:sp>
      <p:sp>
        <p:nvSpPr>
          <p:cNvPr id="228" name="Google Shape;228;p35"/>
          <p:cNvSpPr txBox="1">
            <a:spLocks noGrp="1"/>
          </p:cNvSpPr>
          <p:nvPr>
            <p:ph type="title"/>
          </p:nvPr>
        </p:nvSpPr>
        <p:spPr>
          <a:xfrm>
            <a:off x="687350" y="1208350"/>
            <a:ext cx="8003100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dirty="0">
                <a:sym typeface="Proxima Nova"/>
              </a:rPr>
              <a:t>Question answering is a hot topic</a:t>
            </a:r>
            <a:endParaRPr dirty="0">
              <a:sym typeface="Proxima Nova"/>
            </a:endParaRPr>
          </a:p>
        </p:txBody>
      </p:sp>
      <p:sp>
        <p:nvSpPr>
          <p:cNvPr id="229" name="Google Shape;229;p35"/>
          <p:cNvSpPr txBox="1">
            <a:spLocks noGrp="1"/>
          </p:cNvSpPr>
          <p:nvPr>
            <p:ph type="body" idx="1"/>
          </p:nvPr>
        </p:nvSpPr>
        <p:spPr>
          <a:xfrm>
            <a:off x="500550" y="2104075"/>
            <a:ext cx="8520600" cy="34164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>
              <a:lnSpc>
                <a:spcPct val="200000"/>
              </a:lnSpc>
              <a:buChar char="★"/>
            </a:pPr>
            <a:r>
              <a:rPr lang="en" sz="2000" dirty="0"/>
              <a:t>QA over knowledge graphs [Abujabal et al. 2018]</a:t>
            </a:r>
            <a:endParaRPr sz="2000" dirty="0"/>
          </a:p>
          <a:p>
            <a:pPr>
              <a:lnSpc>
                <a:spcPct val="200000"/>
              </a:lnSpc>
              <a:buChar char="★"/>
            </a:pPr>
            <a:r>
              <a:rPr lang="en" sz="2000" dirty="0"/>
              <a:t>Reading comprehension QA [Reddy et al. 2018]</a:t>
            </a:r>
            <a:endParaRPr sz="2000" dirty="0"/>
          </a:p>
          <a:p>
            <a:pPr>
              <a:lnSpc>
                <a:spcPct val="200000"/>
              </a:lnSpc>
              <a:buChar char="★"/>
            </a:pPr>
            <a:r>
              <a:rPr lang="en" sz="2000" dirty="0"/>
              <a:t>Visual and multimodal QA [Lu et al. 2016]</a:t>
            </a:r>
            <a:endParaRPr sz="2000" dirty="0"/>
          </a:p>
          <a:p>
            <a:pPr>
              <a:lnSpc>
                <a:spcPct val="200000"/>
              </a:lnSpc>
              <a:buChar char="★"/>
            </a:pPr>
            <a:r>
              <a:rPr lang="en" sz="2000" dirty="0"/>
              <a:t>Community QA [Hoogeveen et al. 2018]</a:t>
            </a:r>
            <a:endParaRPr sz="2000" dirty="0"/>
          </a:p>
          <a:p>
            <a:pPr>
              <a:lnSpc>
                <a:spcPct val="200000"/>
              </a:lnSpc>
              <a:buChar char="★"/>
            </a:pPr>
            <a:r>
              <a:rPr lang="en" sz="2000" dirty="0"/>
              <a:t>Passage retrieval and sentence selection [Shen et al. 2018]</a:t>
            </a:r>
            <a:endParaRPr sz="2000" dirty="0"/>
          </a:p>
          <a:p>
            <a:pPr>
              <a:lnSpc>
                <a:spcPct val="200000"/>
              </a:lnSpc>
              <a:buChar char="★"/>
            </a:pPr>
            <a:r>
              <a:rPr lang="en" sz="2000" dirty="0"/>
              <a:t>Non-factoid: Causal, procedural, ...</a:t>
            </a:r>
            <a:endParaRPr sz="2000" dirty="0"/>
          </a:p>
        </p:txBody>
      </p:sp>
    </p:spTree>
    <p:extLst>
      <p:ext uri="{BB962C8B-B14F-4D97-AF65-F5344CB8AC3E}">
        <p14:creationId xmlns:p14="http://schemas.microsoft.com/office/powerpoint/2010/main" val="29406524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40"/>
          <p:cNvSpPr txBox="1">
            <a:spLocks noGrp="1"/>
          </p:cNvSpPr>
          <p:nvPr>
            <p:ph type="sldNum" idx="12"/>
          </p:nvPr>
        </p:nvSpPr>
        <p:spPr>
          <a:xfrm>
            <a:off x="8452825" y="6318251"/>
            <a:ext cx="548700" cy="3936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fld id="{00000000-1234-1234-1234-123412341234}" type="slidenum">
              <a:rPr lang="en">
                <a:solidFill>
                  <a:schemeClr val="dk2"/>
                </a:solidFill>
              </a:rPr>
              <a:pPr/>
              <a:t>32</a:t>
            </a:fld>
            <a:endParaRPr dirty="0">
              <a:solidFill>
                <a:schemeClr val="dk2"/>
              </a:solidFill>
            </a:endParaRPr>
          </a:p>
        </p:txBody>
      </p:sp>
      <p:sp>
        <p:nvSpPr>
          <p:cNvPr id="315" name="Google Shape;315;p40"/>
          <p:cNvSpPr txBox="1">
            <a:spLocks noGrp="1"/>
          </p:cNvSpPr>
          <p:nvPr>
            <p:ph type="title"/>
          </p:nvPr>
        </p:nvSpPr>
        <p:spPr>
          <a:xfrm>
            <a:off x="573125" y="1302275"/>
            <a:ext cx="6799740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dirty="0">
                <a:sym typeface="Proxima Nova"/>
              </a:rPr>
              <a:t>QA over Knowledge Graphs</a:t>
            </a:r>
            <a:endParaRPr dirty="0">
              <a:sym typeface="Proxima Nova"/>
            </a:endParaRPr>
          </a:p>
        </p:txBody>
      </p:sp>
      <p:sp>
        <p:nvSpPr>
          <p:cNvPr id="316" name="Google Shape;316;p40"/>
          <p:cNvSpPr txBox="1">
            <a:spLocks noGrp="1"/>
          </p:cNvSpPr>
          <p:nvPr>
            <p:ph type="body" idx="1"/>
          </p:nvPr>
        </p:nvSpPr>
        <p:spPr>
          <a:xfrm>
            <a:off x="224000" y="2252075"/>
            <a:ext cx="4500600" cy="6321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" sz="1700">
                <a:solidFill>
                  <a:schemeClr val="dk1"/>
                </a:solidFill>
              </a:rPr>
              <a:t>Which Oscar nominations did Nolan receive?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17" name="Google Shape;317;p40"/>
          <p:cNvSpPr/>
          <p:nvPr/>
        </p:nvSpPr>
        <p:spPr>
          <a:xfrm>
            <a:off x="5522275" y="3889775"/>
            <a:ext cx="2155800" cy="2943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ChristopherNolan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18" name="Google Shape;318;p40"/>
          <p:cNvSpPr/>
          <p:nvPr/>
        </p:nvSpPr>
        <p:spPr>
          <a:xfrm>
            <a:off x="4764325" y="3097625"/>
            <a:ext cx="974100" cy="2970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gender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19" name="Google Shape;319;p40"/>
          <p:cNvSpPr/>
          <p:nvPr/>
        </p:nvSpPr>
        <p:spPr>
          <a:xfrm>
            <a:off x="4884500" y="2470650"/>
            <a:ext cx="725100" cy="2832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dirty="0">
                <a:latin typeface="Proxima Nova"/>
                <a:ea typeface="Proxima Nova"/>
                <a:cs typeface="Proxima Nova"/>
                <a:sym typeface="Proxima Nova"/>
              </a:rPr>
              <a:t>Male</a:t>
            </a:r>
            <a:endParaRPr dirty="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20" name="Google Shape;320;p40"/>
          <p:cNvSpPr/>
          <p:nvPr/>
        </p:nvSpPr>
        <p:spPr>
          <a:xfrm>
            <a:off x="6036500" y="2353675"/>
            <a:ext cx="1102500" cy="311400"/>
          </a:xfrm>
          <a:prstGeom prst="snip2DiagRect">
            <a:avLst>
              <a:gd name="adj1" fmla="val 0"/>
              <a:gd name="adj2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Director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21" name="Google Shape;321;p40"/>
          <p:cNvSpPr/>
          <p:nvPr/>
        </p:nvSpPr>
        <p:spPr>
          <a:xfrm>
            <a:off x="6061700" y="3059863"/>
            <a:ext cx="1052100" cy="3204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type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22" name="Google Shape;322;p40"/>
          <p:cNvSpPr/>
          <p:nvPr/>
        </p:nvSpPr>
        <p:spPr>
          <a:xfrm>
            <a:off x="3991275" y="5498275"/>
            <a:ext cx="1622700" cy="2832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BestDirector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23" name="Google Shape;323;p40"/>
          <p:cNvSpPr/>
          <p:nvPr/>
        </p:nvSpPr>
        <p:spPr>
          <a:xfrm>
            <a:off x="3953325" y="4502175"/>
            <a:ext cx="1698600" cy="2970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nominatedFor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324" name="Google Shape;324;p40"/>
          <p:cNvCxnSpPr>
            <a:stCxn id="318" idx="2"/>
            <a:endCxn id="317" idx="0"/>
          </p:cNvCxnSpPr>
          <p:nvPr/>
        </p:nvCxnSpPr>
        <p:spPr>
          <a:xfrm>
            <a:off x="5251375" y="3394625"/>
            <a:ext cx="1348800" cy="4953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325" name="Google Shape;325;p40"/>
          <p:cNvCxnSpPr>
            <a:stCxn id="321" idx="0"/>
            <a:endCxn id="320" idx="1"/>
          </p:cNvCxnSpPr>
          <p:nvPr/>
        </p:nvCxnSpPr>
        <p:spPr>
          <a:xfrm rot="10800000">
            <a:off x="6587750" y="2665063"/>
            <a:ext cx="0" cy="3948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26" name="Google Shape;326;p40"/>
          <p:cNvCxnSpPr>
            <a:stCxn id="317" idx="0"/>
            <a:endCxn id="321" idx="2"/>
          </p:cNvCxnSpPr>
          <p:nvPr/>
        </p:nvCxnSpPr>
        <p:spPr>
          <a:xfrm rot="10800000">
            <a:off x="6587875" y="3380375"/>
            <a:ext cx="12300" cy="5094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27" name="Google Shape;327;p40"/>
          <p:cNvCxnSpPr>
            <a:stCxn id="319" idx="2"/>
            <a:endCxn id="318" idx="0"/>
          </p:cNvCxnSpPr>
          <p:nvPr/>
        </p:nvCxnSpPr>
        <p:spPr>
          <a:xfrm>
            <a:off x="5247050" y="2753850"/>
            <a:ext cx="4200" cy="3438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328" name="Google Shape;328;p40"/>
          <p:cNvCxnSpPr>
            <a:stCxn id="323" idx="0"/>
            <a:endCxn id="317" idx="2"/>
          </p:cNvCxnSpPr>
          <p:nvPr/>
        </p:nvCxnSpPr>
        <p:spPr>
          <a:xfrm rot="10800000" flipH="1">
            <a:off x="4802625" y="4184175"/>
            <a:ext cx="1797600" cy="3180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329" name="Google Shape;329;p40"/>
          <p:cNvCxnSpPr>
            <a:stCxn id="322" idx="0"/>
            <a:endCxn id="323" idx="2"/>
          </p:cNvCxnSpPr>
          <p:nvPr/>
        </p:nvCxnSpPr>
        <p:spPr>
          <a:xfrm rot="10800000">
            <a:off x="4802625" y="4799275"/>
            <a:ext cx="0" cy="6990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triangle" w="med" len="med"/>
            <a:tailEnd type="none" w="med" len="med"/>
          </a:ln>
        </p:spPr>
      </p:cxnSp>
      <p:sp>
        <p:nvSpPr>
          <p:cNvPr id="330" name="Google Shape;330;p40"/>
          <p:cNvSpPr/>
          <p:nvPr/>
        </p:nvSpPr>
        <p:spPr>
          <a:xfrm>
            <a:off x="7281329" y="2353675"/>
            <a:ext cx="1189500" cy="3114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Inception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31" name="Google Shape;331;p40"/>
          <p:cNvSpPr/>
          <p:nvPr/>
        </p:nvSpPr>
        <p:spPr>
          <a:xfrm>
            <a:off x="7299325" y="3059875"/>
            <a:ext cx="1153500" cy="3204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directed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332" name="Google Shape;332;p40"/>
          <p:cNvCxnSpPr>
            <a:stCxn id="331" idx="0"/>
            <a:endCxn id="330" idx="2"/>
          </p:cNvCxnSpPr>
          <p:nvPr/>
        </p:nvCxnSpPr>
        <p:spPr>
          <a:xfrm rot="10800000">
            <a:off x="7876075" y="2665075"/>
            <a:ext cx="0" cy="3948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33" name="Google Shape;333;p40"/>
          <p:cNvCxnSpPr>
            <a:stCxn id="317" idx="0"/>
            <a:endCxn id="331" idx="2"/>
          </p:cNvCxnSpPr>
          <p:nvPr/>
        </p:nvCxnSpPr>
        <p:spPr>
          <a:xfrm rot="10800000" flipH="1">
            <a:off x="6600175" y="3380375"/>
            <a:ext cx="1275900" cy="5094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34" name="Google Shape;334;p40"/>
          <p:cNvSpPr/>
          <p:nvPr/>
        </p:nvSpPr>
        <p:spPr>
          <a:xfrm>
            <a:off x="6934375" y="5484175"/>
            <a:ext cx="1929600" cy="311400"/>
          </a:xfrm>
          <a:prstGeom prst="snip2DiagRect">
            <a:avLst>
              <a:gd name="adj1" fmla="val 0"/>
              <a:gd name="adj2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AcademyAward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35" name="Google Shape;335;p40"/>
          <p:cNvSpPr/>
          <p:nvPr/>
        </p:nvSpPr>
        <p:spPr>
          <a:xfrm>
            <a:off x="5899300" y="5479675"/>
            <a:ext cx="686100" cy="3204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type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336" name="Google Shape;336;p40"/>
          <p:cNvCxnSpPr>
            <a:stCxn id="335" idx="3"/>
            <a:endCxn id="334" idx="2"/>
          </p:cNvCxnSpPr>
          <p:nvPr/>
        </p:nvCxnSpPr>
        <p:spPr>
          <a:xfrm>
            <a:off x="6585400" y="5639875"/>
            <a:ext cx="3489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37" name="Google Shape;337;p40"/>
          <p:cNvCxnSpPr>
            <a:stCxn id="322" idx="3"/>
            <a:endCxn id="335" idx="1"/>
          </p:cNvCxnSpPr>
          <p:nvPr/>
        </p:nvCxnSpPr>
        <p:spPr>
          <a:xfrm>
            <a:off x="5613975" y="5639875"/>
            <a:ext cx="2853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38" name="Google Shape;338;p40"/>
          <p:cNvCxnSpPr>
            <a:endCxn id="317" idx="1"/>
          </p:cNvCxnSpPr>
          <p:nvPr/>
        </p:nvCxnSpPr>
        <p:spPr>
          <a:xfrm>
            <a:off x="3438775" y="2566325"/>
            <a:ext cx="2083500" cy="1470600"/>
          </a:xfrm>
          <a:prstGeom prst="straightConnector1">
            <a:avLst/>
          </a:prstGeom>
          <a:noFill/>
          <a:ln w="38100" cap="flat" cmpd="sng">
            <a:solidFill>
              <a:schemeClr val="accent3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39" name="Google Shape;339;p40"/>
          <p:cNvCxnSpPr>
            <a:endCxn id="323" idx="0"/>
          </p:cNvCxnSpPr>
          <p:nvPr/>
        </p:nvCxnSpPr>
        <p:spPr>
          <a:xfrm>
            <a:off x="2123925" y="2530275"/>
            <a:ext cx="2678700" cy="1971900"/>
          </a:xfrm>
          <a:prstGeom prst="straightConnector1">
            <a:avLst/>
          </a:prstGeom>
          <a:noFill/>
          <a:ln w="38100" cap="flat" cmpd="sng">
            <a:solidFill>
              <a:schemeClr val="accent3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40" name="Google Shape;340;p40"/>
          <p:cNvSpPr txBox="1"/>
          <p:nvPr/>
        </p:nvSpPr>
        <p:spPr>
          <a:xfrm>
            <a:off x="145047" y="3566380"/>
            <a:ext cx="4141528" cy="138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1400" dirty="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&lt;ChristopherNolan, gender, Male&gt;</a:t>
            </a:r>
            <a:endParaRPr sz="1400" dirty="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r>
              <a:rPr lang="en" sz="1400" dirty="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&lt;ChristopherNolan, type, Director&gt;</a:t>
            </a:r>
            <a:endParaRPr sz="1400" dirty="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r>
              <a:rPr lang="en" sz="1400" dirty="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&lt;ChristopherNolan, directed, Inception&gt; </a:t>
            </a:r>
            <a:endParaRPr sz="1400" dirty="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r>
              <a:rPr lang="en" sz="1400" dirty="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&lt;ChristopherNolan, nominatedFor, BestDirector&gt;</a:t>
            </a:r>
            <a:endParaRPr sz="1400" dirty="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r>
              <a:rPr lang="en" sz="1400" dirty="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&lt;BestDirector, type, AcademyAward&gt;</a:t>
            </a:r>
            <a:endParaRPr sz="1400" dirty="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r>
              <a:rPr lang="en" sz="1400" dirty="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&lt;ChristopherNolan, birthDate, 30 July 1970&gt;</a:t>
            </a:r>
            <a:endParaRPr sz="1400" dirty="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341" name="Google Shape;341;p40"/>
          <p:cNvCxnSpPr>
            <a:endCxn id="342" idx="0"/>
          </p:cNvCxnSpPr>
          <p:nvPr/>
        </p:nvCxnSpPr>
        <p:spPr>
          <a:xfrm>
            <a:off x="6600175" y="4184175"/>
            <a:ext cx="0" cy="5094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42" name="Google Shape;342;p40"/>
          <p:cNvSpPr/>
          <p:nvPr/>
        </p:nvSpPr>
        <p:spPr>
          <a:xfrm>
            <a:off x="6005425" y="4693575"/>
            <a:ext cx="1189500" cy="3204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birthDate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43" name="Google Shape;343;p40"/>
          <p:cNvSpPr/>
          <p:nvPr/>
        </p:nvSpPr>
        <p:spPr>
          <a:xfrm>
            <a:off x="7548425" y="4693563"/>
            <a:ext cx="1544700" cy="3114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30 July 1970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344" name="Google Shape;344;p40"/>
          <p:cNvCxnSpPr>
            <a:stCxn id="342" idx="3"/>
            <a:endCxn id="343" idx="1"/>
          </p:cNvCxnSpPr>
          <p:nvPr/>
        </p:nvCxnSpPr>
        <p:spPr>
          <a:xfrm rot="10800000" flipH="1">
            <a:off x="7194925" y="4849275"/>
            <a:ext cx="353400" cy="45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45" name="Google Shape;345;p40"/>
          <p:cNvCxnSpPr>
            <a:endCxn id="334" idx="3"/>
          </p:cNvCxnSpPr>
          <p:nvPr/>
        </p:nvCxnSpPr>
        <p:spPr>
          <a:xfrm>
            <a:off x="1213675" y="2544775"/>
            <a:ext cx="6685500" cy="2939400"/>
          </a:xfrm>
          <a:prstGeom prst="straightConnector1">
            <a:avLst/>
          </a:prstGeom>
          <a:noFill/>
          <a:ln w="38100" cap="flat" cmpd="sng">
            <a:solidFill>
              <a:schemeClr val="accent3"/>
            </a:solidFill>
            <a:prstDash val="solid"/>
            <a:round/>
            <a:headEnd type="none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1384058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" grpId="0" animBg="1"/>
      <p:bldP spid="318" grpId="0" animBg="1"/>
      <p:bldP spid="319" grpId="0" animBg="1"/>
      <p:bldP spid="320" grpId="0" animBg="1"/>
      <p:bldP spid="321" grpId="0" animBg="1"/>
      <p:bldP spid="322" grpId="0" animBg="1"/>
      <p:bldP spid="323" grpId="0" animBg="1"/>
      <p:bldP spid="330" grpId="0" animBg="1"/>
      <p:bldP spid="331" grpId="0" animBg="1"/>
      <p:bldP spid="334" grpId="0" animBg="1"/>
      <p:bldP spid="335" grpId="0" animBg="1"/>
      <p:bldP spid="342" grpId="0" animBg="1"/>
      <p:bldP spid="34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43"/>
          <p:cNvSpPr txBox="1"/>
          <p:nvPr/>
        </p:nvSpPr>
        <p:spPr>
          <a:xfrm>
            <a:off x="261749" y="3502245"/>
            <a:ext cx="5352225" cy="138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1400" dirty="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&lt;ChristopherNolan, gender, Male&gt;</a:t>
            </a:r>
            <a:endParaRPr sz="1400" dirty="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r>
              <a:rPr lang="en" sz="1400" dirty="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&lt;ChristopherNolan, type, Director&gt;</a:t>
            </a:r>
            <a:endParaRPr sz="1400" dirty="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r>
              <a:rPr lang="en" sz="1400" dirty="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&lt;ChristopherNolan, directed, Inception&gt; </a:t>
            </a:r>
            <a:endParaRPr sz="1400" dirty="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r>
              <a:rPr lang="en" sz="1400" b="1" dirty="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&lt;ChristopherNolan, nominatedFor, </a:t>
            </a:r>
            <a:r>
              <a:rPr lang="en" sz="1400" b="1" u="sng" dirty="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BestDirector</a:t>
            </a:r>
            <a:r>
              <a:rPr lang="en" sz="1400" b="1" dirty="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&gt;</a:t>
            </a:r>
            <a:endParaRPr sz="1400" b="1" dirty="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r>
              <a:rPr lang="en" sz="1400" b="1" dirty="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&lt;</a:t>
            </a:r>
            <a:r>
              <a:rPr lang="en" sz="1400" b="1" u="sng" dirty="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BestDirector</a:t>
            </a:r>
            <a:r>
              <a:rPr lang="en" sz="1400" b="1" dirty="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, type, AcademyAward&gt;</a:t>
            </a:r>
            <a:endParaRPr sz="1400" b="1" dirty="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r>
              <a:rPr lang="en" sz="1400" dirty="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&lt;ChristopherNolan, birthDate, 30 July 1970&gt;</a:t>
            </a:r>
            <a:endParaRPr sz="1400" dirty="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92" name="Google Shape;392;p43"/>
          <p:cNvSpPr txBox="1">
            <a:spLocks noGrp="1"/>
          </p:cNvSpPr>
          <p:nvPr>
            <p:ph type="sldNum" idx="12"/>
          </p:nvPr>
        </p:nvSpPr>
        <p:spPr>
          <a:xfrm>
            <a:off x="8527575" y="6242142"/>
            <a:ext cx="548700" cy="3936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fld id="{00000000-1234-1234-1234-123412341234}" type="slidenum">
              <a:rPr lang="en">
                <a:solidFill>
                  <a:schemeClr val="dk2"/>
                </a:solidFill>
              </a:rPr>
              <a:pPr/>
              <a:t>33</a:t>
            </a:fld>
            <a:endParaRPr dirty="0">
              <a:solidFill>
                <a:schemeClr val="dk2"/>
              </a:solidFill>
            </a:endParaRPr>
          </a:p>
        </p:txBody>
      </p:sp>
      <p:sp>
        <p:nvSpPr>
          <p:cNvPr id="393" name="Google Shape;393;p43"/>
          <p:cNvSpPr txBox="1">
            <a:spLocks noGrp="1"/>
          </p:cNvSpPr>
          <p:nvPr>
            <p:ph type="title"/>
          </p:nvPr>
        </p:nvSpPr>
        <p:spPr>
          <a:xfrm>
            <a:off x="573125" y="1302275"/>
            <a:ext cx="7796518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dirty="0">
                <a:sym typeface="Proxima Nova"/>
              </a:rPr>
              <a:t>QA over Knowledge Graphs</a:t>
            </a:r>
            <a:endParaRPr dirty="0">
              <a:sym typeface="Proxima Nova"/>
            </a:endParaRPr>
          </a:p>
        </p:txBody>
      </p:sp>
      <p:sp>
        <p:nvSpPr>
          <p:cNvPr id="394" name="Google Shape;394;p43"/>
          <p:cNvSpPr txBox="1">
            <a:spLocks noGrp="1"/>
          </p:cNvSpPr>
          <p:nvPr>
            <p:ph type="body" idx="1"/>
          </p:nvPr>
        </p:nvSpPr>
        <p:spPr>
          <a:xfrm>
            <a:off x="224000" y="2252075"/>
            <a:ext cx="4500600" cy="6321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" sz="1700">
                <a:solidFill>
                  <a:schemeClr val="dk1"/>
                </a:solidFill>
              </a:rPr>
              <a:t>Which Oscar nominations did Nolan receive?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95" name="Google Shape;395;p43"/>
          <p:cNvSpPr/>
          <p:nvPr/>
        </p:nvSpPr>
        <p:spPr>
          <a:xfrm>
            <a:off x="5522275" y="3889775"/>
            <a:ext cx="2155800" cy="2943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ChristopherNolan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96" name="Google Shape;396;p43"/>
          <p:cNvSpPr/>
          <p:nvPr/>
        </p:nvSpPr>
        <p:spPr>
          <a:xfrm>
            <a:off x="3991275" y="5498275"/>
            <a:ext cx="1622700" cy="2832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?ANS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97" name="Google Shape;397;p43"/>
          <p:cNvSpPr/>
          <p:nvPr/>
        </p:nvSpPr>
        <p:spPr>
          <a:xfrm>
            <a:off x="3953325" y="4502175"/>
            <a:ext cx="1698600" cy="2970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nominatedFor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398" name="Google Shape;398;p43"/>
          <p:cNvCxnSpPr>
            <a:stCxn id="397" idx="0"/>
            <a:endCxn id="395" idx="2"/>
          </p:cNvCxnSpPr>
          <p:nvPr/>
        </p:nvCxnSpPr>
        <p:spPr>
          <a:xfrm rot="10800000" flipH="1">
            <a:off x="4802625" y="4184175"/>
            <a:ext cx="1797600" cy="3180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399" name="Google Shape;399;p43"/>
          <p:cNvCxnSpPr>
            <a:stCxn id="396" idx="0"/>
            <a:endCxn id="397" idx="2"/>
          </p:cNvCxnSpPr>
          <p:nvPr/>
        </p:nvCxnSpPr>
        <p:spPr>
          <a:xfrm rot="10800000">
            <a:off x="4802625" y="4799275"/>
            <a:ext cx="0" cy="6990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triangle" w="med" len="med"/>
            <a:tailEnd type="none" w="med" len="med"/>
          </a:ln>
        </p:spPr>
      </p:cxnSp>
      <p:sp>
        <p:nvSpPr>
          <p:cNvPr id="400" name="Google Shape;400;p43"/>
          <p:cNvSpPr/>
          <p:nvPr/>
        </p:nvSpPr>
        <p:spPr>
          <a:xfrm>
            <a:off x="6934375" y="5484175"/>
            <a:ext cx="1929600" cy="311400"/>
          </a:xfrm>
          <a:prstGeom prst="snip2DiagRect">
            <a:avLst>
              <a:gd name="adj1" fmla="val 0"/>
              <a:gd name="adj2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AcademyAward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01" name="Google Shape;401;p43"/>
          <p:cNvSpPr/>
          <p:nvPr/>
        </p:nvSpPr>
        <p:spPr>
          <a:xfrm>
            <a:off x="5899300" y="5479675"/>
            <a:ext cx="686100" cy="3204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type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402" name="Google Shape;402;p43"/>
          <p:cNvCxnSpPr>
            <a:stCxn id="401" idx="3"/>
            <a:endCxn id="400" idx="2"/>
          </p:cNvCxnSpPr>
          <p:nvPr/>
        </p:nvCxnSpPr>
        <p:spPr>
          <a:xfrm>
            <a:off x="6585400" y="5639875"/>
            <a:ext cx="3489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03" name="Google Shape;403;p43"/>
          <p:cNvCxnSpPr>
            <a:stCxn id="396" idx="3"/>
            <a:endCxn id="401" idx="1"/>
          </p:cNvCxnSpPr>
          <p:nvPr/>
        </p:nvCxnSpPr>
        <p:spPr>
          <a:xfrm>
            <a:off x="5613975" y="5639875"/>
            <a:ext cx="2853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04" name="Google Shape;404;p43"/>
          <p:cNvCxnSpPr>
            <a:endCxn id="395" idx="1"/>
          </p:cNvCxnSpPr>
          <p:nvPr/>
        </p:nvCxnSpPr>
        <p:spPr>
          <a:xfrm>
            <a:off x="3438775" y="2566325"/>
            <a:ext cx="2083500" cy="1470600"/>
          </a:xfrm>
          <a:prstGeom prst="straightConnector1">
            <a:avLst/>
          </a:prstGeom>
          <a:noFill/>
          <a:ln w="38100" cap="flat" cmpd="sng">
            <a:solidFill>
              <a:schemeClr val="accent3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05" name="Google Shape;405;p43"/>
          <p:cNvCxnSpPr>
            <a:endCxn id="400" idx="3"/>
          </p:cNvCxnSpPr>
          <p:nvPr/>
        </p:nvCxnSpPr>
        <p:spPr>
          <a:xfrm>
            <a:off x="1213675" y="2544775"/>
            <a:ext cx="6685500" cy="2939400"/>
          </a:xfrm>
          <a:prstGeom prst="straightConnector1">
            <a:avLst/>
          </a:prstGeom>
          <a:noFill/>
          <a:ln w="38100" cap="flat" cmpd="sng">
            <a:solidFill>
              <a:schemeClr val="accent3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06" name="Google Shape;406;p43"/>
          <p:cNvCxnSpPr>
            <a:endCxn id="397" idx="0"/>
          </p:cNvCxnSpPr>
          <p:nvPr/>
        </p:nvCxnSpPr>
        <p:spPr>
          <a:xfrm>
            <a:off x="2123925" y="2530275"/>
            <a:ext cx="2678700" cy="1971900"/>
          </a:xfrm>
          <a:prstGeom prst="straightConnector1">
            <a:avLst/>
          </a:prstGeom>
          <a:noFill/>
          <a:ln w="38100" cap="flat" cmpd="sng">
            <a:solidFill>
              <a:schemeClr val="accent3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07" name="Google Shape;407;p43"/>
          <p:cNvSpPr txBox="1"/>
          <p:nvPr/>
        </p:nvSpPr>
        <p:spPr>
          <a:xfrm>
            <a:off x="300200" y="5018045"/>
            <a:ext cx="4026900" cy="10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1400" dirty="0">
                <a:solidFill>
                  <a:schemeClr val="accent4"/>
                </a:solidFill>
                <a:latin typeface="Consolas"/>
                <a:ea typeface="Consolas"/>
                <a:cs typeface="Consolas"/>
                <a:sym typeface="Consolas"/>
              </a:rPr>
              <a:t>SELECT ?ANS</a:t>
            </a:r>
            <a:endParaRPr sz="1400" dirty="0">
              <a:solidFill>
                <a:schemeClr val="accent4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r>
              <a:rPr lang="en" sz="1400" dirty="0">
                <a:solidFill>
                  <a:schemeClr val="accent4"/>
                </a:solidFill>
                <a:latin typeface="Consolas"/>
                <a:ea typeface="Consolas"/>
                <a:cs typeface="Consolas"/>
                <a:sym typeface="Consolas"/>
              </a:rPr>
              <a:t>WHERE {</a:t>
            </a:r>
            <a:endParaRPr sz="1400" dirty="0">
              <a:solidFill>
                <a:schemeClr val="accent4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r>
              <a:rPr lang="en" sz="1400" dirty="0">
                <a:solidFill>
                  <a:schemeClr val="accent4"/>
                </a:solidFill>
                <a:latin typeface="Consolas"/>
                <a:ea typeface="Consolas"/>
                <a:cs typeface="Consolas"/>
                <a:sym typeface="Consolas"/>
              </a:rPr>
              <a:t>ChristopherNolan nominatedFor ?ANS .</a:t>
            </a:r>
            <a:endParaRPr sz="1400" dirty="0">
              <a:solidFill>
                <a:schemeClr val="accent4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r>
              <a:rPr lang="en" sz="1400" dirty="0">
                <a:solidFill>
                  <a:schemeClr val="accent4"/>
                </a:solidFill>
                <a:latin typeface="Consolas"/>
                <a:ea typeface="Consolas"/>
                <a:cs typeface="Consolas"/>
                <a:sym typeface="Consolas"/>
              </a:rPr>
              <a:t>?ANS type AcademyAward	 }</a:t>
            </a:r>
            <a:endParaRPr sz="1400" dirty="0">
              <a:solidFill>
                <a:schemeClr val="accent4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08" name="Google Shape;408;p43"/>
          <p:cNvSpPr txBox="1"/>
          <p:nvPr/>
        </p:nvSpPr>
        <p:spPr>
          <a:xfrm>
            <a:off x="300200" y="6152655"/>
            <a:ext cx="2286717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b="1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BestDirector</a:t>
            </a:r>
            <a:endParaRPr b="1" dirty="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09" name="Google Shape;409;p43"/>
          <p:cNvSpPr/>
          <p:nvPr/>
        </p:nvSpPr>
        <p:spPr>
          <a:xfrm>
            <a:off x="2313650" y="5086075"/>
            <a:ext cx="1237200" cy="393600"/>
          </a:xfrm>
          <a:prstGeom prst="wedgeRoundRectCallout">
            <a:avLst>
              <a:gd name="adj1" fmla="val -72950"/>
              <a:gd name="adj2" fmla="val 53277"/>
              <a:gd name="adj3" fmla="val 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b="1" dirty="0">
                <a:solidFill>
                  <a:schemeClr val="dk2"/>
                </a:solidFill>
              </a:rPr>
              <a:t>SPARQL</a:t>
            </a:r>
            <a:endParaRPr b="1" dirty="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6810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46"/>
          <p:cNvSpPr txBox="1">
            <a:spLocks noGrp="1"/>
          </p:cNvSpPr>
          <p:nvPr>
            <p:ph type="sldNum" idx="12"/>
          </p:nvPr>
        </p:nvSpPr>
        <p:spPr>
          <a:xfrm>
            <a:off x="8472458" y="5520467"/>
            <a:ext cx="548700" cy="3936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fld id="{00000000-1234-1234-1234-123412341234}" type="slidenum">
              <a:rPr lang="en">
                <a:solidFill>
                  <a:schemeClr val="dk2"/>
                </a:solidFill>
              </a:rPr>
              <a:pPr/>
              <a:t>34</a:t>
            </a:fld>
            <a:endParaRPr>
              <a:solidFill>
                <a:schemeClr val="dk2"/>
              </a:solidFill>
            </a:endParaRPr>
          </a:p>
        </p:txBody>
      </p:sp>
      <p:sp>
        <p:nvSpPr>
          <p:cNvPr id="432" name="Google Shape;432;p46"/>
          <p:cNvSpPr txBox="1">
            <a:spLocks noGrp="1"/>
          </p:cNvSpPr>
          <p:nvPr>
            <p:ph type="title"/>
          </p:nvPr>
        </p:nvSpPr>
        <p:spPr>
          <a:xfrm>
            <a:off x="701800" y="1302275"/>
            <a:ext cx="7770600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-US" dirty="0">
                <a:sym typeface="Proxima Nova"/>
              </a:rPr>
              <a:t>Generalizing QA</a:t>
            </a:r>
            <a:endParaRPr dirty="0">
              <a:sym typeface="Proxima Nova"/>
            </a:endParaRPr>
          </a:p>
          <a:p>
            <a:endParaRPr dirty="0">
              <a:sym typeface="Proxima Nova"/>
            </a:endParaRPr>
          </a:p>
        </p:txBody>
      </p:sp>
      <p:sp>
        <p:nvSpPr>
          <p:cNvPr id="433" name="Google Shape;433;p46"/>
          <p:cNvSpPr txBox="1">
            <a:spLocks noGrp="1"/>
          </p:cNvSpPr>
          <p:nvPr>
            <p:ph type="body" idx="1"/>
          </p:nvPr>
        </p:nvSpPr>
        <p:spPr>
          <a:xfrm>
            <a:off x="623400" y="2280950"/>
            <a:ext cx="7848900" cy="34164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>
              <a:lnSpc>
                <a:spcPct val="200000"/>
              </a:lnSpc>
              <a:buChar char="★"/>
            </a:pPr>
            <a:r>
              <a:rPr lang="en" sz="2000" dirty="0"/>
              <a:t>If we can answer:</a:t>
            </a:r>
            <a:endParaRPr sz="2000" dirty="0"/>
          </a:p>
          <a:p>
            <a:pPr lvl="1" indent="-342900">
              <a:lnSpc>
                <a:spcPct val="200000"/>
              </a:lnSpc>
              <a:spcBef>
                <a:spcPts val="0"/>
              </a:spcBef>
              <a:buClr>
                <a:schemeClr val="dk1"/>
              </a:buClr>
              <a:buSzPts val="1800"/>
            </a:pPr>
            <a:r>
              <a:rPr lang="en" sz="1600" dirty="0">
                <a:solidFill>
                  <a:schemeClr val="dk1"/>
                </a:solidFill>
              </a:rPr>
              <a:t>What are the Oscar award nominations of Nolan?</a:t>
            </a:r>
            <a:endParaRPr sz="1600" dirty="0">
              <a:solidFill>
                <a:schemeClr val="dk1"/>
              </a:solidFill>
            </a:endParaRPr>
          </a:p>
          <a:p>
            <a:pPr>
              <a:lnSpc>
                <a:spcPct val="200000"/>
              </a:lnSpc>
              <a:buChar char="★"/>
            </a:pPr>
            <a:r>
              <a:rPr lang="en" sz="2000" dirty="0"/>
              <a:t>Then we should be able to answer:</a:t>
            </a:r>
            <a:endParaRPr sz="2000" dirty="0"/>
          </a:p>
          <a:p>
            <a:pPr lvl="1" indent="-342900">
              <a:lnSpc>
                <a:spcPct val="200000"/>
              </a:lnSpc>
              <a:spcBef>
                <a:spcPts val="0"/>
              </a:spcBef>
              <a:buClr>
                <a:schemeClr val="dk1"/>
              </a:buClr>
              <a:buSzPts val="1800"/>
            </a:pPr>
            <a:r>
              <a:rPr lang="en" sz="1600" dirty="0">
                <a:solidFill>
                  <a:schemeClr val="dk1"/>
                </a:solidFill>
              </a:rPr>
              <a:t>What are the Cannes award nominations of Ryan Coogler?</a:t>
            </a:r>
            <a:endParaRPr sz="1600" dirty="0">
              <a:solidFill>
                <a:schemeClr val="dk1"/>
              </a:solidFill>
            </a:endParaRPr>
          </a:p>
          <a:p>
            <a:pPr lvl="1" indent="-342900">
              <a:lnSpc>
                <a:spcPct val="200000"/>
              </a:lnSpc>
              <a:spcBef>
                <a:spcPts val="0"/>
              </a:spcBef>
              <a:buClr>
                <a:schemeClr val="dk1"/>
              </a:buClr>
              <a:buSzPts val="1800"/>
            </a:pPr>
            <a:r>
              <a:rPr lang="en" sz="1600" dirty="0">
                <a:solidFill>
                  <a:schemeClr val="dk1"/>
                </a:solidFill>
              </a:rPr>
              <a:t>Which Oscar award nominations did Nolan receive?</a:t>
            </a:r>
            <a:endParaRPr sz="1600" dirty="0">
              <a:solidFill>
                <a:schemeClr val="dk1"/>
              </a:solidFill>
            </a:endParaRPr>
          </a:p>
        </p:txBody>
      </p:sp>
      <p:sp>
        <p:nvSpPr>
          <p:cNvPr id="434" name="Google Shape;434;p46"/>
          <p:cNvSpPr/>
          <p:nvPr/>
        </p:nvSpPr>
        <p:spPr>
          <a:xfrm>
            <a:off x="6695108" y="3422275"/>
            <a:ext cx="2051700" cy="393600"/>
          </a:xfrm>
          <a:prstGeom prst="wedgeRoundRectCallout">
            <a:avLst>
              <a:gd name="adj1" fmla="val -52816"/>
              <a:gd name="adj2" fmla="val 149123"/>
              <a:gd name="adj3" fmla="val 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b="1" dirty="0">
                <a:solidFill>
                  <a:schemeClr val="dk2"/>
                </a:solidFill>
              </a:rPr>
              <a:t>Same syntax!</a:t>
            </a:r>
            <a:endParaRPr b="1" dirty="0">
              <a:solidFill>
                <a:schemeClr val="dk2"/>
              </a:solidFill>
            </a:endParaRPr>
          </a:p>
        </p:txBody>
      </p:sp>
      <p:sp>
        <p:nvSpPr>
          <p:cNvPr id="435" name="Google Shape;435;p46"/>
          <p:cNvSpPr/>
          <p:nvPr/>
        </p:nvSpPr>
        <p:spPr>
          <a:xfrm>
            <a:off x="6304200" y="5412109"/>
            <a:ext cx="2168100" cy="393600"/>
          </a:xfrm>
          <a:prstGeom prst="wedgeRoundRectCallout">
            <a:avLst>
              <a:gd name="adj1" fmla="val -64994"/>
              <a:gd name="adj2" fmla="val -168280"/>
              <a:gd name="adj3" fmla="val 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b="1">
                <a:solidFill>
                  <a:schemeClr val="dk2"/>
                </a:solidFill>
              </a:rPr>
              <a:t>Same semantics!</a:t>
            </a:r>
            <a:endParaRPr b="1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25855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48"/>
          <p:cNvSpPr txBox="1">
            <a:spLocks noGrp="1"/>
          </p:cNvSpPr>
          <p:nvPr>
            <p:ph type="body" idx="1"/>
          </p:nvPr>
        </p:nvSpPr>
        <p:spPr>
          <a:xfrm>
            <a:off x="660050" y="2033650"/>
            <a:ext cx="7812000" cy="10833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>
              <a:lnSpc>
                <a:spcPct val="150000"/>
              </a:lnSpc>
              <a:buClr>
                <a:schemeClr val="accent1"/>
              </a:buClr>
              <a:buChar char="★"/>
            </a:pPr>
            <a:r>
              <a:rPr lang="en">
                <a:solidFill>
                  <a:schemeClr val="accent1"/>
                </a:solidFill>
              </a:rPr>
              <a:t>Interpretable</a:t>
            </a:r>
            <a:endParaRPr/>
          </a:p>
        </p:txBody>
      </p:sp>
      <p:sp>
        <p:nvSpPr>
          <p:cNvPr id="449" name="Google Shape;449;p48"/>
          <p:cNvSpPr txBox="1">
            <a:spLocks noGrp="1"/>
          </p:cNvSpPr>
          <p:nvPr>
            <p:ph type="title"/>
          </p:nvPr>
        </p:nvSpPr>
        <p:spPr>
          <a:xfrm>
            <a:off x="701800" y="912175"/>
            <a:ext cx="7976100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sz="3200" dirty="0">
                <a:sym typeface="Proxima Nova"/>
              </a:rPr>
              <a:t>Template-based Question Answering</a:t>
            </a:r>
            <a:endParaRPr sz="3200" dirty="0">
              <a:sym typeface="Proxima Nova"/>
            </a:endParaRPr>
          </a:p>
        </p:txBody>
      </p:sp>
      <p:sp>
        <p:nvSpPr>
          <p:cNvPr id="450" name="Google Shape;450;p48"/>
          <p:cNvSpPr txBox="1">
            <a:spLocks noGrp="1"/>
          </p:cNvSpPr>
          <p:nvPr>
            <p:ph type="sldNum" idx="12"/>
          </p:nvPr>
        </p:nvSpPr>
        <p:spPr>
          <a:xfrm>
            <a:off x="8760225" y="5763250"/>
            <a:ext cx="384000" cy="2376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fld id="{00000000-1234-1234-1234-123412341234}" type="slidenum">
              <a:rPr lang="en">
                <a:solidFill>
                  <a:schemeClr val="dk2"/>
                </a:solidFill>
              </a:rPr>
              <a:pPr/>
              <a:t>35</a:t>
            </a:fld>
            <a:endParaRPr>
              <a:solidFill>
                <a:schemeClr val="dk2"/>
              </a:solidFill>
            </a:endParaRPr>
          </a:p>
        </p:txBody>
      </p:sp>
      <p:graphicFrame>
        <p:nvGraphicFramePr>
          <p:cNvPr id="451" name="Google Shape;451;p48"/>
          <p:cNvGraphicFramePr/>
          <p:nvPr>
            <p:extLst>
              <p:ext uri="{D42A27DB-BD31-4B8C-83A1-F6EECF244321}">
                <p14:modId xmlns:p14="http://schemas.microsoft.com/office/powerpoint/2010/main" val="3809110346"/>
              </p:ext>
            </p:extLst>
          </p:nvPr>
        </p:nvGraphicFramePr>
        <p:xfrm>
          <a:off x="808838" y="3147813"/>
          <a:ext cx="6269075" cy="229735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945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23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486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Question</a:t>
                      </a:r>
                      <a:endParaRPr sz="1800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Who is </a:t>
                      </a:r>
                      <a:r>
                        <a:rPr lang="en" sz="1600" b="1" dirty="0">
                          <a:solidFill>
                            <a:schemeClr val="accent4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Inception</a:t>
                      </a:r>
                      <a:r>
                        <a:rPr lang="en" sz="1600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’s </a:t>
                      </a:r>
                      <a:r>
                        <a:rPr lang="en" sz="1600" b="1" dirty="0">
                          <a:solidFill>
                            <a:schemeClr val="accent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director</a:t>
                      </a:r>
                      <a:r>
                        <a:rPr lang="en" sz="1600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?</a:t>
                      </a:r>
                      <a:endParaRPr sz="1600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0" marT="0" marB="0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Question template</a:t>
                      </a:r>
                      <a:endParaRPr sz="1800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Who is </a:t>
                      </a:r>
                      <a:r>
                        <a:rPr lang="en" sz="1600" b="1" dirty="0">
                          <a:solidFill>
                            <a:schemeClr val="accent4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&lt;NOUN1&gt;</a:t>
                      </a:r>
                      <a:r>
                        <a:rPr lang="en" sz="1600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’s </a:t>
                      </a:r>
                      <a:r>
                        <a:rPr lang="en" sz="1600" b="1" dirty="0">
                          <a:solidFill>
                            <a:schemeClr val="accent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&lt;NOUN2&gt;</a:t>
                      </a:r>
                      <a:r>
                        <a:rPr lang="en" sz="1600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?</a:t>
                      </a:r>
                      <a:endParaRPr sz="1600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0" marT="0" marB="0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86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Query</a:t>
                      </a:r>
                      <a:endParaRPr sz="1800" b="1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?ANS </a:t>
                      </a:r>
                      <a:r>
                        <a:rPr lang="en" sz="1600" b="1" dirty="0">
                          <a:solidFill>
                            <a:schemeClr val="accent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director</a:t>
                      </a:r>
                      <a:r>
                        <a:rPr lang="en" sz="1600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 </a:t>
                      </a:r>
                      <a:r>
                        <a:rPr lang="en" sz="1600" b="1" dirty="0">
                          <a:solidFill>
                            <a:schemeClr val="accent4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Inception</a:t>
                      </a:r>
                      <a:endParaRPr sz="1600" b="1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0" marT="0" marB="0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Query template</a:t>
                      </a:r>
                      <a:endParaRPr sz="1800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?ANS </a:t>
                      </a:r>
                      <a:r>
                        <a:rPr lang="en" sz="1600" b="1" dirty="0">
                          <a:solidFill>
                            <a:schemeClr val="accent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&lt;PRED1&gt;</a:t>
                      </a:r>
                      <a:r>
                        <a:rPr lang="en" sz="1600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 </a:t>
                      </a:r>
                      <a:r>
                        <a:rPr lang="en" sz="1600" b="1" dirty="0">
                          <a:solidFill>
                            <a:schemeClr val="accent4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&lt;ENT1&gt;</a:t>
                      </a:r>
                      <a:endParaRPr sz="1600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0" marT="0" marB="0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52" name="Google Shape;452;p48"/>
          <p:cNvSpPr/>
          <p:nvPr/>
        </p:nvSpPr>
        <p:spPr>
          <a:xfrm>
            <a:off x="7210900" y="4497875"/>
            <a:ext cx="1664700" cy="790200"/>
          </a:xfrm>
          <a:prstGeom prst="wedgeRoundRectCallout">
            <a:avLst>
              <a:gd name="adj1" fmla="val -101566"/>
              <a:gd name="adj2" fmla="val 5157"/>
              <a:gd name="adj3" fmla="val 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1 SPARQL triple pattern</a:t>
            </a:r>
            <a:endParaRPr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  <p:extLst>
      <p:ext uri="{BB962C8B-B14F-4D97-AF65-F5344CB8AC3E}">
        <p14:creationId xmlns:p14="http://schemas.microsoft.com/office/powerpoint/2010/main" val="308912516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49"/>
          <p:cNvSpPr txBox="1">
            <a:spLocks noGrp="1"/>
          </p:cNvSpPr>
          <p:nvPr>
            <p:ph type="body" idx="1"/>
          </p:nvPr>
        </p:nvSpPr>
        <p:spPr>
          <a:xfrm>
            <a:off x="660050" y="2033650"/>
            <a:ext cx="7812000" cy="10833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>
              <a:lnSpc>
                <a:spcPct val="150000"/>
              </a:lnSpc>
              <a:buClr>
                <a:schemeClr val="accent1"/>
              </a:buClr>
              <a:buChar char="★"/>
            </a:pPr>
            <a:r>
              <a:rPr lang="en" sz="1600" dirty="0">
                <a:solidFill>
                  <a:schemeClr val="accent1"/>
                </a:solidFill>
              </a:rPr>
              <a:t>Generalizes to new domains</a:t>
            </a:r>
            <a:endParaRPr sz="1600" dirty="0"/>
          </a:p>
        </p:txBody>
      </p:sp>
      <p:sp>
        <p:nvSpPr>
          <p:cNvPr id="458" name="Google Shape;458;p49"/>
          <p:cNvSpPr txBox="1">
            <a:spLocks noGrp="1"/>
          </p:cNvSpPr>
          <p:nvPr>
            <p:ph type="title"/>
          </p:nvPr>
        </p:nvSpPr>
        <p:spPr>
          <a:xfrm>
            <a:off x="701799" y="912175"/>
            <a:ext cx="8255933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dirty="0">
                <a:sym typeface="Proxima Nova"/>
              </a:rPr>
              <a:t>Template-based Question Answering</a:t>
            </a:r>
            <a:endParaRPr dirty="0">
              <a:sym typeface="Proxima Nova"/>
            </a:endParaRPr>
          </a:p>
        </p:txBody>
      </p:sp>
      <p:sp>
        <p:nvSpPr>
          <p:cNvPr id="459" name="Google Shape;459;p49"/>
          <p:cNvSpPr txBox="1">
            <a:spLocks noGrp="1"/>
          </p:cNvSpPr>
          <p:nvPr>
            <p:ph type="sldNum" idx="12"/>
          </p:nvPr>
        </p:nvSpPr>
        <p:spPr>
          <a:xfrm>
            <a:off x="8760225" y="5763250"/>
            <a:ext cx="384000" cy="2376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fld id="{00000000-1234-1234-1234-123412341234}" type="slidenum">
              <a:rPr lang="en">
                <a:solidFill>
                  <a:schemeClr val="dk2"/>
                </a:solidFill>
              </a:rPr>
              <a:pPr/>
              <a:t>36</a:t>
            </a:fld>
            <a:endParaRPr>
              <a:solidFill>
                <a:schemeClr val="dk2"/>
              </a:solidFill>
            </a:endParaRPr>
          </a:p>
        </p:txBody>
      </p:sp>
      <p:graphicFrame>
        <p:nvGraphicFramePr>
          <p:cNvPr id="460" name="Google Shape;460;p49"/>
          <p:cNvGraphicFramePr/>
          <p:nvPr>
            <p:extLst>
              <p:ext uri="{D42A27DB-BD31-4B8C-83A1-F6EECF244321}">
                <p14:modId xmlns:p14="http://schemas.microsoft.com/office/powerpoint/2010/main" val="3733730267"/>
              </p:ext>
            </p:extLst>
          </p:nvPr>
        </p:nvGraphicFramePr>
        <p:xfrm>
          <a:off x="808838" y="3147813"/>
          <a:ext cx="6269075" cy="229735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945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23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486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Question</a:t>
                      </a:r>
                      <a:endParaRPr sz="1800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Who is </a:t>
                      </a:r>
                      <a:r>
                        <a:rPr lang="en" sz="1600" b="1" dirty="0">
                          <a:solidFill>
                            <a:schemeClr val="accent4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Inception</a:t>
                      </a:r>
                      <a:r>
                        <a:rPr lang="en" sz="1600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’s </a:t>
                      </a:r>
                      <a:r>
                        <a:rPr lang="en" sz="1600" b="1" dirty="0">
                          <a:solidFill>
                            <a:schemeClr val="accent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director</a:t>
                      </a:r>
                      <a:r>
                        <a:rPr lang="en" sz="1600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?</a:t>
                      </a:r>
                      <a:endParaRPr sz="1600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0" marT="0" marB="0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Question template</a:t>
                      </a:r>
                      <a:endParaRPr sz="1800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Who is </a:t>
                      </a:r>
                      <a:r>
                        <a:rPr lang="en" sz="1600" b="1" dirty="0">
                          <a:solidFill>
                            <a:schemeClr val="accent4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&lt;NOUN1&gt;</a:t>
                      </a:r>
                      <a:r>
                        <a:rPr lang="en" sz="1600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’s </a:t>
                      </a:r>
                      <a:r>
                        <a:rPr lang="en" sz="1600" b="1" dirty="0">
                          <a:solidFill>
                            <a:schemeClr val="accent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&lt;NOUN2&gt;</a:t>
                      </a:r>
                      <a:r>
                        <a:rPr lang="en" sz="1600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?</a:t>
                      </a:r>
                      <a:endParaRPr sz="1600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0" marT="0" marB="0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86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Query</a:t>
                      </a:r>
                      <a:endParaRPr sz="1800" b="1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?ANS </a:t>
                      </a:r>
                      <a:r>
                        <a:rPr lang="en" sz="1600" b="1" dirty="0">
                          <a:solidFill>
                            <a:schemeClr val="accent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director</a:t>
                      </a:r>
                      <a:r>
                        <a:rPr lang="en" sz="1600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 </a:t>
                      </a:r>
                      <a:r>
                        <a:rPr lang="en" sz="1600" b="1" dirty="0">
                          <a:solidFill>
                            <a:schemeClr val="accent4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Inception</a:t>
                      </a:r>
                      <a:endParaRPr sz="1600" b="1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0" marT="0" marB="0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Query template</a:t>
                      </a:r>
                      <a:endParaRPr sz="1800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?ANS </a:t>
                      </a:r>
                      <a:r>
                        <a:rPr lang="en" sz="1600" b="1" dirty="0">
                          <a:solidFill>
                            <a:schemeClr val="accent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&lt;PRED1&gt;</a:t>
                      </a:r>
                      <a:r>
                        <a:rPr lang="en" sz="1600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 </a:t>
                      </a:r>
                      <a:r>
                        <a:rPr lang="en" sz="1600" b="1" dirty="0">
                          <a:solidFill>
                            <a:schemeClr val="accent4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&lt;ENT1&gt;</a:t>
                      </a:r>
                      <a:endParaRPr sz="1600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0" marT="0" marB="0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61" name="Google Shape;461;p49"/>
          <p:cNvSpPr/>
          <p:nvPr/>
        </p:nvSpPr>
        <p:spPr>
          <a:xfrm>
            <a:off x="4464650" y="1912675"/>
            <a:ext cx="3160500" cy="973200"/>
          </a:xfrm>
          <a:prstGeom prst="wedgeRoundRectCallout">
            <a:avLst>
              <a:gd name="adj1" fmla="val -91020"/>
              <a:gd name="adj2" fmla="val 91885"/>
              <a:gd name="adj3" fmla="val 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Who is </a:t>
            </a:r>
            <a:r>
              <a:rPr lang="en" b="1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rPr>
              <a:t>Libya</a:t>
            </a:r>
            <a:r>
              <a:rPr lang="en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’s </a:t>
            </a:r>
            <a:r>
              <a:rPr lang="en" b="1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president</a:t>
            </a:r>
            <a:r>
              <a:rPr lang="en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?</a:t>
            </a:r>
            <a:endParaRPr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>
              <a:lnSpc>
                <a:spcPct val="150000"/>
              </a:lnSpc>
            </a:pPr>
            <a:r>
              <a:rPr lang="en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Who is </a:t>
            </a:r>
            <a:r>
              <a:rPr lang="en" b="1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rPr>
              <a:t>Messi</a:t>
            </a:r>
            <a:r>
              <a:rPr lang="en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’s </a:t>
            </a:r>
            <a:r>
              <a:rPr lang="en" b="1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manager</a:t>
            </a:r>
            <a:r>
              <a:rPr lang="en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?</a:t>
            </a:r>
            <a:endParaRPr b="1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62" name="Google Shape;462;p49"/>
          <p:cNvSpPr/>
          <p:nvPr/>
        </p:nvSpPr>
        <p:spPr>
          <a:xfrm>
            <a:off x="7210900" y="4497875"/>
            <a:ext cx="1664700" cy="790200"/>
          </a:xfrm>
          <a:prstGeom prst="wedgeRoundRectCallout">
            <a:avLst>
              <a:gd name="adj1" fmla="val -101566"/>
              <a:gd name="adj2" fmla="val 5157"/>
              <a:gd name="adj3" fmla="val 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1 SPARQL triple pattern</a:t>
            </a:r>
            <a:endParaRPr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  <p:extLst>
      <p:ext uri="{BB962C8B-B14F-4D97-AF65-F5344CB8AC3E}">
        <p14:creationId xmlns:p14="http://schemas.microsoft.com/office/powerpoint/2010/main" val="83723773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50"/>
          <p:cNvSpPr txBox="1">
            <a:spLocks noGrp="1"/>
          </p:cNvSpPr>
          <p:nvPr>
            <p:ph type="body" idx="1"/>
          </p:nvPr>
        </p:nvSpPr>
        <p:spPr>
          <a:xfrm>
            <a:off x="660050" y="2033650"/>
            <a:ext cx="7812000" cy="10833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>
              <a:lnSpc>
                <a:spcPct val="150000"/>
              </a:lnSpc>
              <a:buClr>
                <a:schemeClr val="accent1"/>
              </a:buClr>
              <a:buChar char="★"/>
            </a:pPr>
            <a:r>
              <a:rPr lang="en">
                <a:solidFill>
                  <a:schemeClr val="accent1"/>
                </a:solidFill>
              </a:rPr>
              <a:t>Generalizes to new domains</a:t>
            </a:r>
            <a:endParaRPr/>
          </a:p>
        </p:txBody>
      </p:sp>
      <p:sp>
        <p:nvSpPr>
          <p:cNvPr id="468" name="Google Shape;468;p50"/>
          <p:cNvSpPr txBox="1">
            <a:spLocks noGrp="1"/>
          </p:cNvSpPr>
          <p:nvPr>
            <p:ph type="title"/>
          </p:nvPr>
        </p:nvSpPr>
        <p:spPr>
          <a:xfrm>
            <a:off x="701800" y="912175"/>
            <a:ext cx="7976100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sz="3200" dirty="0">
                <a:sym typeface="Proxima Nova"/>
              </a:rPr>
              <a:t>Template-based Question Answering</a:t>
            </a:r>
            <a:endParaRPr sz="3200" dirty="0">
              <a:sym typeface="Proxima Nova"/>
            </a:endParaRPr>
          </a:p>
        </p:txBody>
      </p:sp>
      <p:sp>
        <p:nvSpPr>
          <p:cNvPr id="469" name="Google Shape;469;p50"/>
          <p:cNvSpPr txBox="1">
            <a:spLocks noGrp="1"/>
          </p:cNvSpPr>
          <p:nvPr>
            <p:ph type="sldNum" idx="12"/>
          </p:nvPr>
        </p:nvSpPr>
        <p:spPr>
          <a:xfrm>
            <a:off x="8760225" y="5763250"/>
            <a:ext cx="384000" cy="2376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fld id="{00000000-1234-1234-1234-123412341234}" type="slidenum">
              <a:rPr lang="en">
                <a:solidFill>
                  <a:schemeClr val="dk2"/>
                </a:solidFill>
              </a:rPr>
              <a:pPr/>
              <a:t>37</a:t>
            </a:fld>
            <a:endParaRPr>
              <a:solidFill>
                <a:schemeClr val="dk2"/>
              </a:solidFill>
            </a:endParaRPr>
          </a:p>
        </p:txBody>
      </p:sp>
      <p:graphicFrame>
        <p:nvGraphicFramePr>
          <p:cNvPr id="470" name="Google Shape;470;p50"/>
          <p:cNvGraphicFramePr/>
          <p:nvPr>
            <p:extLst>
              <p:ext uri="{D42A27DB-BD31-4B8C-83A1-F6EECF244321}">
                <p14:modId xmlns:p14="http://schemas.microsoft.com/office/powerpoint/2010/main" val="3237250270"/>
              </p:ext>
            </p:extLst>
          </p:nvPr>
        </p:nvGraphicFramePr>
        <p:xfrm>
          <a:off x="816513" y="2914888"/>
          <a:ext cx="6269075" cy="29708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945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23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854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Question</a:t>
                      </a:r>
                      <a:endParaRPr sz="1800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Who </a:t>
                      </a:r>
                      <a:r>
                        <a:rPr lang="en" sz="1600" b="1" dirty="0">
                          <a:solidFill>
                            <a:schemeClr val="accent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plays</a:t>
                      </a:r>
                      <a:r>
                        <a:rPr lang="en" sz="1600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 the </a:t>
                      </a:r>
                      <a:r>
                        <a:rPr lang="en" sz="1600" b="1" dirty="0">
                          <a:solidFill>
                            <a:schemeClr val="accent5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role</a:t>
                      </a:r>
                      <a:r>
                        <a:rPr lang="en" sz="1600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 of </a:t>
                      </a:r>
                      <a:r>
                        <a:rPr lang="en" sz="1600" b="1" dirty="0">
                          <a:solidFill>
                            <a:schemeClr val="accent4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Cobb</a:t>
                      </a:r>
                      <a:r>
                        <a:rPr lang="en" sz="1600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 </a:t>
                      </a:r>
                      <a:r>
                        <a:rPr lang="en" sz="1600" b="1" dirty="0">
                          <a:solidFill>
                            <a:schemeClr val="accent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in</a:t>
                      </a:r>
                      <a:r>
                        <a:rPr lang="en" sz="1600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 </a:t>
                      </a:r>
                      <a:r>
                        <a:rPr lang="en" sz="1600" b="1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Inception</a:t>
                      </a:r>
                      <a:r>
                        <a:rPr lang="en" sz="1600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?</a:t>
                      </a:r>
                      <a:endParaRPr sz="1600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0" marT="0" marB="0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Question template</a:t>
                      </a:r>
                      <a:endParaRPr sz="1800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Who </a:t>
                      </a:r>
                      <a:r>
                        <a:rPr lang="en" sz="1600" b="1" dirty="0">
                          <a:solidFill>
                            <a:schemeClr val="accent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&lt;VERB&gt; </a:t>
                      </a:r>
                      <a:r>
                        <a:rPr lang="en" sz="1600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&lt;DT&gt; </a:t>
                      </a:r>
                      <a:r>
                        <a:rPr lang="en" sz="1600" b="1" dirty="0">
                          <a:solidFill>
                            <a:schemeClr val="accent5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&lt;NOUN&gt;</a:t>
                      </a:r>
                      <a:r>
                        <a:rPr lang="en" sz="1600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 &lt;</a:t>
                      </a:r>
                      <a:r>
                        <a:rPr lang="en-US" sz="1600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DT&gt; </a:t>
                      </a:r>
                      <a:r>
                        <a:rPr lang="en-US" sz="1600" dirty="0">
                          <a:solidFill>
                            <a:srgbClr val="FFC000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&lt;NOUN&gt;</a:t>
                      </a:r>
                      <a:r>
                        <a:rPr lang="en-US" sz="1600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 </a:t>
                      </a:r>
                      <a:r>
                        <a:rPr lang="en" sz="1600" b="1" dirty="0">
                          <a:solidFill>
                            <a:schemeClr val="accent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&lt;PREP&gt;</a:t>
                      </a:r>
                      <a:r>
                        <a:rPr lang="en" sz="1600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 </a:t>
                      </a:r>
                      <a:r>
                        <a:rPr lang="en" sz="1600" b="1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&lt;NOUN&gt;</a:t>
                      </a:r>
                      <a:r>
                        <a:rPr lang="en" sz="1600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?</a:t>
                      </a:r>
                      <a:endParaRPr sz="1600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0" marT="0" marB="0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854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Query</a:t>
                      </a:r>
                      <a:endParaRPr sz="1800" b="1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?ANS</a:t>
                      </a:r>
                      <a:r>
                        <a:rPr lang="en" sz="1600" b="1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 </a:t>
                      </a:r>
                      <a:r>
                        <a:rPr lang="en" sz="1600" b="1" dirty="0">
                          <a:solidFill>
                            <a:schemeClr val="accent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playsIn</a:t>
                      </a:r>
                      <a:r>
                        <a:rPr lang="en" sz="1600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 </a:t>
                      </a:r>
                      <a:r>
                        <a:rPr lang="en" sz="1600" b="1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Inception</a:t>
                      </a:r>
                      <a:endParaRPr sz="1600" b="1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?ANS </a:t>
                      </a:r>
                      <a:r>
                        <a:rPr lang="en" sz="1600" b="1" dirty="0">
                          <a:solidFill>
                            <a:schemeClr val="accent5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role</a:t>
                      </a:r>
                      <a:r>
                        <a:rPr lang="en" sz="1600" b="1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 </a:t>
                      </a:r>
                      <a:r>
                        <a:rPr lang="en" sz="1600" b="1" dirty="0">
                          <a:solidFill>
                            <a:schemeClr val="accent4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Cobb</a:t>
                      </a:r>
                      <a:endParaRPr sz="1800" dirty="0">
                        <a:solidFill>
                          <a:schemeClr val="accent4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0" marT="0" marB="0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Query template</a:t>
                      </a:r>
                      <a:endParaRPr sz="1800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?ANS</a:t>
                      </a:r>
                      <a:r>
                        <a:rPr lang="en" sz="1600" b="1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 </a:t>
                      </a:r>
                      <a:r>
                        <a:rPr lang="en" sz="1600" b="1" dirty="0">
                          <a:solidFill>
                            <a:schemeClr val="accent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&lt;PRED1&gt;</a:t>
                      </a:r>
                      <a:r>
                        <a:rPr lang="en" sz="1600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 </a:t>
                      </a:r>
                      <a:r>
                        <a:rPr lang="en" sz="1600" b="1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&lt;ENT1&gt;</a:t>
                      </a:r>
                      <a:endParaRPr sz="1600" b="1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?ANS </a:t>
                      </a:r>
                      <a:r>
                        <a:rPr lang="en" sz="1600" b="1" dirty="0">
                          <a:solidFill>
                            <a:schemeClr val="accent5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&lt;PRED2&gt;</a:t>
                      </a:r>
                      <a:r>
                        <a:rPr lang="en" sz="1600" b="1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 </a:t>
                      </a:r>
                      <a:r>
                        <a:rPr lang="en" sz="1600" b="1" dirty="0">
                          <a:solidFill>
                            <a:schemeClr val="accent4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&lt;ENT2&gt;</a:t>
                      </a:r>
                      <a:endParaRPr sz="1600" dirty="0">
                        <a:solidFill>
                          <a:schemeClr val="accent4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0" marT="0" marB="0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71" name="Google Shape;471;p50"/>
          <p:cNvSpPr/>
          <p:nvPr/>
        </p:nvSpPr>
        <p:spPr>
          <a:xfrm>
            <a:off x="7210900" y="4497875"/>
            <a:ext cx="1664700" cy="790200"/>
          </a:xfrm>
          <a:prstGeom prst="wedgeRoundRectCallout">
            <a:avLst>
              <a:gd name="adj1" fmla="val -101566"/>
              <a:gd name="adj2" fmla="val 5157"/>
              <a:gd name="adj3" fmla="val 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2 SPARQL triple patterns</a:t>
            </a:r>
            <a:endParaRPr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  <p:extLst>
      <p:ext uri="{BB962C8B-B14F-4D97-AF65-F5344CB8AC3E}">
        <p14:creationId xmlns:p14="http://schemas.microsoft.com/office/powerpoint/2010/main" val="37699693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53"/>
          <p:cNvSpPr txBox="1">
            <a:spLocks noGrp="1"/>
          </p:cNvSpPr>
          <p:nvPr>
            <p:ph type="body" idx="1"/>
          </p:nvPr>
        </p:nvSpPr>
        <p:spPr>
          <a:xfrm>
            <a:off x="666000" y="1780500"/>
            <a:ext cx="7812000" cy="36993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>
              <a:lnSpc>
                <a:spcPct val="200000"/>
              </a:lnSpc>
              <a:buChar char="★"/>
            </a:pPr>
            <a:r>
              <a:rPr lang="en" dirty="0"/>
              <a:t>Hand-crafted by experts </a:t>
            </a:r>
            <a:br>
              <a:rPr lang="en" dirty="0"/>
            </a:br>
            <a:r>
              <a:rPr lang="en" dirty="0"/>
              <a:t>(Fader et al. 2014; Unger et al. 2013)</a:t>
            </a:r>
            <a:endParaRPr dirty="0"/>
          </a:p>
          <a:p>
            <a:pPr lvl="1">
              <a:lnSpc>
                <a:spcPct val="200000"/>
              </a:lnSpc>
              <a:buChar char="★"/>
            </a:pPr>
            <a:r>
              <a:rPr lang="en" dirty="0"/>
              <a:t>Low coverage</a:t>
            </a:r>
            <a:endParaRPr dirty="0"/>
          </a:p>
          <a:p>
            <a:pPr>
              <a:lnSpc>
                <a:spcPct val="200000"/>
              </a:lnSpc>
              <a:buChar char="★"/>
            </a:pPr>
            <a:r>
              <a:rPr lang="en" dirty="0"/>
              <a:t>Solution: Learn templates</a:t>
            </a:r>
            <a:endParaRPr dirty="0"/>
          </a:p>
          <a:p>
            <a:pPr lvl="1" indent="-342900">
              <a:lnSpc>
                <a:spcPct val="200000"/>
              </a:lnSpc>
              <a:spcBef>
                <a:spcPts val="0"/>
              </a:spcBef>
              <a:buSzPts val="1800"/>
            </a:pPr>
            <a:r>
              <a:rPr lang="en" dirty="0"/>
              <a:t>Question templates</a:t>
            </a:r>
            <a:endParaRPr dirty="0"/>
          </a:p>
          <a:p>
            <a:pPr lvl="1" indent="-342900">
              <a:lnSpc>
                <a:spcPct val="200000"/>
              </a:lnSpc>
              <a:spcBef>
                <a:spcPts val="0"/>
              </a:spcBef>
              <a:buSzPts val="1800"/>
            </a:pPr>
            <a:r>
              <a:rPr lang="en" dirty="0"/>
              <a:t>Query templates</a:t>
            </a:r>
            <a:endParaRPr dirty="0"/>
          </a:p>
          <a:p>
            <a:pPr lvl="1" indent="-342900">
              <a:lnSpc>
                <a:spcPct val="200000"/>
              </a:lnSpc>
              <a:spcBef>
                <a:spcPts val="0"/>
              </a:spcBef>
              <a:buSzPts val="1800"/>
            </a:pPr>
            <a:r>
              <a:rPr lang="en" dirty="0"/>
              <a:t>Slot alignments</a:t>
            </a:r>
            <a:endParaRPr dirty="0"/>
          </a:p>
        </p:txBody>
      </p:sp>
      <p:sp>
        <p:nvSpPr>
          <p:cNvPr id="491" name="Google Shape;491;p53"/>
          <p:cNvSpPr txBox="1">
            <a:spLocks noGrp="1"/>
          </p:cNvSpPr>
          <p:nvPr>
            <p:ph type="title"/>
          </p:nvPr>
        </p:nvSpPr>
        <p:spPr>
          <a:xfrm>
            <a:off x="701800" y="912175"/>
            <a:ext cx="7976100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>
              <a:buClr>
                <a:srgbClr val="000000"/>
              </a:buClr>
              <a:buSzPts val="1100"/>
            </a:pPr>
            <a:r>
              <a:rPr lang="en" dirty="0">
                <a:sym typeface="Proxima Nova"/>
              </a:rPr>
              <a:t>Challenges with templates</a:t>
            </a:r>
            <a:endParaRPr dirty="0">
              <a:sym typeface="Proxima Nova"/>
            </a:endParaRPr>
          </a:p>
          <a:p>
            <a:endParaRPr sz="3600" b="1" dirty="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92" name="Google Shape;492;p53"/>
          <p:cNvSpPr txBox="1">
            <a:spLocks noGrp="1"/>
          </p:cNvSpPr>
          <p:nvPr>
            <p:ph type="sldNum" idx="12"/>
          </p:nvPr>
        </p:nvSpPr>
        <p:spPr>
          <a:xfrm>
            <a:off x="8760225" y="5763250"/>
            <a:ext cx="384000" cy="2376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fld id="{00000000-1234-1234-1234-123412341234}" type="slidenum">
              <a:rPr lang="en">
                <a:solidFill>
                  <a:schemeClr val="dk2"/>
                </a:solidFill>
              </a:rPr>
              <a:pPr/>
              <a:t>38</a:t>
            </a:fld>
            <a:endParaRPr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42516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54"/>
          <p:cNvSpPr txBox="1">
            <a:spLocks noGrp="1"/>
          </p:cNvSpPr>
          <p:nvPr>
            <p:ph type="body" idx="1"/>
          </p:nvPr>
        </p:nvSpPr>
        <p:spPr>
          <a:xfrm>
            <a:off x="647550" y="1989025"/>
            <a:ext cx="7848900" cy="3839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indent="0">
              <a:lnSpc>
                <a:spcPct val="100000"/>
              </a:lnSpc>
              <a:buNone/>
            </a:pPr>
            <a:r>
              <a:rPr lang="en" sz="1800" dirty="0">
                <a:solidFill>
                  <a:schemeClr val="dk1"/>
                </a:solidFill>
              </a:rPr>
              <a:t>Question: </a:t>
            </a:r>
            <a:r>
              <a:rPr lang="en" sz="1400" dirty="0">
                <a:solidFill>
                  <a:schemeClr val="dk1"/>
                </a:solidFill>
              </a:rPr>
              <a:t>What are the Oscar award nominations of Nolan?</a:t>
            </a:r>
            <a:endParaRPr sz="1800" dirty="0">
              <a:solidFill>
                <a:schemeClr val="dk1"/>
              </a:solidFill>
            </a:endParaRPr>
          </a:p>
          <a:p>
            <a:pPr indent="0">
              <a:lnSpc>
                <a:spcPct val="100000"/>
              </a:lnSpc>
              <a:spcBef>
                <a:spcPts val="1600"/>
              </a:spcBef>
              <a:buNone/>
            </a:pPr>
            <a:r>
              <a:rPr lang="en" sz="1800" dirty="0">
                <a:solidFill>
                  <a:schemeClr val="dk1"/>
                </a:solidFill>
              </a:rPr>
              <a:t>Dependency parse</a:t>
            </a:r>
            <a:endParaRPr sz="1800" dirty="0">
              <a:solidFill>
                <a:schemeClr val="dk1"/>
              </a:solidFill>
            </a:endParaRPr>
          </a:p>
          <a:p>
            <a:pPr indent="0">
              <a:lnSpc>
                <a:spcPct val="100000"/>
              </a:lnSpc>
              <a:spcBef>
                <a:spcPts val="1600"/>
              </a:spcBef>
              <a:buNone/>
            </a:pPr>
            <a:endParaRPr sz="1800" dirty="0">
              <a:solidFill>
                <a:schemeClr val="dk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1600"/>
              </a:spcBef>
              <a:buNone/>
            </a:pPr>
            <a:endParaRPr sz="1800" dirty="0">
              <a:solidFill>
                <a:schemeClr val="dk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1600"/>
              </a:spcBef>
              <a:buNone/>
            </a:pPr>
            <a:r>
              <a:rPr lang="en" sz="1800" dirty="0">
                <a:solidFill>
                  <a:schemeClr val="dk1"/>
                </a:solidFill>
              </a:rPr>
              <a:t> 	</a:t>
            </a:r>
            <a:endParaRPr sz="1800" dirty="0">
              <a:solidFill>
                <a:schemeClr val="dk1"/>
              </a:solidFill>
            </a:endParaRPr>
          </a:p>
          <a:p>
            <a:pPr marL="0" indent="4572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800" dirty="0">
                <a:solidFill>
                  <a:schemeClr val="dk1"/>
                </a:solidFill>
              </a:rPr>
              <a:t>Question template (labeled nodes and edges)</a:t>
            </a:r>
            <a:endParaRPr sz="1800" dirty="0">
              <a:solidFill>
                <a:schemeClr val="dk1"/>
              </a:solidFill>
            </a:endParaRPr>
          </a:p>
        </p:txBody>
      </p:sp>
      <p:pic>
        <p:nvPicPr>
          <p:cNvPr id="498" name="Google Shape;498;p54"/>
          <p:cNvPicPr preferRelativeResize="0"/>
          <p:nvPr/>
        </p:nvPicPr>
        <p:blipFill rotWithShape="1">
          <a:blip r:embed="rId3">
            <a:alphaModFix/>
          </a:blip>
          <a:srcRect b="29288"/>
          <a:stretch/>
        </p:blipFill>
        <p:spPr>
          <a:xfrm>
            <a:off x="1129351" y="4742685"/>
            <a:ext cx="6138049" cy="815841"/>
          </a:xfrm>
          <a:prstGeom prst="rect">
            <a:avLst/>
          </a:prstGeom>
          <a:noFill/>
          <a:ln>
            <a:noFill/>
          </a:ln>
        </p:spPr>
      </p:pic>
      <p:pic>
        <p:nvPicPr>
          <p:cNvPr id="499" name="Google Shape;499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80976" y="2859200"/>
            <a:ext cx="5906449" cy="1110250"/>
          </a:xfrm>
          <a:prstGeom prst="rect">
            <a:avLst/>
          </a:prstGeom>
          <a:noFill/>
          <a:ln>
            <a:noFill/>
          </a:ln>
        </p:spPr>
      </p:pic>
      <p:sp>
        <p:nvSpPr>
          <p:cNvPr id="500" name="Google Shape;500;p54"/>
          <p:cNvSpPr txBox="1">
            <a:spLocks noGrp="1"/>
          </p:cNvSpPr>
          <p:nvPr>
            <p:ph type="sldNum" idx="12"/>
          </p:nvPr>
        </p:nvSpPr>
        <p:spPr>
          <a:xfrm>
            <a:off x="8472458" y="5520467"/>
            <a:ext cx="548700" cy="3936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fld id="{00000000-1234-1234-1234-123412341234}" type="slidenum">
              <a:rPr lang="en">
                <a:solidFill>
                  <a:schemeClr val="dk2"/>
                </a:solidFill>
              </a:rPr>
              <a:pPr/>
              <a:t>39</a:t>
            </a:fld>
            <a:endParaRPr>
              <a:solidFill>
                <a:schemeClr val="dk2"/>
              </a:solidFill>
            </a:endParaRPr>
          </a:p>
        </p:txBody>
      </p:sp>
      <p:sp>
        <p:nvSpPr>
          <p:cNvPr id="501" name="Google Shape;501;p54"/>
          <p:cNvSpPr txBox="1">
            <a:spLocks noGrp="1"/>
          </p:cNvSpPr>
          <p:nvPr>
            <p:ph type="title"/>
          </p:nvPr>
        </p:nvSpPr>
        <p:spPr>
          <a:xfrm>
            <a:off x="647550" y="325845"/>
            <a:ext cx="8334759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dirty="0">
                <a:sym typeface="Proxima Nova"/>
              </a:rPr>
              <a:t>Dependency-parse-based</a:t>
            </a:r>
            <a:r>
              <a:rPr lang="en-US" dirty="0">
                <a:sym typeface="Proxima Nova"/>
              </a:rPr>
              <a:t> question</a:t>
            </a:r>
            <a:r>
              <a:rPr lang="en" dirty="0">
                <a:sym typeface="Proxima Nova"/>
              </a:rPr>
              <a:t> templates</a:t>
            </a:r>
            <a:endParaRPr dirty="0">
              <a:sym typeface="Proxima Nova"/>
            </a:endParaRPr>
          </a:p>
        </p:txBody>
      </p:sp>
    </p:spTree>
    <p:extLst>
      <p:ext uri="{BB962C8B-B14F-4D97-AF65-F5344CB8AC3E}">
        <p14:creationId xmlns:p14="http://schemas.microsoft.com/office/powerpoint/2010/main" val="14728034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YAGO (2007)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Precision-oriented Wikipedia </a:t>
            </a:r>
            <a:r>
              <a:rPr lang="en-US" dirty="0" err="1"/>
              <a:t>infobox+category</a:t>
            </a:r>
            <a:r>
              <a:rPr lang="en-US" dirty="0"/>
              <a:t> extraction</a:t>
            </a:r>
          </a:p>
          <a:p>
            <a:r>
              <a:rPr lang="en-US" dirty="0"/>
              <a:t>Subset of 76 important relations, cleaning steps (&gt;95% precision)</a:t>
            </a:r>
          </a:p>
          <a:p>
            <a:r>
              <a:rPr lang="en-US" dirty="0"/>
              <a:t>Much focus on type extraction from categories</a:t>
            </a:r>
          </a:p>
          <a:p>
            <a:pPr lvl="1"/>
            <a:r>
              <a:rPr lang="en-US" dirty="0"/>
              <a:t>“French writers” </a:t>
            </a:r>
            <a:r>
              <a:rPr lang="en-US" dirty="0">
                <a:sym typeface="Wingdings" panose="05000000000000000000" pitchFamily="2" charset="2"/>
              </a:rPr>
              <a:t> “Writer” + “French person”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WordNet disambiguation and linking</a:t>
            </a:r>
          </a:p>
          <a:p>
            <a:r>
              <a:rPr lang="en-US" dirty="0">
                <a:sym typeface="Wingdings" panose="05000000000000000000" pitchFamily="2" charset="2"/>
              </a:rPr>
              <a:t>Data access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Per-entity access: </a:t>
            </a:r>
            <a:r>
              <a:rPr lang="en-US" dirty="0">
                <a:sym typeface="Wingdings" panose="05000000000000000000" pitchFamily="2" charset="2"/>
                <a:hlinkClick r:id="rId2"/>
              </a:rPr>
              <a:t>https://yago-knowledge.org/graph/Elvis_Presley</a:t>
            </a:r>
            <a:endParaRPr lang="en-US" dirty="0">
              <a:sym typeface="Wingdings" panose="05000000000000000000" pitchFamily="2" charset="2"/>
            </a:endParaRPr>
          </a:p>
          <a:p>
            <a:pPr lvl="1"/>
            <a:r>
              <a:rPr lang="en-US" dirty="0">
                <a:sym typeface="Wingdings" panose="05000000000000000000" pitchFamily="2" charset="2"/>
              </a:rPr>
              <a:t>SPARQL access: </a:t>
            </a:r>
            <a:r>
              <a:rPr lang="en-US" dirty="0">
                <a:sym typeface="Wingdings" panose="05000000000000000000" pitchFamily="2" charset="2"/>
                <a:hlinkClick r:id="rId3"/>
              </a:rPr>
              <a:t>https://yago-knowledge.org/sparql</a:t>
            </a:r>
            <a:endParaRPr lang="en-US" dirty="0">
              <a:sym typeface="Wingdings" panose="05000000000000000000" pitchFamily="2" charset="2"/>
            </a:endParaRPr>
          </a:p>
          <a:p>
            <a:pPr lvl="1"/>
            <a:r>
              <a:rPr lang="en-US" dirty="0">
                <a:sym typeface="Wingdings" panose="05000000000000000000" pitchFamily="2" charset="2"/>
              </a:rPr>
              <a:t>Data dumps: </a:t>
            </a:r>
            <a:r>
              <a:rPr lang="en-US" dirty="0">
                <a:sym typeface="Wingdings" panose="05000000000000000000" pitchFamily="2" charset="2"/>
                <a:hlinkClick r:id="rId4"/>
              </a:rPr>
              <a:t>https://www.mpi-inf.mpg.de/departments/databases-and-information-systems/research/yago-naga/yago/downloads/</a:t>
            </a:r>
            <a:endParaRPr lang="en-US" dirty="0">
              <a:sym typeface="Wingdings" panose="05000000000000000000" pitchFamily="2" charset="2"/>
            </a:endParaRP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2ED32-98CE-4E90-971D-F43B18B38E7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36926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55"/>
          <p:cNvSpPr txBox="1">
            <a:spLocks noGrp="1"/>
          </p:cNvSpPr>
          <p:nvPr>
            <p:ph type="body" idx="1"/>
          </p:nvPr>
        </p:nvSpPr>
        <p:spPr>
          <a:xfrm>
            <a:off x="647549" y="1989025"/>
            <a:ext cx="8639885" cy="3839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indent="457200">
              <a:lnSpc>
                <a:spcPct val="100000"/>
              </a:lnSpc>
              <a:buNone/>
            </a:pPr>
            <a:r>
              <a:rPr lang="en" sz="2000" dirty="0">
                <a:solidFill>
                  <a:schemeClr val="dk1"/>
                </a:solidFill>
              </a:rPr>
              <a:t>Query: 		ChristopherNolan nominatedFor ?VAR .</a:t>
            </a:r>
            <a:endParaRPr sz="2000" dirty="0">
              <a:solidFill>
                <a:schemeClr val="dk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1600"/>
              </a:spcBef>
              <a:buNone/>
            </a:pPr>
            <a:r>
              <a:rPr lang="en" sz="2000" dirty="0">
                <a:solidFill>
                  <a:schemeClr val="dk1"/>
                </a:solidFill>
              </a:rPr>
              <a:t>		 			?VAR awardTitle ?ANS .</a:t>
            </a:r>
            <a:endParaRPr sz="2000" dirty="0">
              <a:solidFill>
                <a:schemeClr val="dk1"/>
              </a:solidFill>
            </a:endParaRPr>
          </a:p>
          <a:p>
            <a:pPr marL="1828800" indent="457200">
              <a:lnSpc>
                <a:spcPct val="100000"/>
              </a:lnSpc>
              <a:spcBef>
                <a:spcPts val="1600"/>
              </a:spcBef>
              <a:buNone/>
            </a:pPr>
            <a:r>
              <a:rPr lang="en" sz="2000" dirty="0">
                <a:solidFill>
                  <a:schemeClr val="dk1"/>
                </a:solidFill>
              </a:rPr>
              <a:t>		?ANS type AcademyAward</a:t>
            </a:r>
            <a:endParaRPr sz="2000" dirty="0">
              <a:solidFill>
                <a:schemeClr val="dk1"/>
              </a:solidFill>
            </a:endParaRPr>
          </a:p>
          <a:p>
            <a:pPr marL="1828800" indent="457200">
              <a:lnSpc>
                <a:spcPct val="100000"/>
              </a:lnSpc>
              <a:spcBef>
                <a:spcPts val="1600"/>
              </a:spcBef>
              <a:buNone/>
            </a:pPr>
            <a:endParaRPr sz="2000" dirty="0">
              <a:solidFill>
                <a:schemeClr val="dk1"/>
              </a:solidFill>
            </a:endParaRPr>
          </a:p>
          <a:p>
            <a:pPr marL="1828800" indent="457200">
              <a:lnSpc>
                <a:spcPct val="100000"/>
              </a:lnSpc>
              <a:spcBef>
                <a:spcPts val="1600"/>
              </a:spcBef>
              <a:buNone/>
            </a:pPr>
            <a:endParaRPr sz="2000" dirty="0">
              <a:solidFill>
                <a:schemeClr val="dk1"/>
              </a:solidFill>
            </a:endParaRPr>
          </a:p>
          <a:p>
            <a:pPr indent="4572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000" dirty="0">
                <a:solidFill>
                  <a:schemeClr val="dk1"/>
                </a:solidFill>
              </a:rPr>
              <a:t>Graphical Quer</a:t>
            </a:r>
            <a:r>
              <a:rPr lang="en-US" sz="2000" dirty="0">
                <a:solidFill>
                  <a:schemeClr val="dk1"/>
                </a:solidFill>
              </a:rPr>
              <a:t>y</a:t>
            </a:r>
            <a:r>
              <a:rPr lang="en" sz="2000" dirty="0">
                <a:solidFill>
                  <a:schemeClr val="dk1"/>
                </a:solidFill>
              </a:rPr>
              <a:t>			 Query  template</a:t>
            </a:r>
            <a:endParaRPr sz="2000" dirty="0">
              <a:solidFill>
                <a:schemeClr val="dk1"/>
              </a:solidFill>
            </a:endParaRPr>
          </a:p>
        </p:txBody>
      </p:sp>
      <p:sp>
        <p:nvSpPr>
          <p:cNvPr id="507" name="Google Shape;507;p55"/>
          <p:cNvSpPr txBox="1">
            <a:spLocks noGrp="1"/>
          </p:cNvSpPr>
          <p:nvPr>
            <p:ph type="sldNum" idx="12"/>
          </p:nvPr>
        </p:nvSpPr>
        <p:spPr>
          <a:xfrm>
            <a:off x="8595308" y="5607142"/>
            <a:ext cx="548700" cy="3936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fld id="{00000000-1234-1234-1234-123412341234}" type="slidenum">
              <a:rPr lang="en">
                <a:solidFill>
                  <a:schemeClr val="dk2"/>
                </a:solidFill>
              </a:rPr>
              <a:pPr/>
              <a:t>40</a:t>
            </a:fld>
            <a:endParaRPr>
              <a:solidFill>
                <a:schemeClr val="dk2"/>
              </a:solidFill>
            </a:endParaRPr>
          </a:p>
        </p:txBody>
      </p:sp>
      <p:sp>
        <p:nvSpPr>
          <p:cNvPr id="508" name="Google Shape;508;p55"/>
          <p:cNvSpPr txBox="1">
            <a:spLocks noGrp="1"/>
          </p:cNvSpPr>
          <p:nvPr>
            <p:ph type="title"/>
          </p:nvPr>
        </p:nvSpPr>
        <p:spPr>
          <a:xfrm>
            <a:off x="877200" y="802075"/>
            <a:ext cx="7389600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dirty="0">
                <a:sym typeface="Proxima Nova"/>
              </a:rPr>
              <a:t>Graphical query templates</a:t>
            </a:r>
            <a:endParaRPr dirty="0">
              <a:sym typeface="Proxima Nova"/>
            </a:endParaRPr>
          </a:p>
        </p:txBody>
      </p:sp>
      <p:sp>
        <p:nvSpPr>
          <p:cNvPr id="509" name="Google Shape;509;p55"/>
          <p:cNvSpPr/>
          <p:nvPr/>
        </p:nvSpPr>
        <p:spPr>
          <a:xfrm>
            <a:off x="180675" y="3730675"/>
            <a:ext cx="1978200" cy="356400"/>
          </a:xfrm>
          <a:prstGeom prst="rect">
            <a:avLst/>
          </a:prstGeom>
          <a:solidFill>
            <a:srgbClr val="E6B8A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ChristopherNolan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510" name="Google Shape;510;p55"/>
          <p:cNvSpPr/>
          <p:nvPr/>
        </p:nvSpPr>
        <p:spPr>
          <a:xfrm>
            <a:off x="2451800" y="3730675"/>
            <a:ext cx="1640700" cy="356400"/>
          </a:xfrm>
          <a:prstGeom prst="roundRect">
            <a:avLst>
              <a:gd name="adj" fmla="val 16667"/>
            </a:avLst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nominatedFor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511" name="Google Shape;511;p55"/>
          <p:cNvSpPr/>
          <p:nvPr/>
        </p:nvSpPr>
        <p:spPr>
          <a:xfrm>
            <a:off x="4083850" y="4445625"/>
            <a:ext cx="1387500" cy="393600"/>
          </a:xfrm>
          <a:prstGeom prst="roundRect">
            <a:avLst>
              <a:gd name="adj" fmla="val 16667"/>
            </a:avLst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awardTitle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512" name="Google Shape;512;p55"/>
          <p:cNvCxnSpPr>
            <a:stCxn id="509" idx="3"/>
            <a:endCxn id="510" idx="1"/>
          </p:cNvCxnSpPr>
          <p:nvPr/>
        </p:nvCxnSpPr>
        <p:spPr>
          <a:xfrm>
            <a:off x="2158875" y="3908875"/>
            <a:ext cx="2928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13" name="Google Shape;513;p55"/>
          <p:cNvCxnSpPr>
            <a:stCxn id="510" idx="3"/>
            <a:endCxn id="514" idx="1"/>
          </p:cNvCxnSpPr>
          <p:nvPr/>
        </p:nvCxnSpPr>
        <p:spPr>
          <a:xfrm>
            <a:off x="4092500" y="3908875"/>
            <a:ext cx="3027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14" name="Google Shape;514;p55"/>
          <p:cNvSpPr/>
          <p:nvPr/>
        </p:nvSpPr>
        <p:spPr>
          <a:xfrm>
            <a:off x="4395050" y="3730675"/>
            <a:ext cx="804000" cy="3564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?VAR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515" name="Google Shape;515;p55"/>
          <p:cNvSpPr/>
          <p:nvPr/>
        </p:nvSpPr>
        <p:spPr>
          <a:xfrm>
            <a:off x="4375600" y="5375975"/>
            <a:ext cx="804000" cy="393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?ANS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516" name="Google Shape;516;p55"/>
          <p:cNvCxnSpPr>
            <a:stCxn id="514" idx="2"/>
            <a:endCxn id="511" idx="0"/>
          </p:cNvCxnSpPr>
          <p:nvPr/>
        </p:nvCxnSpPr>
        <p:spPr>
          <a:xfrm flipH="1">
            <a:off x="4777550" y="4087075"/>
            <a:ext cx="19500" cy="3585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17" name="Google Shape;517;p55"/>
          <p:cNvCxnSpPr>
            <a:stCxn id="511" idx="2"/>
            <a:endCxn id="515" idx="0"/>
          </p:cNvCxnSpPr>
          <p:nvPr/>
        </p:nvCxnSpPr>
        <p:spPr>
          <a:xfrm>
            <a:off x="4777600" y="4839225"/>
            <a:ext cx="0" cy="5367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18" name="Google Shape;518;p55"/>
          <p:cNvSpPr/>
          <p:nvPr/>
        </p:nvSpPr>
        <p:spPr>
          <a:xfrm>
            <a:off x="2818100" y="5375975"/>
            <a:ext cx="804000" cy="393600"/>
          </a:xfrm>
          <a:prstGeom prst="roundRect">
            <a:avLst>
              <a:gd name="adj" fmla="val 16667"/>
            </a:avLst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type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519" name="Google Shape;519;p55"/>
          <p:cNvCxnSpPr>
            <a:stCxn id="515" idx="1"/>
            <a:endCxn id="518" idx="3"/>
          </p:cNvCxnSpPr>
          <p:nvPr/>
        </p:nvCxnSpPr>
        <p:spPr>
          <a:xfrm rot="10800000">
            <a:off x="3622000" y="5572775"/>
            <a:ext cx="7536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20" name="Google Shape;520;p55"/>
          <p:cNvSpPr/>
          <p:nvPr/>
        </p:nvSpPr>
        <p:spPr>
          <a:xfrm>
            <a:off x="186200" y="5375975"/>
            <a:ext cx="2048700" cy="393600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B6D7A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AcademyAward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521" name="Google Shape;521;p55"/>
          <p:cNvCxnSpPr>
            <a:stCxn id="518" idx="1"/>
            <a:endCxn id="520" idx="0"/>
          </p:cNvCxnSpPr>
          <p:nvPr/>
        </p:nvCxnSpPr>
        <p:spPr>
          <a:xfrm rot="10800000">
            <a:off x="2234900" y="5572775"/>
            <a:ext cx="5832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22" name="Google Shape;522;p55"/>
          <p:cNvSpPr/>
          <p:nvPr/>
        </p:nvSpPr>
        <p:spPr>
          <a:xfrm>
            <a:off x="5545375" y="3730675"/>
            <a:ext cx="701400" cy="356400"/>
          </a:xfrm>
          <a:prstGeom prst="rect">
            <a:avLst/>
          </a:prstGeom>
          <a:solidFill>
            <a:srgbClr val="E6B8A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ENT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523" name="Google Shape;523;p55"/>
          <p:cNvSpPr/>
          <p:nvPr/>
        </p:nvSpPr>
        <p:spPr>
          <a:xfrm>
            <a:off x="6597300" y="3730675"/>
            <a:ext cx="959100" cy="356400"/>
          </a:xfrm>
          <a:prstGeom prst="roundRect">
            <a:avLst>
              <a:gd name="adj" fmla="val 16667"/>
            </a:avLst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600" dirty="0">
                <a:latin typeface="Proxima Nova"/>
                <a:ea typeface="Proxima Nova"/>
                <a:cs typeface="Proxima Nova"/>
                <a:sym typeface="Proxima Nova"/>
              </a:rPr>
              <a:t>PRED1</a:t>
            </a:r>
            <a:endParaRPr sz="1600" dirty="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524" name="Google Shape;524;p55"/>
          <p:cNvSpPr/>
          <p:nvPr/>
        </p:nvSpPr>
        <p:spPr>
          <a:xfrm>
            <a:off x="7929600" y="4467700"/>
            <a:ext cx="959100" cy="393600"/>
          </a:xfrm>
          <a:prstGeom prst="roundRect">
            <a:avLst>
              <a:gd name="adj" fmla="val 16667"/>
            </a:avLst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600" dirty="0">
                <a:latin typeface="Proxima Nova"/>
                <a:ea typeface="Proxima Nova"/>
                <a:cs typeface="Proxima Nova"/>
                <a:sym typeface="Proxima Nova"/>
              </a:rPr>
              <a:t>PRED2</a:t>
            </a:r>
            <a:endParaRPr dirty="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525" name="Google Shape;525;p55"/>
          <p:cNvCxnSpPr>
            <a:stCxn id="522" idx="3"/>
            <a:endCxn id="523" idx="1"/>
          </p:cNvCxnSpPr>
          <p:nvPr/>
        </p:nvCxnSpPr>
        <p:spPr>
          <a:xfrm>
            <a:off x="6246775" y="3908875"/>
            <a:ext cx="3504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26" name="Google Shape;526;p55"/>
          <p:cNvCxnSpPr>
            <a:stCxn id="523" idx="3"/>
            <a:endCxn id="527" idx="1"/>
          </p:cNvCxnSpPr>
          <p:nvPr/>
        </p:nvCxnSpPr>
        <p:spPr>
          <a:xfrm>
            <a:off x="7556400" y="3908875"/>
            <a:ext cx="4509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27" name="Google Shape;527;p55"/>
          <p:cNvSpPr/>
          <p:nvPr/>
        </p:nvSpPr>
        <p:spPr>
          <a:xfrm>
            <a:off x="8007150" y="3730675"/>
            <a:ext cx="804000" cy="3564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?VAR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528" name="Google Shape;528;p55"/>
          <p:cNvSpPr/>
          <p:nvPr/>
        </p:nvSpPr>
        <p:spPr>
          <a:xfrm>
            <a:off x="8007150" y="5332975"/>
            <a:ext cx="804000" cy="393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?ANS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529" name="Google Shape;529;p55"/>
          <p:cNvCxnSpPr>
            <a:stCxn id="527" idx="2"/>
            <a:endCxn id="524" idx="0"/>
          </p:cNvCxnSpPr>
          <p:nvPr/>
        </p:nvCxnSpPr>
        <p:spPr>
          <a:xfrm>
            <a:off x="8409150" y="4087075"/>
            <a:ext cx="0" cy="3807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30" name="Google Shape;530;p55"/>
          <p:cNvCxnSpPr>
            <a:stCxn id="524" idx="2"/>
            <a:endCxn id="528" idx="0"/>
          </p:cNvCxnSpPr>
          <p:nvPr/>
        </p:nvCxnSpPr>
        <p:spPr>
          <a:xfrm>
            <a:off x="8409150" y="4861300"/>
            <a:ext cx="0" cy="4716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31" name="Google Shape;531;p55"/>
          <p:cNvSpPr/>
          <p:nvPr/>
        </p:nvSpPr>
        <p:spPr>
          <a:xfrm>
            <a:off x="6779025" y="5332975"/>
            <a:ext cx="804000" cy="393600"/>
          </a:xfrm>
          <a:prstGeom prst="roundRect">
            <a:avLst>
              <a:gd name="adj" fmla="val 16667"/>
            </a:avLst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type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532" name="Google Shape;532;p55"/>
          <p:cNvCxnSpPr>
            <a:stCxn id="528" idx="1"/>
            <a:endCxn id="531" idx="3"/>
          </p:cNvCxnSpPr>
          <p:nvPr/>
        </p:nvCxnSpPr>
        <p:spPr>
          <a:xfrm rot="10800000">
            <a:off x="7582950" y="5529775"/>
            <a:ext cx="4242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33" name="Google Shape;533;p55"/>
          <p:cNvSpPr/>
          <p:nvPr/>
        </p:nvSpPr>
        <p:spPr>
          <a:xfrm>
            <a:off x="5500338" y="5332975"/>
            <a:ext cx="804000" cy="393600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B6D7A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600">
                <a:latin typeface="Proxima Nova"/>
                <a:ea typeface="Proxima Nova"/>
                <a:cs typeface="Proxima Nova"/>
                <a:sym typeface="Proxima Nova"/>
              </a:rPr>
              <a:t>TYPE</a:t>
            </a:r>
            <a:endParaRPr sz="16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534" name="Google Shape;534;p55"/>
          <p:cNvCxnSpPr>
            <a:stCxn id="531" idx="1"/>
            <a:endCxn id="533" idx="0"/>
          </p:cNvCxnSpPr>
          <p:nvPr/>
        </p:nvCxnSpPr>
        <p:spPr>
          <a:xfrm rot="10800000">
            <a:off x="6304425" y="5529775"/>
            <a:ext cx="4746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3266017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56"/>
          <p:cNvSpPr txBox="1">
            <a:spLocks noGrp="1"/>
          </p:cNvSpPr>
          <p:nvPr>
            <p:ph type="sldNum" idx="12"/>
          </p:nvPr>
        </p:nvSpPr>
        <p:spPr>
          <a:xfrm>
            <a:off x="8573645" y="5607142"/>
            <a:ext cx="548700" cy="3936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fld id="{00000000-1234-1234-1234-123412341234}" type="slidenum">
              <a:rPr lang="en">
                <a:solidFill>
                  <a:schemeClr val="dk2"/>
                </a:solidFill>
              </a:rPr>
              <a:pPr/>
              <a:t>41</a:t>
            </a:fld>
            <a:endParaRPr>
              <a:solidFill>
                <a:schemeClr val="dk2"/>
              </a:solidFill>
            </a:endParaRPr>
          </a:p>
        </p:txBody>
      </p:sp>
      <p:sp>
        <p:nvSpPr>
          <p:cNvPr id="540" name="Google Shape;540;p56"/>
          <p:cNvSpPr txBox="1">
            <a:spLocks noGrp="1"/>
          </p:cNvSpPr>
          <p:nvPr>
            <p:ph type="title"/>
          </p:nvPr>
        </p:nvSpPr>
        <p:spPr>
          <a:xfrm>
            <a:off x="1082800" y="1070050"/>
            <a:ext cx="7389600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-US" dirty="0">
                <a:sym typeface="Proxima Nova"/>
              </a:rPr>
              <a:t>Key task: </a:t>
            </a:r>
            <a:r>
              <a:rPr lang="en" dirty="0">
                <a:sym typeface="Proxima Nova"/>
              </a:rPr>
              <a:t>Slot Alignments</a:t>
            </a:r>
            <a:endParaRPr dirty="0">
              <a:sym typeface="Proxima Nova"/>
            </a:endParaRPr>
          </a:p>
        </p:txBody>
      </p:sp>
      <p:sp>
        <p:nvSpPr>
          <p:cNvPr id="541" name="Google Shape;541;p56"/>
          <p:cNvSpPr/>
          <p:nvPr/>
        </p:nvSpPr>
        <p:spPr>
          <a:xfrm>
            <a:off x="582413" y="4628950"/>
            <a:ext cx="701400" cy="356400"/>
          </a:xfrm>
          <a:prstGeom prst="rect">
            <a:avLst/>
          </a:prstGeom>
          <a:solidFill>
            <a:srgbClr val="E6B8A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ENT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542" name="Google Shape;542;p56"/>
          <p:cNvSpPr/>
          <p:nvPr/>
        </p:nvSpPr>
        <p:spPr>
          <a:xfrm>
            <a:off x="1627363" y="4628950"/>
            <a:ext cx="959100" cy="356400"/>
          </a:xfrm>
          <a:prstGeom prst="roundRect">
            <a:avLst>
              <a:gd name="adj" fmla="val 16667"/>
            </a:avLst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600">
                <a:latin typeface="Proxima Nova"/>
                <a:ea typeface="Proxima Nova"/>
                <a:cs typeface="Proxima Nova"/>
                <a:sym typeface="Proxima Nova"/>
              </a:rPr>
              <a:t>PRED1</a:t>
            </a:r>
            <a:endParaRPr sz="16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543" name="Google Shape;543;p56"/>
          <p:cNvSpPr/>
          <p:nvPr/>
        </p:nvSpPr>
        <p:spPr>
          <a:xfrm>
            <a:off x="4055375" y="4610350"/>
            <a:ext cx="959100" cy="393600"/>
          </a:xfrm>
          <a:prstGeom prst="roundRect">
            <a:avLst>
              <a:gd name="adj" fmla="val 16667"/>
            </a:avLst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600">
                <a:latin typeface="Proxima Nova"/>
                <a:ea typeface="Proxima Nova"/>
                <a:cs typeface="Proxima Nova"/>
                <a:sym typeface="Proxima Nova"/>
              </a:rPr>
              <a:t>PRED2</a:t>
            </a:r>
            <a:endParaRPr sz="16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544" name="Google Shape;544;p56"/>
          <p:cNvCxnSpPr>
            <a:stCxn id="541" idx="3"/>
            <a:endCxn id="542" idx="1"/>
          </p:cNvCxnSpPr>
          <p:nvPr/>
        </p:nvCxnSpPr>
        <p:spPr>
          <a:xfrm>
            <a:off x="1283813" y="4807150"/>
            <a:ext cx="3435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45" name="Google Shape;545;p56"/>
          <p:cNvCxnSpPr>
            <a:stCxn id="542" idx="3"/>
            <a:endCxn id="546" idx="1"/>
          </p:cNvCxnSpPr>
          <p:nvPr/>
        </p:nvCxnSpPr>
        <p:spPr>
          <a:xfrm>
            <a:off x="2586463" y="4807150"/>
            <a:ext cx="3219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46" name="Google Shape;546;p56"/>
          <p:cNvSpPr/>
          <p:nvPr/>
        </p:nvSpPr>
        <p:spPr>
          <a:xfrm>
            <a:off x="2908375" y="4628950"/>
            <a:ext cx="804000" cy="3564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?VAR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547" name="Google Shape;547;p56"/>
          <p:cNvSpPr/>
          <p:nvPr/>
        </p:nvSpPr>
        <p:spPr>
          <a:xfrm>
            <a:off x="5433663" y="4610350"/>
            <a:ext cx="804000" cy="393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?ANS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548" name="Google Shape;548;p56"/>
          <p:cNvCxnSpPr>
            <a:stCxn id="546" idx="3"/>
            <a:endCxn id="543" idx="1"/>
          </p:cNvCxnSpPr>
          <p:nvPr/>
        </p:nvCxnSpPr>
        <p:spPr>
          <a:xfrm>
            <a:off x="3712375" y="4807150"/>
            <a:ext cx="3429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49" name="Google Shape;549;p56"/>
          <p:cNvCxnSpPr>
            <a:stCxn id="543" idx="3"/>
            <a:endCxn id="547" idx="1"/>
          </p:cNvCxnSpPr>
          <p:nvPr/>
        </p:nvCxnSpPr>
        <p:spPr>
          <a:xfrm>
            <a:off x="5014475" y="4807150"/>
            <a:ext cx="4191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50" name="Google Shape;550;p56"/>
          <p:cNvSpPr/>
          <p:nvPr/>
        </p:nvSpPr>
        <p:spPr>
          <a:xfrm>
            <a:off x="6581913" y="4610350"/>
            <a:ext cx="804000" cy="393600"/>
          </a:xfrm>
          <a:prstGeom prst="roundRect">
            <a:avLst>
              <a:gd name="adj" fmla="val 16667"/>
            </a:avLst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type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551" name="Google Shape;551;p56"/>
          <p:cNvCxnSpPr>
            <a:stCxn id="547" idx="3"/>
            <a:endCxn id="550" idx="1"/>
          </p:cNvCxnSpPr>
          <p:nvPr/>
        </p:nvCxnSpPr>
        <p:spPr>
          <a:xfrm>
            <a:off x="6237663" y="4807150"/>
            <a:ext cx="3444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52" name="Google Shape;552;p56"/>
          <p:cNvSpPr/>
          <p:nvPr/>
        </p:nvSpPr>
        <p:spPr>
          <a:xfrm>
            <a:off x="7741125" y="4610350"/>
            <a:ext cx="804000" cy="393600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B6D7A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600">
                <a:latin typeface="Proxima Nova"/>
                <a:ea typeface="Proxima Nova"/>
                <a:cs typeface="Proxima Nova"/>
                <a:sym typeface="Proxima Nova"/>
              </a:rPr>
              <a:t>TYPE</a:t>
            </a:r>
            <a:endParaRPr sz="16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553" name="Google Shape;553;p56"/>
          <p:cNvCxnSpPr>
            <a:stCxn id="550" idx="3"/>
            <a:endCxn id="552" idx="2"/>
          </p:cNvCxnSpPr>
          <p:nvPr/>
        </p:nvCxnSpPr>
        <p:spPr>
          <a:xfrm>
            <a:off x="7385913" y="4807150"/>
            <a:ext cx="3552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554" name="Google Shape;554;p56"/>
          <p:cNvPicPr preferRelativeResize="0"/>
          <p:nvPr/>
        </p:nvPicPr>
        <p:blipFill rotWithShape="1">
          <a:blip r:embed="rId3">
            <a:alphaModFix/>
          </a:blip>
          <a:srcRect b="29288"/>
          <a:stretch/>
        </p:blipFill>
        <p:spPr>
          <a:xfrm>
            <a:off x="473125" y="2179001"/>
            <a:ext cx="8148200" cy="10830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55" name="Google Shape;555;p56"/>
          <p:cNvCxnSpPr>
            <a:endCxn id="541" idx="0"/>
          </p:cNvCxnSpPr>
          <p:nvPr/>
        </p:nvCxnSpPr>
        <p:spPr>
          <a:xfrm flipH="1">
            <a:off x="933113" y="3279250"/>
            <a:ext cx="7177800" cy="13497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dash"/>
            <a:round/>
            <a:headEnd type="none" w="med" len="med"/>
            <a:tailEnd type="triangle" w="med" len="med"/>
          </a:ln>
        </p:spPr>
      </p:cxnSp>
      <p:cxnSp>
        <p:nvCxnSpPr>
          <p:cNvPr id="556" name="Google Shape;556;p56"/>
          <p:cNvCxnSpPr>
            <a:endCxn id="552" idx="3"/>
          </p:cNvCxnSpPr>
          <p:nvPr/>
        </p:nvCxnSpPr>
        <p:spPr>
          <a:xfrm>
            <a:off x="3320025" y="3244750"/>
            <a:ext cx="4823100" cy="13656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dash"/>
            <a:round/>
            <a:headEnd type="none" w="med" len="med"/>
            <a:tailEnd type="triangle" w="med" len="med"/>
          </a:ln>
        </p:spPr>
      </p:cxnSp>
      <p:cxnSp>
        <p:nvCxnSpPr>
          <p:cNvPr id="557" name="Google Shape;557;p56"/>
          <p:cNvCxnSpPr>
            <a:endCxn id="543" idx="0"/>
          </p:cNvCxnSpPr>
          <p:nvPr/>
        </p:nvCxnSpPr>
        <p:spPr>
          <a:xfrm>
            <a:off x="4197425" y="3279250"/>
            <a:ext cx="337500" cy="13311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dash"/>
            <a:round/>
            <a:headEnd type="none" w="med" len="med"/>
            <a:tailEnd type="triangle" w="med" len="med"/>
          </a:ln>
        </p:spPr>
      </p:cxnSp>
      <p:cxnSp>
        <p:nvCxnSpPr>
          <p:cNvPr id="558" name="Google Shape;558;p56"/>
          <p:cNvCxnSpPr>
            <a:endCxn id="542" idx="0"/>
          </p:cNvCxnSpPr>
          <p:nvPr/>
        </p:nvCxnSpPr>
        <p:spPr>
          <a:xfrm flipH="1">
            <a:off x="2106913" y="3244750"/>
            <a:ext cx="3896700" cy="13842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dash"/>
            <a:round/>
            <a:headEnd type="none" w="med" len="med"/>
            <a:tailEnd type="triangle" w="med" len="med"/>
          </a:ln>
        </p:spPr>
      </p:cxnSp>
      <p:cxnSp>
        <p:nvCxnSpPr>
          <p:cNvPr id="559" name="Google Shape;559;p56"/>
          <p:cNvCxnSpPr>
            <a:endCxn id="542" idx="0"/>
          </p:cNvCxnSpPr>
          <p:nvPr/>
        </p:nvCxnSpPr>
        <p:spPr>
          <a:xfrm flipH="1">
            <a:off x="2106913" y="3245350"/>
            <a:ext cx="4864200" cy="13836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dash"/>
            <a:round/>
            <a:headEnd type="none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263679442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p69"/>
          <p:cNvSpPr txBox="1">
            <a:spLocks noGrp="1"/>
          </p:cNvSpPr>
          <p:nvPr>
            <p:ph type="title"/>
          </p:nvPr>
        </p:nvSpPr>
        <p:spPr>
          <a:xfrm>
            <a:off x="718950" y="1027950"/>
            <a:ext cx="7810800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sz="2800" dirty="0">
                <a:sym typeface="Proxima Nova"/>
              </a:rPr>
              <a:t>Template-based question answering</a:t>
            </a:r>
            <a:endParaRPr sz="2800" dirty="0">
              <a:sym typeface="Proxima Nova"/>
            </a:endParaRPr>
          </a:p>
        </p:txBody>
      </p:sp>
      <p:sp>
        <p:nvSpPr>
          <p:cNvPr id="767" name="Google Shape;767;p69"/>
          <p:cNvSpPr/>
          <p:nvPr/>
        </p:nvSpPr>
        <p:spPr>
          <a:xfrm>
            <a:off x="6572226" y="3548828"/>
            <a:ext cx="1900225" cy="1303800"/>
          </a:xfrm>
          <a:prstGeom prst="flowChartMagneticDisk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Question-Query log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768" name="Google Shape;768;p69"/>
          <p:cNvCxnSpPr/>
          <p:nvPr/>
        </p:nvCxnSpPr>
        <p:spPr>
          <a:xfrm rot="5400000" flipH="1">
            <a:off x="6125238" y="2151728"/>
            <a:ext cx="601800" cy="2192400"/>
          </a:xfrm>
          <a:prstGeom prst="bentConnector2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769" name="Google Shape;769;p69"/>
          <p:cNvSpPr/>
          <p:nvPr/>
        </p:nvSpPr>
        <p:spPr>
          <a:xfrm>
            <a:off x="5262375" y="2339225"/>
            <a:ext cx="2845200" cy="607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Train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770" name="Google Shape;770;p69"/>
          <p:cNvSpPr/>
          <p:nvPr/>
        </p:nvSpPr>
        <p:spPr>
          <a:xfrm>
            <a:off x="3281350" y="2638513"/>
            <a:ext cx="2048700" cy="6171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Template-based answering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771" name="Google Shape;771;p69"/>
          <p:cNvSpPr/>
          <p:nvPr/>
        </p:nvSpPr>
        <p:spPr>
          <a:xfrm>
            <a:off x="611651" y="3515925"/>
            <a:ext cx="1900225" cy="1303800"/>
          </a:xfrm>
          <a:prstGeom prst="flowChartMagneticDisk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Template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algn="ctr"/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bank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772" name="Google Shape;772;p69"/>
          <p:cNvCxnSpPr/>
          <p:nvPr/>
        </p:nvCxnSpPr>
        <p:spPr>
          <a:xfrm rot="-5400000">
            <a:off x="2137163" y="2371725"/>
            <a:ext cx="568800" cy="1719600"/>
          </a:xfrm>
          <a:prstGeom prst="bentConnector2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773" name="Google Shape;773;p69"/>
          <p:cNvSpPr/>
          <p:nvPr/>
        </p:nvSpPr>
        <p:spPr>
          <a:xfrm>
            <a:off x="481750" y="2372225"/>
            <a:ext cx="2799600" cy="574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Match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774" name="Google Shape;774;p69"/>
          <p:cNvSpPr/>
          <p:nvPr/>
        </p:nvSpPr>
        <p:spPr>
          <a:xfrm>
            <a:off x="3281350" y="1891537"/>
            <a:ext cx="2048700" cy="3045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New question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775" name="Google Shape;775;p69"/>
          <p:cNvCxnSpPr>
            <a:stCxn id="774" idx="2"/>
          </p:cNvCxnSpPr>
          <p:nvPr/>
        </p:nvCxnSpPr>
        <p:spPr>
          <a:xfrm>
            <a:off x="4305700" y="2196037"/>
            <a:ext cx="0" cy="4425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776" name="Google Shape;776;p69"/>
          <p:cNvSpPr txBox="1">
            <a:spLocks noGrp="1"/>
          </p:cNvSpPr>
          <p:nvPr>
            <p:ph type="sldNum" idx="12"/>
          </p:nvPr>
        </p:nvSpPr>
        <p:spPr>
          <a:xfrm>
            <a:off x="8472458" y="5520467"/>
            <a:ext cx="548700" cy="3936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42</a:t>
            </a:fld>
            <a:endParaRPr/>
          </a:p>
        </p:txBody>
      </p:sp>
      <p:sp>
        <p:nvSpPr>
          <p:cNvPr id="777" name="Google Shape;777;p69"/>
          <p:cNvSpPr/>
          <p:nvPr/>
        </p:nvSpPr>
        <p:spPr>
          <a:xfrm>
            <a:off x="2357225" y="3351325"/>
            <a:ext cx="2157600" cy="3045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No answer found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778" name="Google Shape;778;p69"/>
          <p:cNvSpPr/>
          <p:nvPr/>
        </p:nvSpPr>
        <p:spPr>
          <a:xfrm>
            <a:off x="3281350" y="3892175"/>
            <a:ext cx="2048700" cy="6171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Similarity-based answering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779" name="Google Shape;779;p69"/>
          <p:cNvCxnSpPr/>
          <p:nvPr/>
        </p:nvCxnSpPr>
        <p:spPr>
          <a:xfrm>
            <a:off x="4305700" y="3255613"/>
            <a:ext cx="0" cy="6366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780" name="Google Shape;780;p69"/>
          <p:cNvCxnSpPr/>
          <p:nvPr/>
        </p:nvCxnSpPr>
        <p:spPr>
          <a:xfrm rot="10800000">
            <a:off x="5329925" y="4200728"/>
            <a:ext cx="12423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781" name="Google Shape;781;p69"/>
          <p:cNvSpPr/>
          <p:nvPr/>
        </p:nvSpPr>
        <p:spPr>
          <a:xfrm>
            <a:off x="5091275" y="3483675"/>
            <a:ext cx="1719600" cy="607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Match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782" name="Google Shape;782;p69"/>
          <p:cNvSpPr/>
          <p:nvPr/>
        </p:nvSpPr>
        <p:spPr>
          <a:xfrm>
            <a:off x="3281350" y="5118875"/>
            <a:ext cx="2048700" cy="6171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User feedback on answers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783" name="Google Shape;783;p69"/>
          <p:cNvCxnSpPr/>
          <p:nvPr/>
        </p:nvCxnSpPr>
        <p:spPr>
          <a:xfrm rot="10800000" flipH="1">
            <a:off x="5330050" y="4852625"/>
            <a:ext cx="2192400" cy="574800"/>
          </a:xfrm>
          <a:prstGeom prst="bentConnector2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784" name="Google Shape;784;p69"/>
          <p:cNvSpPr/>
          <p:nvPr/>
        </p:nvSpPr>
        <p:spPr>
          <a:xfrm>
            <a:off x="5329950" y="5379125"/>
            <a:ext cx="3279600" cy="5262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Add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785" name="Google Shape;785;p69"/>
          <p:cNvCxnSpPr/>
          <p:nvPr/>
        </p:nvCxnSpPr>
        <p:spPr>
          <a:xfrm>
            <a:off x="4305700" y="4509275"/>
            <a:ext cx="0" cy="6096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786" name="Google Shape;786;p69"/>
          <p:cNvSpPr/>
          <p:nvPr/>
        </p:nvSpPr>
        <p:spPr>
          <a:xfrm>
            <a:off x="2984050" y="4509325"/>
            <a:ext cx="1311900" cy="574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QA pairs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787" name="Google Shape;787;p69"/>
          <p:cNvCxnSpPr/>
          <p:nvPr/>
        </p:nvCxnSpPr>
        <p:spPr>
          <a:xfrm rot="10800000">
            <a:off x="1561750" y="4819625"/>
            <a:ext cx="1719600" cy="607800"/>
          </a:xfrm>
          <a:prstGeom prst="bentConnector2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788" name="Google Shape;788;p69"/>
          <p:cNvSpPr/>
          <p:nvPr/>
        </p:nvSpPr>
        <p:spPr>
          <a:xfrm>
            <a:off x="611650" y="5489975"/>
            <a:ext cx="2372400" cy="3045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Generalize</a:t>
            </a:r>
            <a:endParaRPr b="1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  <p:extLst>
      <p:ext uri="{BB962C8B-B14F-4D97-AF65-F5344CB8AC3E}">
        <p14:creationId xmlns:p14="http://schemas.microsoft.com/office/powerpoint/2010/main" val="51268248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" name="Google Shape;820;p71"/>
          <p:cNvSpPr txBox="1">
            <a:spLocks noGrp="1"/>
          </p:cNvSpPr>
          <p:nvPr>
            <p:ph type="sldNum" idx="12"/>
          </p:nvPr>
        </p:nvSpPr>
        <p:spPr>
          <a:xfrm>
            <a:off x="8472458" y="5520467"/>
            <a:ext cx="548700" cy="3936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fld id="{00000000-1234-1234-1234-123412341234}" type="slidenum">
              <a:rPr lang="en">
                <a:solidFill>
                  <a:schemeClr val="dk2"/>
                </a:solidFill>
              </a:rPr>
              <a:pPr/>
              <a:t>43</a:t>
            </a:fld>
            <a:endParaRPr>
              <a:solidFill>
                <a:schemeClr val="dk2"/>
              </a:solidFill>
            </a:endParaRPr>
          </a:p>
        </p:txBody>
      </p:sp>
      <p:sp>
        <p:nvSpPr>
          <p:cNvPr id="821" name="Google Shape;821;p71"/>
          <p:cNvSpPr txBox="1">
            <a:spLocks noGrp="1"/>
          </p:cNvSpPr>
          <p:nvPr>
            <p:ph type="title"/>
          </p:nvPr>
        </p:nvSpPr>
        <p:spPr>
          <a:xfrm>
            <a:off x="701800" y="1302275"/>
            <a:ext cx="8031900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dirty="0">
                <a:sym typeface="Proxima Nova"/>
              </a:rPr>
              <a:t>Training template-based QA</a:t>
            </a:r>
            <a:endParaRPr dirty="0">
              <a:sym typeface="Proxima Nova"/>
            </a:endParaRPr>
          </a:p>
        </p:txBody>
      </p:sp>
      <p:sp>
        <p:nvSpPr>
          <p:cNvPr id="822" name="Google Shape;822;p71"/>
          <p:cNvSpPr txBox="1">
            <a:spLocks noGrp="1"/>
          </p:cNvSpPr>
          <p:nvPr>
            <p:ph type="body" idx="1"/>
          </p:nvPr>
        </p:nvSpPr>
        <p:spPr>
          <a:xfrm>
            <a:off x="623400" y="2280950"/>
            <a:ext cx="7849200" cy="34164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>
              <a:lnSpc>
                <a:spcPct val="200000"/>
              </a:lnSpc>
              <a:buChar char="★"/>
            </a:pPr>
            <a:r>
              <a:rPr lang="en" dirty="0"/>
              <a:t>Collecting question-query pairs difficult</a:t>
            </a:r>
            <a:endParaRPr dirty="0"/>
          </a:p>
          <a:p>
            <a:pPr>
              <a:lnSpc>
                <a:spcPct val="200000"/>
              </a:lnSpc>
              <a:buChar char="★"/>
            </a:pPr>
            <a:r>
              <a:rPr lang="en" dirty="0"/>
              <a:t>Start with question-answer pairs instead</a:t>
            </a:r>
            <a:endParaRPr dirty="0"/>
          </a:p>
          <a:p>
            <a:pPr>
              <a:lnSpc>
                <a:spcPct val="200000"/>
              </a:lnSpc>
              <a:buChar char="★"/>
            </a:pPr>
            <a:r>
              <a:rPr lang="en" dirty="0"/>
              <a:t>Create queries by distant supervision</a:t>
            </a:r>
            <a:endParaRPr dirty="0"/>
          </a:p>
          <a:p>
            <a:pPr>
              <a:lnSpc>
                <a:spcPct val="200000"/>
              </a:lnSpc>
              <a:buChar char="★"/>
            </a:pPr>
            <a:r>
              <a:rPr lang="en" dirty="0"/>
              <a:t>Generalize to create slot-aligned templates</a:t>
            </a:r>
            <a:endParaRPr dirty="0"/>
          </a:p>
          <a:p>
            <a:pPr indent="0">
              <a:lnSpc>
                <a:spcPct val="200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7294241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p75"/>
          <p:cNvSpPr txBox="1">
            <a:spLocks noGrp="1"/>
          </p:cNvSpPr>
          <p:nvPr>
            <p:ph type="sldNum" idx="12"/>
          </p:nvPr>
        </p:nvSpPr>
        <p:spPr>
          <a:xfrm>
            <a:off x="8472458" y="5520467"/>
            <a:ext cx="548700" cy="3936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fld id="{00000000-1234-1234-1234-123412341234}" type="slidenum">
              <a:rPr lang="en">
                <a:solidFill>
                  <a:schemeClr val="dk2"/>
                </a:solidFill>
              </a:rPr>
              <a:pPr/>
              <a:t>44</a:t>
            </a:fld>
            <a:endParaRPr>
              <a:solidFill>
                <a:schemeClr val="dk2"/>
              </a:solidFill>
            </a:endParaRPr>
          </a:p>
        </p:txBody>
      </p:sp>
      <p:sp>
        <p:nvSpPr>
          <p:cNvPr id="852" name="Google Shape;852;p75"/>
          <p:cNvSpPr/>
          <p:nvPr/>
        </p:nvSpPr>
        <p:spPr>
          <a:xfrm>
            <a:off x="481750" y="5287150"/>
            <a:ext cx="2845800" cy="3564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b="1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ChristopherNolan</a:t>
            </a:r>
            <a:endParaRPr b="1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853" name="Google Shape;853;p75"/>
          <p:cNvSpPr/>
          <p:nvPr/>
        </p:nvSpPr>
        <p:spPr>
          <a:xfrm>
            <a:off x="3878500" y="5287200"/>
            <a:ext cx="2048700" cy="3564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nominatedFor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854" name="Google Shape;854;p75"/>
          <p:cNvSpPr/>
          <p:nvPr/>
        </p:nvSpPr>
        <p:spPr>
          <a:xfrm>
            <a:off x="7265700" y="4355875"/>
            <a:ext cx="1387500" cy="393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awardTitle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855" name="Google Shape;855;p75"/>
          <p:cNvCxnSpPr>
            <a:stCxn id="852" idx="3"/>
            <a:endCxn id="853" idx="1"/>
          </p:cNvCxnSpPr>
          <p:nvPr/>
        </p:nvCxnSpPr>
        <p:spPr>
          <a:xfrm>
            <a:off x="3327550" y="5465350"/>
            <a:ext cx="5511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56" name="Google Shape;856;p75"/>
          <p:cNvCxnSpPr>
            <a:stCxn id="853" idx="3"/>
            <a:endCxn id="857" idx="1"/>
          </p:cNvCxnSpPr>
          <p:nvPr/>
        </p:nvCxnSpPr>
        <p:spPr>
          <a:xfrm>
            <a:off x="5927200" y="5465400"/>
            <a:ext cx="4560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857" name="Google Shape;857;p75"/>
          <p:cNvSpPr/>
          <p:nvPr/>
        </p:nvSpPr>
        <p:spPr>
          <a:xfrm>
            <a:off x="6383250" y="5287200"/>
            <a:ext cx="934800" cy="3564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Award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858" name="Google Shape;858;p75"/>
          <p:cNvSpPr/>
          <p:nvPr/>
        </p:nvSpPr>
        <p:spPr>
          <a:xfrm>
            <a:off x="7139100" y="3500925"/>
            <a:ext cx="1640700" cy="3936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b="1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BestDirector</a:t>
            </a:r>
            <a:endParaRPr b="1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859" name="Google Shape;859;p75"/>
          <p:cNvCxnSpPr>
            <a:stCxn id="857" idx="3"/>
            <a:endCxn id="854" idx="2"/>
          </p:cNvCxnSpPr>
          <p:nvPr/>
        </p:nvCxnSpPr>
        <p:spPr>
          <a:xfrm rot="10800000" flipH="1">
            <a:off x="7318050" y="4749600"/>
            <a:ext cx="641400" cy="7158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60" name="Google Shape;860;p75"/>
          <p:cNvCxnSpPr>
            <a:stCxn id="854" idx="0"/>
            <a:endCxn id="858" idx="2"/>
          </p:cNvCxnSpPr>
          <p:nvPr/>
        </p:nvCxnSpPr>
        <p:spPr>
          <a:xfrm rot="10800000">
            <a:off x="7959450" y="3894475"/>
            <a:ext cx="0" cy="4614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861" name="Google Shape;861;p75"/>
          <p:cNvSpPr/>
          <p:nvPr/>
        </p:nvSpPr>
        <p:spPr>
          <a:xfrm>
            <a:off x="7557450" y="2771925"/>
            <a:ext cx="804000" cy="393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type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862" name="Google Shape;862;p75"/>
          <p:cNvCxnSpPr>
            <a:stCxn id="858" idx="0"/>
            <a:endCxn id="861" idx="2"/>
          </p:cNvCxnSpPr>
          <p:nvPr/>
        </p:nvCxnSpPr>
        <p:spPr>
          <a:xfrm rot="10800000">
            <a:off x="7959450" y="3165525"/>
            <a:ext cx="0" cy="3354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863" name="Google Shape;863;p75"/>
          <p:cNvSpPr/>
          <p:nvPr/>
        </p:nvSpPr>
        <p:spPr>
          <a:xfrm>
            <a:off x="6935100" y="2046825"/>
            <a:ext cx="2048700" cy="393600"/>
          </a:xfrm>
          <a:prstGeom prst="snip2DiagRect">
            <a:avLst>
              <a:gd name="adj1" fmla="val 0"/>
              <a:gd name="adj2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AcademyAward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864" name="Google Shape;864;p75"/>
          <p:cNvCxnSpPr>
            <a:stCxn id="861" idx="0"/>
            <a:endCxn id="863" idx="1"/>
          </p:cNvCxnSpPr>
          <p:nvPr/>
        </p:nvCxnSpPr>
        <p:spPr>
          <a:xfrm rot="10800000">
            <a:off x="7959450" y="2440425"/>
            <a:ext cx="0" cy="3315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865" name="Google Shape;865;p75"/>
          <p:cNvSpPr txBox="1">
            <a:spLocks noGrp="1"/>
          </p:cNvSpPr>
          <p:nvPr>
            <p:ph type="body" idx="1"/>
          </p:nvPr>
        </p:nvSpPr>
        <p:spPr>
          <a:xfrm>
            <a:off x="132600" y="2052575"/>
            <a:ext cx="6652800" cy="24909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0" indent="0">
              <a:lnSpc>
                <a:spcPct val="200000"/>
              </a:lnSpc>
              <a:buNone/>
            </a:pPr>
            <a:endParaRPr dirty="0"/>
          </a:p>
          <a:p>
            <a:pPr>
              <a:lnSpc>
                <a:spcPct val="200000"/>
              </a:lnSpc>
              <a:spcBef>
                <a:spcPts val="1600"/>
              </a:spcBef>
              <a:buChar char="★"/>
            </a:pPr>
            <a:r>
              <a:rPr lang="en" dirty="0"/>
              <a:t>Retain shortest path between question and answer entities</a:t>
            </a:r>
            <a:endParaRPr dirty="0"/>
          </a:p>
          <a:p>
            <a:pPr>
              <a:lnSpc>
                <a:spcPct val="200000"/>
              </a:lnSpc>
              <a:buChar char="★"/>
            </a:pPr>
            <a:r>
              <a:rPr lang="en" dirty="0"/>
              <a:t>Retain answer type information</a:t>
            </a:r>
            <a:endParaRPr dirty="0"/>
          </a:p>
        </p:txBody>
      </p:sp>
      <p:sp>
        <p:nvSpPr>
          <p:cNvPr id="866" name="Google Shape;866;p75"/>
          <p:cNvSpPr txBox="1">
            <a:spLocks noGrp="1"/>
          </p:cNvSpPr>
          <p:nvPr>
            <p:ph type="title"/>
          </p:nvPr>
        </p:nvSpPr>
        <p:spPr>
          <a:xfrm>
            <a:off x="75575" y="1731050"/>
            <a:ext cx="9144000" cy="880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sz="18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Question:</a:t>
            </a:r>
            <a:r>
              <a:rPr lang="en" sz="1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What are the Oscar award nominations of </a:t>
            </a:r>
            <a:r>
              <a:rPr lang="en" sz="1800" b="1" u="sng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Nolan</a:t>
            </a:r>
            <a:r>
              <a:rPr lang="en" sz="1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?</a:t>
            </a:r>
            <a:endParaRPr sz="18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>
              <a:spcBef>
                <a:spcPts val="1600"/>
              </a:spcBef>
            </a:pPr>
            <a:r>
              <a:rPr lang="en" sz="18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Answer:</a:t>
            </a:r>
            <a:r>
              <a:rPr lang="en" sz="1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	  </a:t>
            </a:r>
            <a:r>
              <a:rPr lang="en" sz="1800" b="1" u="sng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Best Director</a:t>
            </a:r>
            <a:endParaRPr sz="1800" b="1" u="sng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>
              <a:spcBef>
                <a:spcPts val="1600"/>
              </a:spcBef>
              <a:spcAft>
                <a:spcPts val="1600"/>
              </a:spcAft>
            </a:pPr>
            <a:endParaRPr sz="3600" b="1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867" name="Google Shape;867;p75"/>
          <p:cNvSpPr txBox="1">
            <a:spLocks noGrp="1"/>
          </p:cNvSpPr>
          <p:nvPr>
            <p:ph type="title"/>
          </p:nvPr>
        </p:nvSpPr>
        <p:spPr>
          <a:xfrm>
            <a:off x="75575" y="991625"/>
            <a:ext cx="8031900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dirty="0">
                <a:sym typeface="Proxima Nova"/>
              </a:rPr>
              <a:t>Distant supervision from Q-A pairs</a:t>
            </a:r>
            <a:endParaRPr dirty="0">
              <a:sym typeface="Proxima Nova"/>
            </a:endParaRPr>
          </a:p>
        </p:txBody>
      </p:sp>
    </p:spTree>
    <p:extLst>
      <p:ext uri="{BB962C8B-B14F-4D97-AF65-F5344CB8AC3E}">
        <p14:creationId xmlns:p14="http://schemas.microsoft.com/office/powerpoint/2010/main" val="161624174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" name="Google Shape;872;p76"/>
          <p:cNvSpPr txBox="1">
            <a:spLocks noGrp="1"/>
          </p:cNvSpPr>
          <p:nvPr>
            <p:ph type="title"/>
          </p:nvPr>
        </p:nvSpPr>
        <p:spPr>
          <a:xfrm>
            <a:off x="75575" y="1731050"/>
            <a:ext cx="9144000" cy="24774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sz="18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Question:</a:t>
            </a:r>
            <a:r>
              <a:rPr lang="en" sz="1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What are the Oscar award nominations of </a:t>
            </a:r>
            <a:r>
              <a:rPr lang="en" sz="1800" b="1" u="sng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Nolan</a:t>
            </a:r>
            <a:r>
              <a:rPr lang="en" sz="1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?</a:t>
            </a:r>
            <a:endParaRPr sz="18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>
              <a:spcBef>
                <a:spcPts val="1600"/>
              </a:spcBef>
            </a:pPr>
            <a:r>
              <a:rPr lang="en" sz="18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Answer:</a:t>
            </a:r>
            <a:r>
              <a:rPr lang="en" sz="1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	  </a:t>
            </a:r>
            <a:r>
              <a:rPr lang="en" sz="1800" b="1" u="sng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Best Director</a:t>
            </a:r>
            <a:endParaRPr sz="1800" b="1" u="sng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>
              <a:spcBef>
                <a:spcPts val="1600"/>
              </a:spcBef>
            </a:pPr>
            <a:r>
              <a:rPr lang="en" sz="18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Query:</a:t>
            </a:r>
            <a:r>
              <a:rPr lang="en" sz="1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	ChristopherNolan nominatedFor ?VAR .</a:t>
            </a:r>
            <a:endParaRPr sz="18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>
              <a:spcBef>
                <a:spcPts val="1600"/>
              </a:spcBef>
            </a:pPr>
            <a:r>
              <a:rPr lang="en" sz="1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		?VAR awardTitle ?ANS .</a:t>
            </a:r>
            <a:endParaRPr sz="18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>
              <a:spcBef>
                <a:spcPts val="1600"/>
              </a:spcBef>
            </a:pPr>
            <a:r>
              <a:rPr lang="en" sz="1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?ANS Type AcademyAward</a:t>
            </a:r>
            <a:endParaRPr sz="1800" b="1" u="sng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>
              <a:spcBef>
                <a:spcPts val="1600"/>
              </a:spcBef>
              <a:spcAft>
                <a:spcPts val="1600"/>
              </a:spcAft>
            </a:pPr>
            <a:endParaRPr sz="3600" b="1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873" name="Google Shape;873;p76"/>
          <p:cNvSpPr txBox="1">
            <a:spLocks noGrp="1"/>
          </p:cNvSpPr>
          <p:nvPr>
            <p:ph type="sldNum" idx="12"/>
          </p:nvPr>
        </p:nvSpPr>
        <p:spPr>
          <a:xfrm>
            <a:off x="8472458" y="5520467"/>
            <a:ext cx="548700" cy="3936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fld id="{00000000-1234-1234-1234-123412341234}" type="slidenum">
              <a:rPr lang="en">
                <a:solidFill>
                  <a:schemeClr val="dk2"/>
                </a:solidFill>
              </a:rPr>
              <a:pPr/>
              <a:t>45</a:t>
            </a:fld>
            <a:endParaRPr>
              <a:solidFill>
                <a:schemeClr val="dk2"/>
              </a:solidFill>
            </a:endParaRPr>
          </a:p>
        </p:txBody>
      </p:sp>
      <p:sp>
        <p:nvSpPr>
          <p:cNvPr id="874" name="Google Shape;874;p76"/>
          <p:cNvSpPr/>
          <p:nvPr/>
        </p:nvSpPr>
        <p:spPr>
          <a:xfrm>
            <a:off x="481750" y="5287150"/>
            <a:ext cx="2845800" cy="3564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b="1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ChristopherNolan</a:t>
            </a:r>
            <a:endParaRPr b="1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875" name="Google Shape;875;p76"/>
          <p:cNvSpPr/>
          <p:nvPr/>
        </p:nvSpPr>
        <p:spPr>
          <a:xfrm>
            <a:off x="3878500" y="5287200"/>
            <a:ext cx="2048700" cy="3564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nominatedFor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876" name="Google Shape;876;p76"/>
          <p:cNvSpPr/>
          <p:nvPr/>
        </p:nvSpPr>
        <p:spPr>
          <a:xfrm>
            <a:off x="7265700" y="4355875"/>
            <a:ext cx="1387500" cy="393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awardTitle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877" name="Google Shape;877;p76"/>
          <p:cNvCxnSpPr>
            <a:stCxn id="874" idx="3"/>
            <a:endCxn id="875" idx="1"/>
          </p:cNvCxnSpPr>
          <p:nvPr/>
        </p:nvCxnSpPr>
        <p:spPr>
          <a:xfrm>
            <a:off x="3327550" y="5465350"/>
            <a:ext cx="5511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78" name="Google Shape;878;p76"/>
          <p:cNvCxnSpPr>
            <a:stCxn id="875" idx="3"/>
            <a:endCxn id="879" idx="1"/>
          </p:cNvCxnSpPr>
          <p:nvPr/>
        </p:nvCxnSpPr>
        <p:spPr>
          <a:xfrm>
            <a:off x="5927200" y="5465400"/>
            <a:ext cx="4560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879" name="Google Shape;879;p76"/>
          <p:cNvSpPr/>
          <p:nvPr/>
        </p:nvSpPr>
        <p:spPr>
          <a:xfrm>
            <a:off x="6383250" y="5287200"/>
            <a:ext cx="934800" cy="3564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?VAR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880" name="Google Shape;880;p76"/>
          <p:cNvSpPr/>
          <p:nvPr/>
        </p:nvSpPr>
        <p:spPr>
          <a:xfrm>
            <a:off x="7139100" y="3500925"/>
            <a:ext cx="1640700" cy="3936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b="1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?ANS</a:t>
            </a:r>
            <a:endParaRPr b="1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881" name="Google Shape;881;p76"/>
          <p:cNvCxnSpPr>
            <a:stCxn id="879" idx="3"/>
            <a:endCxn id="876" idx="2"/>
          </p:cNvCxnSpPr>
          <p:nvPr/>
        </p:nvCxnSpPr>
        <p:spPr>
          <a:xfrm rot="10800000" flipH="1">
            <a:off x="7318050" y="4749600"/>
            <a:ext cx="641400" cy="7158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82" name="Google Shape;882;p76"/>
          <p:cNvCxnSpPr>
            <a:stCxn id="876" idx="0"/>
            <a:endCxn id="880" idx="2"/>
          </p:cNvCxnSpPr>
          <p:nvPr/>
        </p:nvCxnSpPr>
        <p:spPr>
          <a:xfrm rot="10800000">
            <a:off x="7959450" y="3894475"/>
            <a:ext cx="0" cy="4614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883" name="Google Shape;883;p76"/>
          <p:cNvSpPr/>
          <p:nvPr/>
        </p:nvSpPr>
        <p:spPr>
          <a:xfrm>
            <a:off x="7557450" y="2771925"/>
            <a:ext cx="804000" cy="393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type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884" name="Google Shape;884;p76"/>
          <p:cNvCxnSpPr>
            <a:stCxn id="880" idx="0"/>
            <a:endCxn id="883" idx="2"/>
          </p:cNvCxnSpPr>
          <p:nvPr/>
        </p:nvCxnSpPr>
        <p:spPr>
          <a:xfrm rot="10800000">
            <a:off x="7959450" y="3165525"/>
            <a:ext cx="0" cy="3354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885" name="Google Shape;885;p76"/>
          <p:cNvSpPr/>
          <p:nvPr/>
        </p:nvSpPr>
        <p:spPr>
          <a:xfrm>
            <a:off x="6935100" y="2046825"/>
            <a:ext cx="2048700" cy="393600"/>
          </a:xfrm>
          <a:prstGeom prst="snip2DiagRect">
            <a:avLst>
              <a:gd name="adj1" fmla="val 0"/>
              <a:gd name="adj2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AcademyAward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886" name="Google Shape;886;p76"/>
          <p:cNvCxnSpPr>
            <a:stCxn id="883" idx="0"/>
            <a:endCxn id="885" idx="1"/>
          </p:cNvCxnSpPr>
          <p:nvPr/>
        </p:nvCxnSpPr>
        <p:spPr>
          <a:xfrm rot="10800000">
            <a:off x="7959450" y="2440425"/>
            <a:ext cx="0" cy="3315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887" name="Google Shape;887;p76"/>
          <p:cNvSpPr txBox="1">
            <a:spLocks noGrp="1"/>
          </p:cNvSpPr>
          <p:nvPr>
            <p:ph type="title"/>
          </p:nvPr>
        </p:nvSpPr>
        <p:spPr>
          <a:xfrm>
            <a:off x="75575" y="991625"/>
            <a:ext cx="8031900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dirty="0">
                <a:sym typeface="Proxima Nova"/>
              </a:rPr>
              <a:t>Distant supervision from Q-A pairs</a:t>
            </a:r>
            <a:endParaRPr dirty="0">
              <a:sym typeface="Proxima Nova"/>
            </a:endParaRPr>
          </a:p>
        </p:txBody>
      </p:sp>
    </p:spTree>
    <p:extLst>
      <p:ext uri="{BB962C8B-B14F-4D97-AF65-F5344CB8AC3E}">
        <p14:creationId xmlns:p14="http://schemas.microsoft.com/office/powerpoint/2010/main" val="180072775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9" name="Google Shape;909;p78"/>
          <p:cNvSpPr txBox="1">
            <a:spLocks noGrp="1"/>
          </p:cNvSpPr>
          <p:nvPr>
            <p:ph type="title"/>
          </p:nvPr>
        </p:nvSpPr>
        <p:spPr>
          <a:xfrm>
            <a:off x="689600" y="1024275"/>
            <a:ext cx="8520600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dirty="0">
                <a:sym typeface="Proxima Nova"/>
              </a:rPr>
              <a:t>Question-schema alignment</a:t>
            </a:r>
            <a:endParaRPr dirty="0">
              <a:sym typeface="Proxima Nova"/>
            </a:endParaRPr>
          </a:p>
        </p:txBody>
      </p:sp>
      <p:sp>
        <p:nvSpPr>
          <p:cNvPr id="910" name="Google Shape;910;p78"/>
          <p:cNvSpPr txBox="1">
            <a:spLocks noGrp="1"/>
          </p:cNvSpPr>
          <p:nvPr>
            <p:ph type="sldNum" idx="12"/>
          </p:nvPr>
        </p:nvSpPr>
        <p:spPr>
          <a:xfrm>
            <a:off x="8472458" y="5520467"/>
            <a:ext cx="548700" cy="3936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fld id="{00000000-1234-1234-1234-123412341234}" type="slidenum">
              <a:rPr lang="en">
                <a:solidFill>
                  <a:schemeClr val="dk2"/>
                </a:solidFill>
              </a:rPr>
              <a:pPr/>
              <a:t>46</a:t>
            </a:fld>
            <a:endParaRPr>
              <a:solidFill>
                <a:schemeClr val="dk2"/>
              </a:solidFill>
            </a:endParaRPr>
          </a:p>
        </p:txBody>
      </p:sp>
      <p:pic>
        <p:nvPicPr>
          <p:cNvPr id="911" name="Google Shape;911;p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4175" y="1911988"/>
            <a:ext cx="6635678" cy="1247325"/>
          </a:xfrm>
          <a:prstGeom prst="rect">
            <a:avLst/>
          </a:prstGeom>
          <a:noFill/>
          <a:ln>
            <a:noFill/>
          </a:ln>
        </p:spPr>
      </p:pic>
      <p:sp>
        <p:nvSpPr>
          <p:cNvPr id="912" name="Google Shape;912;p78"/>
          <p:cNvSpPr txBox="1">
            <a:spLocks noGrp="1"/>
          </p:cNvSpPr>
          <p:nvPr>
            <p:ph type="sldNum" idx="12"/>
          </p:nvPr>
        </p:nvSpPr>
        <p:spPr>
          <a:xfrm>
            <a:off x="8472458" y="5520467"/>
            <a:ext cx="548700" cy="3936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fld id="{00000000-1234-1234-1234-123412341234}" type="slidenum">
              <a:rPr lang="en">
                <a:solidFill>
                  <a:schemeClr val="dk2"/>
                </a:solidFill>
              </a:rPr>
              <a:pPr/>
              <a:t>46</a:t>
            </a:fld>
            <a:endParaRPr>
              <a:solidFill>
                <a:schemeClr val="dk2"/>
              </a:solidFill>
            </a:endParaRPr>
          </a:p>
        </p:txBody>
      </p:sp>
      <p:sp>
        <p:nvSpPr>
          <p:cNvPr id="913" name="Google Shape;913;p78"/>
          <p:cNvSpPr/>
          <p:nvPr/>
        </p:nvSpPr>
        <p:spPr>
          <a:xfrm>
            <a:off x="1189950" y="5287200"/>
            <a:ext cx="1684800" cy="3564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nominatedFor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14" name="Google Shape;914;p78"/>
          <p:cNvSpPr/>
          <p:nvPr/>
        </p:nvSpPr>
        <p:spPr>
          <a:xfrm>
            <a:off x="5670425" y="5305800"/>
            <a:ext cx="2048700" cy="356400"/>
          </a:xfrm>
          <a:prstGeom prst="snip2DiagRect">
            <a:avLst>
              <a:gd name="adj1" fmla="val 0"/>
              <a:gd name="adj2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AcademyAward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15" name="Google Shape;915;p78"/>
          <p:cNvSpPr/>
          <p:nvPr/>
        </p:nvSpPr>
        <p:spPr>
          <a:xfrm>
            <a:off x="3604775" y="5287200"/>
            <a:ext cx="1450800" cy="3564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awardTitle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16" name="Google Shape;916;p78"/>
          <p:cNvSpPr/>
          <p:nvPr/>
        </p:nvSpPr>
        <p:spPr>
          <a:xfrm>
            <a:off x="2431150" y="3779100"/>
            <a:ext cx="2048700" cy="356400"/>
          </a:xfrm>
          <a:prstGeom prst="round2DiagRect">
            <a:avLst>
              <a:gd name="adj1" fmla="val 16667"/>
              <a:gd name="adj2" fmla="val 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6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oscar nominations</a:t>
            </a:r>
            <a:endParaRPr sz="1600" dirty="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17" name="Google Shape;917;p78"/>
          <p:cNvSpPr/>
          <p:nvPr/>
        </p:nvSpPr>
        <p:spPr>
          <a:xfrm>
            <a:off x="7966075" y="3779100"/>
            <a:ext cx="978300" cy="356400"/>
          </a:xfrm>
          <a:prstGeom prst="round2DiagRect">
            <a:avLst>
              <a:gd name="adj1" fmla="val 16667"/>
              <a:gd name="adj2" fmla="val 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oscar</a:t>
            </a:r>
            <a:endParaRPr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18" name="Google Shape;918;p78"/>
          <p:cNvSpPr/>
          <p:nvPr/>
        </p:nvSpPr>
        <p:spPr>
          <a:xfrm>
            <a:off x="6109500" y="3776000"/>
            <a:ext cx="1753800" cy="356400"/>
          </a:xfrm>
          <a:prstGeom prst="round2DiagRect">
            <a:avLst>
              <a:gd name="adj1" fmla="val 16667"/>
              <a:gd name="adj2" fmla="val 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nominations of</a:t>
            </a:r>
            <a:endParaRPr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19" name="Google Shape;919;p78"/>
          <p:cNvSpPr/>
          <p:nvPr/>
        </p:nvSpPr>
        <p:spPr>
          <a:xfrm>
            <a:off x="147674" y="3779100"/>
            <a:ext cx="2189100" cy="356400"/>
          </a:xfrm>
          <a:prstGeom prst="round2DiagRect">
            <a:avLst>
              <a:gd name="adj1" fmla="val 16667"/>
              <a:gd name="adj2" fmla="val 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what nominations</a:t>
            </a:r>
            <a:endParaRPr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20" name="Google Shape;920;p78"/>
          <p:cNvSpPr/>
          <p:nvPr/>
        </p:nvSpPr>
        <p:spPr>
          <a:xfrm>
            <a:off x="6698875" y="4395100"/>
            <a:ext cx="2245500" cy="356400"/>
          </a:xfrm>
          <a:prstGeom prst="round2DiagRect">
            <a:avLst>
              <a:gd name="adj1" fmla="val 16667"/>
              <a:gd name="adj2" fmla="val 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award nominations</a:t>
            </a:r>
            <a:endParaRPr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21" name="Google Shape;921;p78"/>
          <p:cNvSpPr/>
          <p:nvPr/>
        </p:nvSpPr>
        <p:spPr>
          <a:xfrm>
            <a:off x="5765838" y="4395100"/>
            <a:ext cx="849600" cy="356400"/>
          </a:xfrm>
          <a:prstGeom prst="round2DiagRect">
            <a:avLst>
              <a:gd name="adj1" fmla="val 16667"/>
              <a:gd name="adj2" fmla="val 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award</a:t>
            </a:r>
            <a:endParaRPr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22" name="Google Shape;922;p78"/>
          <p:cNvSpPr/>
          <p:nvPr/>
        </p:nvSpPr>
        <p:spPr>
          <a:xfrm>
            <a:off x="4572000" y="3776000"/>
            <a:ext cx="1477800" cy="356400"/>
          </a:xfrm>
          <a:prstGeom prst="round2DiagRect">
            <a:avLst>
              <a:gd name="adj1" fmla="val 16667"/>
              <a:gd name="adj2" fmla="val 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oscar award</a:t>
            </a:r>
            <a:endParaRPr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23" name="Google Shape;923;p78"/>
          <p:cNvSpPr/>
          <p:nvPr/>
        </p:nvSpPr>
        <p:spPr>
          <a:xfrm>
            <a:off x="1393438" y="4392675"/>
            <a:ext cx="2777100" cy="356400"/>
          </a:xfrm>
          <a:prstGeom prst="round2DiagRect">
            <a:avLst>
              <a:gd name="adj1" fmla="val 16667"/>
              <a:gd name="adj2" fmla="val 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oscar award nominations</a:t>
            </a:r>
            <a:endParaRPr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24" name="Google Shape;924;p78"/>
          <p:cNvSpPr/>
          <p:nvPr/>
        </p:nvSpPr>
        <p:spPr>
          <a:xfrm>
            <a:off x="4231599" y="4392675"/>
            <a:ext cx="1450800" cy="356400"/>
          </a:xfrm>
          <a:prstGeom prst="round2DiagRect">
            <a:avLst>
              <a:gd name="adj1" fmla="val 16667"/>
              <a:gd name="adj2" fmla="val 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nominations</a:t>
            </a:r>
            <a:endParaRPr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25" name="Google Shape;925;p78"/>
          <p:cNvSpPr/>
          <p:nvPr/>
        </p:nvSpPr>
        <p:spPr>
          <a:xfrm>
            <a:off x="165550" y="4392675"/>
            <a:ext cx="1146900" cy="356400"/>
          </a:xfrm>
          <a:prstGeom prst="round2DiagRect">
            <a:avLst>
              <a:gd name="adj1" fmla="val 16667"/>
              <a:gd name="adj2" fmla="val 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what are</a:t>
            </a:r>
            <a:endParaRPr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563" y="3416488"/>
            <a:ext cx="2658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Question n-grams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3617" y="4964201"/>
            <a:ext cx="1905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KB schema</a:t>
            </a:r>
          </a:p>
        </p:txBody>
      </p:sp>
    </p:spTree>
    <p:extLst>
      <p:ext uri="{BB962C8B-B14F-4D97-AF65-F5344CB8AC3E}">
        <p14:creationId xmlns:p14="http://schemas.microsoft.com/office/powerpoint/2010/main" val="416499368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" name="Google Shape;930;p79"/>
          <p:cNvSpPr txBox="1">
            <a:spLocks noGrp="1"/>
          </p:cNvSpPr>
          <p:nvPr>
            <p:ph type="body" idx="1"/>
          </p:nvPr>
        </p:nvSpPr>
        <p:spPr>
          <a:xfrm>
            <a:off x="333850" y="1866000"/>
            <a:ext cx="8471700" cy="10593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>
              <a:lnSpc>
                <a:spcPct val="150000"/>
              </a:lnSpc>
              <a:buChar char="★"/>
            </a:pPr>
            <a:r>
              <a:rPr lang="en" b="1"/>
              <a:t>Bipartite graph</a:t>
            </a:r>
            <a:r>
              <a:rPr lang="en"/>
              <a:t> with edge weights (Yahya et al. 2012)</a:t>
            </a:r>
            <a:endParaRPr/>
          </a:p>
          <a:p>
            <a:pPr>
              <a:lnSpc>
                <a:spcPct val="150000"/>
              </a:lnSpc>
              <a:buChar char="★"/>
            </a:pPr>
            <a:r>
              <a:rPr lang="en" b="1"/>
              <a:t>Weights</a:t>
            </a:r>
            <a:r>
              <a:rPr lang="en"/>
              <a:t> from lexicons </a:t>
            </a:r>
            <a:r>
              <a:rPr lang="en" i="1"/>
              <a:t>L</a:t>
            </a:r>
            <a:r>
              <a:rPr lang="en" i="1" baseline="-25000"/>
              <a:t>P</a:t>
            </a:r>
            <a:r>
              <a:rPr lang="en"/>
              <a:t> and </a:t>
            </a:r>
            <a:r>
              <a:rPr lang="en" i="1"/>
              <a:t>L</a:t>
            </a:r>
            <a:r>
              <a:rPr lang="en" i="1" baseline="-25000"/>
              <a:t>T</a:t>
            </a:r>
            <a:r>
              <a:rPr lang="en"/>
              <a:t> (Abujabal et al. 2017, Berant and Liang 2013) </a:t>
            </a:r>
            <a:endParaRPr/>
          </a:p>
        </p:txBody>
      </p:sp>
      <p:sp>
        <p:nvSpPr>
          <p:cNvPr id="931" name="Google Shape;931;p79"/>
          <p:cNvSpPr txBox="1">
            <a:spLocks noGrp="1"/>
          </p:cNvSpPr>
          <p:nvPr>
            <p:ph type="title"/>
          </p:nvPr>
        </p:nvSpPr>
        <p:spPr>
          <a:xfrm>
            <a:off x="689600" y="1024275"/>
            <a:ext cx="8010600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dirty="0">
                <a:sym typeface="Proxima Nova"/>
              </a:rPr>
              <a:t>Create Candidate Alignments</a:t>
            </a:r>
            <a:endParaRPr dirty="0">
              <a:sym typeface="Proxima Nova"/>
            </a:endParaRPr>
          </a:p>
        </p:txBody>
      </p:sp>
      <p:sp>
        <p:nvSpPr>
          <p:cNvPr id="932" name="Google Shape;932;p79"/>
          <p:cNvSpPr txBox="1">
            <a:spLocks noGrp="1"/>
          </p:cNvSpPr>
          <p:nvPr>
            <p:ph type="sldNum" idx="12"/>
          </p:nvPr>
        </p:nvSpPr>
        <p:spPr>
          <a:xfrm>
            <a:off x="8472458" y="5520467"/>
            <a:ext cx="548700" cy="3936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fld id="{00000000-1234-1234-1234-123412341234}" type="slidenum">
              <a:rPr lang="en">
                <a:solidFill>
                  <a:schemeClr val="dk2"/>
                </a:solidFill>
              </a:rPr>
              <a:pPr/>
              <a:t>47</a:t>
            </a:fld>
            <a:endParaRPr>
              <a:solidFill>
                <a:schemeClr val="dk2"/>
              </a:solidFill>
            </a:endParaRPr>
          </a:p>
        </p:txBody>
      </p:sp>
      <p:sp>
        <p:nvSpPr>
          <p:cNvPr id="933" name="Google Shape;933;p79"/>
          <p:cNvSpPr txBox="1">
            <a:spLocks noGrp="1"/>
          </p:cNvSpPr>
          <p:nvPr>
            <p:ph type="sldNum" idx="12"/>
          </p:nvPr>
        </p:nvSpPr>
        <p:spPr>
          <a:xfrm>
            <a:off x="8472458" y="5520467"/>
            <a:ext cx="548700" cy="3936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fld id="{00000000-1234-1234-1234-123412341234}" type="slidenum">
              <a:rPr lang="en">
                <a:solidFill>
                  <a:schemeClr val="dk2"/>
                </a:solidFill>
              </a:rPr>
              <a:pPr/>
              <a:t>47</a:t>
            </a:fld>
            <a:endParaRPr>
              <a:solidFill>
                <a:schemeClr val="dk2"/>
              </a:solidFill>
            </a:endParaRPr>
          </a:p>
        </p:txBody>
      </p:sp>
      <p:sp>
        <p:nvSpPr>
          <p:cNvPr id="934" name="Google Shape;934;p79"/>
          <p:cNvSpPr/>
          <p:nvPr/>
        </p:nvSpPr>
        <p:spPr>
          <a:xfrm>
            <a:off x="1189950" y="5287200"/>
            <a:ext cx="1684800" cy="3564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nominatedFor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35" name="Google Shape;935;p79"/>
          <p:cNvSpPr/>
          <p:nvPr/>
        </p:nvSpPr>
        <p:spPr>
          <a:xfrm>
            <a:off x="5670425" y="5305800"/>
            <a:ext cx="2048700" cy="356400"/>
          </a:xfrm>
          <a:prstGeom prst="snip2DiagRect">
            <a:avLst>
              <a:gd name="adj1" fmla="val 0"/>
              <a:gd name="adj2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AcademyAward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36" name="Google Shape;936;p79"/>
          <p:cNvSpPr/>
          <p:nvPr/>
        </p:nvSpPr>
        <p:spPr>
          <a:xfrm>
            <a:off x="3604775" y="5287200"/>
            <a:ext cx="1450800" cy="3564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awardTitle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37" name="Google Shape;937;p79"/>
          <p:cNvSpPr/>
          <p:nvPr/>
        </p:nvSpPr>
        <p:spPr>
          <a:xfrm>
            <a:off x="2431150" y="3779100"/>
            <a:ext cx="2048700" cy="356400"/>
          </a:xfrm>
          <a:prstGeom prst="round2DiagRect">
            <a:avLst>
              <a:gd name="adj1" fmla="val 16667"/>
              <a:gd name="adj2" fmla="val 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6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oscar nominations</a:t>
            </a:r>
            <a:endParaRPr sz="1600" dirty="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38" name="Google Shape;938;p79"/>
          <p:cNvSpPr/>
          <p:nvPr/>
        </p:nvSpPr>
        <p:spPr>
          <a:xfrm>
            <a:off x="7966075" y="3779100"/>
            <a:ext cx="978300" cy="356400"/>
          </a:xfrm>
          <a:prstGeom prst="round2DiagRect">
            <a:avLst>
              <a:gd name="adj1" fmla="val 16667"/>
              <a:gd name="adj2" fmla="val 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oscar</a:t>
            </a:r>
            <a:endParaRPr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39" name="Google Shape;939;p79"/>
          <p:cNvSpPr/>
          <p:nvPr/>
        </p:nvSpPr>
        <p:spPr>
          <a:xfrm>
            <a:off x="6109500" y="3776000"/>
            <a:ext cx="1753800" cy="356400"/>
          </a:xfrm>
          <a:prstGeom prst="round2DiagRect">
            <a:avLst>
              <a:gd name="adj1" fmla="val 16667"/>
              <a:gd name="adj2" fmla="val 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nominations of</a:t>
            </a:r>
            <a:endParaRPr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40" name="Google Shape;940;p79"/>
          <p:cNvSpPr/>
          <p:nvPr/>
        </p:nvSpPr>
        <p:spPr>
          <a:xfrm>
            <a:off x="147674" y="3779100"/>
            <a:ext cx="2189100" cy="356400"/>
          </a:xfrm>
          <a:prstGeom prst="round2DiagRect">
            <a:avLst>
              <a:gd name="adj1" fmla="val 16667"/>
              <a:gd name="adj2" fmla="val 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what nominations</a:t>
            </a:r>
            <a:endParaRPr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41" name="Google Shape;941;p79"/>
          <p:cNvSpPr/>
          <p:nvPr/>
        </p:nvSpPr>
        <p:spPr>
          <a:xfrm>
            <a:off x="6698875" y="4395100"/>
            <a:ext cx="2245500" cy="356400"/>
          </a:xfrm>
          <a:prstGeom prst="round2DiagRect">
            <a:avLst>
              <a:gd name="adj1" fmla="val 16667"/>
              <a:gd name="adj2" fmla="val 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award nominations</a:t>
            </a:r>
            <a:endParaRPr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42" name="Google Shape;942;p79"/>
          <p:cNvSpPr/>
          <p:nvPr/>
        </p:nvSpPr>
        <p:spPr>
          <a:xfrm>
            <a:off x="5765838" y="4395100"/>
            <a:ext cx="849600" cy="356400"/>
          </a:xfrm>
          <a:prstGeom prst="round2DiagRect">
            <a:avLst>
              <a:gd name="adj1" fmla="val 16667"/>
              <a:gd name="adj2" fmla="val 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award</a:t>
            </a:r>
            <a:endParaRPr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943" name="Google Shape;943;p79"/>
          <p:cNvCxnSpPr>
            <a:stCxn id="940" idx="1"/>
            <a:endCxn id="934" idx="0"/>
          </p:cNvCxnSpPr>
          <p:nvPr/>
        </p:nvCxnSpPr>
        <p:spPr>
          <a:xfrm>
            <a:off x="1242224" y="4135500"/>
            <a:ext cx="790200" cy="11517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944" name="Google Shape;944;p79"/>
          <p:cNvCxnSpPr>
            <a:stCxn id="939" idx="1"/>
            <a:endCxn id="934" idx="0"/>
          </p:cNvCxnSpPr>
          <p:nvPr/>
        </p:nvCxnSpPr>
        <p:spPr>
          <a:xfrm flipH="1">
            <a:off x="2032500" y="4132400"/>
            <a:ext cx="4953900" cy="11547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945" name="Google Shape;945;p79"/>
          <p:cNvCxnSpPr>
            <a:stCxn id="942" idx="1"/>
            <a:endCxn id="936" idx="0"/>
          </p:cNvCxnSpPr>
          <p:nvPr/>
        </p:nvCxnSpPr>
        <p:spPr>
          <a:xfrm flipH="1">
            <a:off x="4330038" y="4751500"/>
            <a:ext cx="1860600" cy="5358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946" name="Google Shape;946;p79"/>
          <p:cNvCxnSpPr>
            <a:stCxn id="937" idx="1"/>
          </p:cNvCxnSpPr>
          <p:nvPr/>
        </p:nvCxnSpPr>
        <p:spPr>
          <a:xfrm>
            <a:off x="3455500" y="4135500"/>
            <a:ext cx="4153800" cy="1170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947" name="Google Shape;947;p79"/>
          <p:cNvCxnSpPr>
            <a:stCxn id="937" idx="1"/>
            <a:endCxn id="934" idx="0"/>
          </p:cNvCxnSpPr>
          <p:nvPr/>
        </p:nvCxnSpPr>
        <p:spPr>
          <a:xfrm flipH="1">
            <a:off x="2032300" y="4135500"/>
            <a:ext cx="1423200" cy="1151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948" name="Google Shape;948;p79"/>
          <p:cNvCxnSpPr>
            <a:stCxn id="938" idx="1"/>
            <a:endCxn id="935" idx="3"/>
          </p:cNvCxnSpPr>
          <p:nvPr/>
        </p:nvCxnSpPr>
        <p:spPr>
          <a:xfrm flipH="1">
            <a:off x="6694825" y="4135500"/>
            <a:ext cx="1760400" cy="11703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949" name="Google Shape;949;p79"/>
          <p:cNvCxnSpPr>
            <a:stCxn id="942" idx="1"/>
            <a:endCxn id="935" idx="3"/>
          </p:cNvCxnSpPr>
          <p:nvPr/>
        </p:nvCxnSpPr>
        <p:spPr>
          <a:xfrm>
            <a:off x="6190638" y="4751500"/>
            <a:ext cx="504000" cy="554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950" name="Google Shape;950;p79"/>
          <p:cNvCxnSpPr>
            <a:stCxn id="941" idx="1"/>
            <a:endCxn id="935" idx="3"/>
          </p:cNvCxnSpPr>
          <p:nvPr/>
        </p:nvCxnSpPr>
        <p:spPr>
          <a:xfrm flipH="1">
            <a:off x="6694825" y="4751500"/>
            <a:ext cx="1126800" cy="554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951" name="Google Shape;951;p79"/>
          <p:cNvCxnSpPr>
            <a:stCxn id="941" idx="1"/>
          </p:cNvCxnSpPr>
          <p:nvPr/>
        </p:nvCxnSpPr>
        <p:spPr>
          <a:xfrm flipH="1">
            <a:off x="4192525" y="4751500"/>
            <a:ext cx="3629100" cy="538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952" name="Google Shape;952;p79"/>
          <p:cNvSpPr/>
          <p:nvPr/>
        </p:nvSpPr>
        <p:spPr>
          <a:xfrm>
            <a:off x="4572000" y="3776000"/>
            <a:ext cx="1478100" cy="356400"/>
          </a:xfrm>
          <a:prstGeom prst="round2DiagRect">
            <a:avLst>
              <a:gd name="adj1" fmla="val 16667"/>
              <a:gd name="adj2" fmla="val 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oscar award</a:t>
            </a:r>
            <a:endParaRPr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953" name="Google Shape;953;p79"/>
          <p:cNvCxnSpPr>
            <a:stCxn id="952" idx="1"/>
            <a:endCxn id="936" idx="0"/>
          </p:cNvCxnSpPr>
          <p:nvPr/>
        </p:nvCxnSpPr>
        <p:spPr>
          <a:xfrm flipH="1">
            <a:off x="4330050" y="4132400"/>
            <a:ext cx="981000" cy="1154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954" name="Google Shape;954;p79"/>
          <p:cNvCxnSpPr>
            <a:stCxn id="952" idx="1"/>
            <a:endCxn id="935" idx="3"/>
          </p:cNvCxnSpPr>
          <p:nvPr/>
        </p:nvCxnSpPr>
        <p:spPr>
          <a:xfrm>
            <a:off x="5311050" y="4132400"/>
            <a:ext cx="1383600" cy="1173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955" name="Google Shape;955;p79"/>
          <p:cNvSpPr/>
          <p:nvPr/>
        </p:nvSpPr>
        <p:spPr>
          <a:xfrm>
            <a:off x="1393438" y="4392675"/>
            <a:ext cx="2777100" cy="356400"/>
          </a:xfrm>
          <a:prstGeom prst="round2DiagRect">
            <a:avLst>
              <a:gd name="adj1" fmla="val 16667"/>
              <a:gd name="adj2" fmla="val 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oscar award nominations</a:t>
            </a:r>
            <a:endParaRPr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56" name="Google Shape;956;p79"/>
          <p:cNvSpPr/>
          <p:nvPr/>
        </p:nvSpPr>
        <p:spPr>
          <a:xfrm>
            <a:off x="4231599" y="4392675"/>
            <a:ext cx="1450800" cy="356400"/>
          </a:xfrm>
          <a:prstGeom prst="round2DiagRect">
            <a:avLst>
              <a:gd name="adj1" fmla="val 16667"/>
              <a:gd name="adj2" fmla="val 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nominations</a:t>
            </a:r>
            <a:endParaRPr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957" name="Google Shape;957;p79"/>
          <p:cNvCxnSpPr>
            <a:stCxn id="955" idx="1"/>
            <a:endCxn id="935" idx="3"/>
          </p:cNvCxnSpPr>
          <p:nvPr/>
        </p:nvCxnSpPr>
        <p:spPr>
          <a:xfrm>
            <a:off x="2781988" y="4749075"/>
            <a:ext cx="3912900" cy="556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958" name="Google Shape;958;p79"/>
          <p:cNvCxnSpPr>
            <a:stCxn id="955" idx="1"/>
            <a:endCxn id="936" idx="0"/>
          </p:cNvCxnSpPr>
          <p:nvPr/>
        </p:nvCxnSpPr>
        <p:spPr>
          <a:xfrm>
            <a:off x="2781988" y="4749075"/>
            <a:ext cx="1548300" cy="538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959" name="Google Shape;959;p79"/>
          <p:cNvCxnSpPr>
            <a:stCxn id="955" idx="1"/>
            <a:endCxn id="934" idx="0"/>
          </p:cNvCxnSpPr>
          <p:nvPr/>
        </p:nvCxnSpPr>
        <p:spPr>
          <a:xfrm flipH="1">
            <a:off x="2032288" y="4749075"/>
            <a:ext cx="749700" cy="538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960" name="Google Shape;960;p79"/>
          <p:cNvCxnSpPr>
            <a:stCxn id="956" idx="1"/>
            <a:endCxn id="934" idx="0"/>
          </p:cNvCxnSpPr>
          <p:nvPr/>
        </p:nvCxnSpPr>
        <p:spPr>
          <a:xfrm flipH="1">
            <a:off x="2032299" y="4749075"/>
            <a:ext cx="2924700" cy="5382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961" name="Google Shape;961;p79"/>
          <p:cNvSpPr/>
          <p:nvPr/>
        </p:nvSpPr>
        <p:spPr>
          <a:xfrm>
            <a:off x="165550" y="4392675"/>
            <a:ext cx="1146900" cy="356400"/>
          </a:xfrm>
          <a:prstGeom prst="round2DiagRect">
            <a:avLst>
              <a:gd name="adj1" fmla="val 16667"/>
              <a:gd name="adj2" fmla="val 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what are</a:t>
            </a:r>
            <a:endParaRPr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962" name="Google Shape;962;p79"/>
          <p:cNvCxnSpPr>
            <a:stCxn id="961" idx="1"/>
            <a:endCxn id="934" idx="0"/>
          </p:cNvCxnSpPr>
          <p:nvPr/>
        </p:nvCxnSpPr>
        <p:spPr>
          <a:xfrm>
            <a:off x="739000" y="4749075"/>
            <a:ext cx="1293300" cy="538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963" name="Google Shape;963;p79"/>
          <p:cNvSpPr txBox="1"/>
          <p:nvPr/>
        </p:nvSpPr>
        <p:spPr>
          <a:xfrm>
            <a:off x="6917825" y="4021825"/>
            <a:ext cx="594600" cy="35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b="1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rPr>
              <a:t>0.9</a:t>
            </a:r>
            <a:endParaRPr b="1">
              <a:solidFill>
                <a:schemeClr val="accent4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64" name="Google Shape;964;p79"/>
          <p:cNvSpPr txBox="1"/>
          <p:nvPr/>
        </p:nvSpPr>
        <p:spPr>
          <a:xfrm>
            <a:off x="2692475" y="4021825"/>
            <a:ext cx="594600" cy="35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b="1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rPr>
              <a:t>0.5</a:t>
            </a:r>
            <a:endParaRPr b="1">
              <a:solidFill>
                <a:schemeClr val="accent4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65" name="Google Shape;965;p79"/>
          <p:cNvSpPr txBox="1"/>
          <p:nvPr/>
        </p:nvSpPr>
        <p:spPr>
          <a:xfrm>
            <a:off x="7371475" y="4772575"/>
            <a:ext cx="594600" cy="35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b="1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rPr>
              <a:t>0.7</a:t>
            </a:r>
            <a:endParaRPr b="1">
              <a:solidFill>
                <a:schemeClr val="accent4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  <p:extLst>
      <p:ext uri="{BB962C8B-B14F-4D97-AF65-F5344CB8AC3E}">
        <p14:creationId xmlns:p14="http://schemas.microsoft.com/office/powerpoint/2010/main" val="280663835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0" name="Google Shape;970;p80"/>
          <p:cNvSpPr txBox="1">
            <a:spLocks noGrp="1"/>
          </p:cNvSpPr>
          <p:nvPr>
            <p:ph type="title"/>
          </p:nvPr>
        </p:nvSpPr>
        <p:spPr>
          <a:xfrm>
            <a:off x="689600" y="1024275"/>
            <a:ext cx="8010600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dirty="0">
                <a:sym typeface="Proxima Nova"/>
              </a:rPr>
              <a:t>Create Candidate Alignments</a:t>
            </a:r>
            <a:endParaRPr dirty="0">
              <a:sym typeface="Proxima Nova"/>
            </a:endParaRPr>
          </a:p>
        </p:txBody>
      </p:sp>
      <p:sp>
        <p:nvSpPr>
          <p:cNvPr id="971" name="Google Shape;971;p80"/>
          <p:cNvSpPr txBox="1">
            <a:spLocks noGrp="1"/>
          </p:cNvSpPr>
          <p:nvPr>
            <p:ph type="sldNum" idx="12"/>
          </p:nvPr>
        </p:nvSpPr>
        <p:spPr>
          <a:xfrm>
            <a:off x="8472458" y="5520467"/>
            <a:ext cx="548700" cy="3936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fld id="{00000000-1234-1234-1234-123412341234}" type="slidenum">
              <a:rPr lang="en">
                <a:solidFill>
                  <a:schemeClr val="dk2"/>
                </a:solidFill>
              </a:rPr>
              <a:pPr/>
              <a:t>48</a:t>
            </a:fld>
            <a:endParaRPr>
              <a:solidFill>
                <a:schemeClr val="dk2"/>
              </a:solidFill>
            </a:endParaRPr>
          </a:p>
        </p:txBody>
      </p:sp>
      <p:sp>
        <p:nvSpPr>
          <p:cNvPr id="972" name="Google Shape;972;p80"/>
          <p:cNvSpPr txBox="1">
            <a:spLocks noGrp="1"/>
          </p:cNvSpPr>
          <p:nvPr>
            <p:ph type="sldNum" idx="12"/>
          </p:nvPr>
        </p:nvSpPr>
        <p:spPr>
          <a:xfrm>
            <a:off x="8472458" y="5520467"/>
            <a:ext cx="548700" cy="3936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fld id="{00000000-1234-1234-1234-123412341234}" type="slidenum">
              <a:rPr lang="en">
                <a:solidFill>
                  <a:schemeClr val="dk2"/>
                </a:solidFill>
              </a:rPr>
              <a:pPr/>
              <a:t>48</a:t>
            </a:fld>
            <a:endParaRPr>
              <a:solidFill>
                <a:schemeClr val="dk2"/>
              </a:solidFill>
            </a:endParaRPr>
          </a:p>
        </p:txBody>
      </p:sp>
      <p:sp>
        <p:nvSpPr>
          <p:cNvPr id="973" name="Google Shape;973;p80"/>
          <p:cNvSpPr/>
          <p:nvPr/>
        </p:nvSpPr>
        <p:spPr>
          <a:xfrm>
            <a:off x="1189950" y="5287200"/>
            <a:ext cx="1684800" cy="3564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nominatedFor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74" name="Google Shape;974;p80"/>
          <p:cNvSpPr/>
          <p:nvPr/>
        </p:nvSpPr>
        <p:spPr>
          <a:xfrm>
            <a:off x="5670425" y="5305800"/>
            <a:ext cx="2048700" cy="356400"/>
          </a:xfrm>
          <a:prstGeom prst="snip2DiagRect">
            <a:avLst>
              <a:gd name="adj1" fmla="val 0"/>
              <a:gd name="adj2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AcademyAward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75" name="Google Shape;975;p80"/>
          <p:cNvSpPr/>
          <p:nvPr/>
        </p:nvSpPr>
        <p:spPr>
          <a:xfrm>
            <a:off x="3604775" y="5287200"/>
            <a:ext cx="1450800" cy="3564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awardTitle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76" name="Google Shape;976;p80"/>
          <p:cNvSpPr/>
          <p:nvPr/>
        </p:nvSpPr>
        <p:spPr>
          <a:xfrm>
            <a:off x="2431150" y="3779100"/>
            <a:ext cx="2048700" cy="356400"/>
          </a:xfrm>
          <a:prstGeom prst="round2DiagRect">
            <a:avLst>
              <a:gd name="adj1" fmla="val 16667"/>
              <a:gd name="adj2" fmla="val 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6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oscar nominations</a:t>
            </a:r>
            <a:endParaRPr sz="1600" dirty="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77" name="Google Shape;977;p80"/>
          <p:cNvSpPr/>
          <p:nvPr/>
        </p:nvSpPr>
        <p:spPr>
          <a:xfrm>
            <a:off x="7966075" y="3779100"/>
            <a:ext cx="978300" cy="356400"/>
          </a:xfrm>
          <a:prstGeom prst="round2DiagRect">
            <a:avLst>
              <a:gd name="adj1" fmla="val 16667"/>
              <a:gd name="adj2" fmla="val 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oscar</a:t>
            </a:r>
            <a:endParaRPr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78" name="Google Shape;978;p80"/>
          <p:cNvSpPr/>
          <p:nvPr/>
        </p:nvSpPr>
        <p:spPr>
          <a:xfrm>
            <a:off x="6109500" y="3776000"/>
            <a:ext cx="1753800" cy="356400"/>
          </a:xfrm>
          <a:prstGeom prst="round2DiagRect">
            <a:avLst>
              <a:gd name="adj1" fmla="val 16667"/>
              <a:gd name="adj2" fmla="val 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nominations of</a:t>
            </a:r>
            <a:endParaRPr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79" name="Google Shape;979;p80"/>
          <p:cNvSpPr/>
          <p:nvPr/>
        </p:nvSpPr>
        <p:spPr>
          <a:xfrm>
            <a:off x="147674" y="3779100"/>
            <a:ext cx="2189100" cy="356400"/>
          </a:xfrm>
          <a:prstGeom prst="round2DiagRect">
            <a:avLst>
              <a:gd name="adj1" fmla="val 16667"/>
              <a:gd name="adj2" fmla="val 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what nominations</a:t>
            </a:r>
            <a:endParaRPr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80" name="Google Shape;980;p80"/>
          <p:cNvSpPr/>
          <p:nvPr/>
        </p:nvSpPr>
        <p:spPr>
          <a:xfrm>
            <a:off x="6698875" y="4395100"/>
            <a:ext cx="2245500" cy="356400"/>
          </a:xfrm>
          <a:prstGeom prst="round2DiagRect">
            <a:avLst>
              <a:gd name="adj1" fmla="val 16667"/>
              <a:gd name="adj2" fmla="val 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award nominations</a:t>
            </a:r>
            <a:endParaRPr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81" name="Google Shape;981;p80"/>
          <p:cNvSpPr/>
          <p:nvPr/>
        </p:nvSpPr>
        <p:spPr>
          <a:xfrm>
            <a:off x="5765838" y="4395100"/>
            <a:ext cx="849600" cy="356400"/>
          </a:xfrm>
          <a:prstGeom prst="round2DiagRect">
            <a:avLst>
              <a:gd name="adj1" fmla="val 16667"/>
              <a:gd name="adj2" fmla="val 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award</a:t>
            </a:r>
            <a:endParaRPr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982" name="Google Shape;982;p80"/>
          <p:cNvCxnSpPr>
            <a:stCxn id="979" idx="1"/>
            <a:endCxn id="973" idx="0"/>
          </p:cNvCxnSpPr>
          <p:nvPr/>
        </p:nvCxnSpPr>
        <p:spPr>
          <a:xfrm>
            <a:off x="1242224" y="4135500"/>
            <a:ext cx="790200" cy="11517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983" name="Google Shape;983;p80"/>
          <p:cNvCxnSpPr>
            <a:stCxn id="978" idx="1"/>
            <a:endCxn id="973" idx="0"/>
          </p:cNvCxnSpPr>
          <p:nvPr/>
        </p:nvCxnSpPr>
        <p:spPr>
          <a:xfrm flipH="1">
            <a:off x="2032500" y="4132400"/>
            <a:ext cx="4953900" cy="11547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984" name="Google Shape;984;p80"/>
          <p:cNvCxnSpPr>
            <a:stCxn id="981" idx="1"/>
            <a:endCxn id="975" idx="0"/>
          </p:cNvCxnSpPr>
          <p:nvPr/>
        </p:nvCxnSpPr>
        <p:spPr>
          <a:xfrm flipH="1">
            <a:off x="4330038" y="4751500"/>
            <a:ext cx="1860600" cy="5358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985" name="Google Shape;985;p80"/>
          <p:cNvCxnSpPr>
            <a:stCxn id="976" idx="1"/>
          </p:cNvCxnSpPr>
          <p:nvPr/>
        </p:nvCxnSpPr>
        <p:spPr>
          <a:xfrm>
            <a:off x="3455500" y="4135500"/>
            <a:ext cx="4153800" cy="1170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986" name="Google Shape;986;p80"/>
          <p:cNvCxnSpPr>
            <a:stCxn id="976" idx="1"/>
            <a:endCxn id="973" idx="0"/>
          </p:cNvCxnSpPr>
          <p:nvPr/>
        </p:nvCxnSpPr>
        <p:spPr>
          <a:xfrm flipH="1">
            <a:off x="2032300" y="4135500"/>
            <a:ext cx="1423200" cy="1151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987" name="Google Shape;987;p80"/>
          <p:cNvCxnSpPr>
            <a:stCxn id="977" idx="1"/>
            <a:endCxn id="974" idx="3"/>
          </p:cNvCxnSpPr>
          <p:nvPr/>
        </p:nvCxnSpPr>
        <p:spPr>
          <a:xfrm flipH="1">
            <a:off x="6694825" y="4135500"/>
            <a:ext cx="1760400" cy="11703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988" name="Google Shape;988;p80"/>
          <p:cNvCxnSpPr>
            <a:stCxn id="981" idx="1"/>
            <a:endCxn id="974" idx="3"/>
          </p:cNvCxnSpPr>
          <p:nvPr/>
        </p:nvCxnSpPr>
        <p:spPr>
          <a:xfrm>
            <a:off x="6190638" y="4751500"/>
            <a:ext cx="504000" cy="554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989" name="Google Shape;989;p80"/>
          <p:cNvCxnSpPr>
            <a:stCxn id="980" idx="1"/>
            <a:endCxn id="974" idx="3"/>
          </p:cNvCxnSpPr>
          <p:nvPr/>
        </p:nvCxnSpPr>
        <p:spPr>
          <a:xfrm flipH="1">
            <a:off x="6694825" y="4751500"/>
            <a:ext cx="1126800" cy="554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990" name="Google Shape;990;p80"/>
          <p:cNvCxnSpPr>
            <a:stCxn id="980" idx="1"/>
          </p:cNvCxnSpPr>
          <p:nvPr/>
        </p:nvCxnSpPr>
        <p:spPr>
          <a:xfrm flipH="1">
            <a:off x="4192525" y="4751500"/>
            <a:ext cx="3629100" cy="538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991" name="Google Shape;991;p80"/>
          <p:cNvSpPr/>
          <p:nvPr/>
        </p:nvSpPr>
        <p:spPr>
          <a:xfrm>
            <a:off x="4538275" y="3776000"/>
            <a:ext cx="1511700" cy="356400"/>
          </a:xfrm>
          <a:prstGeom prst="round2DiagRect">
            <a:avLst>
              <a:gd name="adj1" fmla="val 16667"/>
              <a:gd name="adj2" fmla="val 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oscar award</a:t>
            </a:r>
            <a:endParaRPr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992" name="Google Shape;992;p80"/>
          <p:cNvCxnSpPr>
            <a:stCxn id="991" idx="1"/>
            <a:endCxn id="975" idx="0"/>
          </p:cNvCxnSpPr>
          <p:nvPr/>
        </p:nvCxnSpPr>
        <p:spPr>
          <a:xfrm flipH="1">
            <a:off x="4330225" y="4132400"/>
            <a:ext cx="963900" cy="1154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993" name="Google Shape;993;p80"/>
          <p:cNvCxnSpPr>
            <a:stCxn id="991" idx="1"/>
            <a:endCxn id="974" idx="3"/>
          </p:cNvCxnSpPr>
          <p:nvPr/>
        </p:nvCxnSpPr>
        <p:spPr>
          <a:xfrm>
            <a:off x="5294125" y="4132400"/>
            <a:ext cx="1400700" cy="1173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994" name="Google Shape;994;p80"/>
          <p:cNvSpPr/>
          <p:nvPr/>
        </p:nvSpPr>
        <p:spPr>
          <a:xfrm>
            <a:off x="1393438" y="4392675"/>
            <a:ext cx="2777100" cy="356400"/>
          </a:xfrm>
          <a:prstGeom prst="round2DiagRect">
            <a:avLst>
              <a:gd name="adj1" fmla="val 16667"/>
              <a:gd name="adj2" fmla="val 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oscar award nominations</a:t>
            </a:r>
            <a:endParaRPr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95" name="Google Shape;995;p80"/>
          <p:cNvSpPr/>
          <p:nvPr/>
        </p:nvSpPr>
        <p:spPr>
          <a:xfrm>
            <a:off x="4231599" y="4392675"/>
            <a:ext cx="1450800" cy="356400"/>
          </a:xfrm>
          <a:prstGeom prst="round2DiagRect">
            <a:avLst>
              <a:gd name="adj1" fmla="val 16667"/>
              <a:gd name="adj2" fmla="val 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nominations</a:t>
            </a:r>
            <a:endParaRPr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996" name="Google Shape;996;p80"/>
          <p:cNvCxnSpPr>
            <a:stCxn id="994" idx="1"/>
            <a:endCxn id="974" idx="3"/>
          </p:cNvCxnSpPr>
          <p:nvPr/>
        </p:nvCxnSpPr>
        <p:spPr>
          <a:xfrm>
            <a:off x="2781988" y="4749075"/>
            <a:ext cx="3912900" cy="556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997" name="Google Shape;997;p80"/>
          <p:cNvCxnSpPr>
            <a:stCxn id="994" idx="1"/>
            <a:endCxn id="975" idx="0"/>
          </p:cNvCxnSpPr>
          <p:nvPr/>
        </p:nvCxnSpPr>
        <p:spPr>
          <a:xfrm>
            <a:off x="2781988" y="4749075"/>
            <a:ext cx="1548300" cy="538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998" name="Google Shape;998;p80"/>
          <p:cNvCxnSpPr>
            <a:stCxn id="994" idx="1"/>
            <a:endCxn id="973" idx="0"/>
          </p:cNvCxnSpPr>
          <p:nvPr/>
        </p:nvCxnSpPr>
        <p:spPr>
          <a:xfrm flipH="1">
            <a:off x="2032288" y="4749075"/>
            <a:ext cx="749700" cy="538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999" name="Google Shape;999;p80"/>
          <p:cNvCxnSpPr>
            <a:stCxn id="995" idx="1"/>
            <a:endCxn id="973" idx="0"/>
          </p:cNvCxnSpPr>
          <p:nvPr/>
        </p:nvCxnSpPr>
        <p:spPr>
          <a:xfrm flipH="1">
            <a:off x="2032299" y="4749075"/>
            <a:ext cx="2924700" cy="5382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000" name="Google Shape;1000;p80"/>
          <p:cNvSpPr/>
          <p:nvPr/>
        </p:nvSpPr>
        <p:spPr>
          <a:xfrm>
            <a:off x="165550" y="4392675"/>
            <a:ext cx="1146900" cy="356400"/>
          </a:xfrm>
          <a:prstGeom prst="round2DiagRect">
            <a:avLst>
              <a:gd name="adj1" fmla="val 16667"/>
              <a:gd name="adj2" fmla="val 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what are</a:t>
            </a:r>
            <a:endParaRPr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1001" name="Google Shape;1001;p80"/>
          <p:cNvCxnSpPr>
            <a:stCxn id="1000" idx="1"/>
            <a:endCxn id="973" idx="0"/>
          </p:cNvCxnSpPr>
          <p:nvPr/>
        </p:nvCxnSpPr>
        <p:spPr>
          <a:xfrm>
            <a:off x="739000" y="4749075"/>
            <a:ext cx="1293300" cy="538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002" name="Google Shape;1002;p80"/>
          <p:cNvSpPr txBox="1"/>
          <p:nvPr/>
        </p:nvSpPr>
        <p:spPr>
          <a:xfrm>
            <a:off x="6917825" y="4021825"/>
            <a:ext cx="594600" cy="35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b="1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rPr>
              <a:t>0.9</a:t>
            </a:r>
            <a:endParaRPr b="1">
              <a:solidFill>
                <a:schemeClr val="accent4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003" name="Google Shape;1003;p80"/>
          <p:cNvSpPr txBox="1"/>
          <p:nvPr/>
        </p:nvSpPr>
        <p:spPr>
          <a:xfrm>
            <a:off x="2692475" y="4021825"/>
            <a:ext cx="594600" cy="35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b="1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rPr>
              <a:t>0.5</a:t>
            </a:r>
            <a:endParaRPr b="1">
              <a:solidFill>
                <a:schemeClr val="accent4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004" name="Google Shape;1004;p80"/>
          <p:cNvSpPr txBox="1"/>
          <p:nvPr/>
        </p:nvSpPr>
        <p:spPr>
          <a:xfrm>
            <a:off x="7371475" y="4772575"/>
            <a:ext cx="594600" cy="35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b="1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rPr>
              <a:t>0.7</a:t>
            </a:r>
            <a:endParaRPr b="1">
              <a:solidFill>
                <a:schemeClr val="accent4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graphicFrame>
        <p:nvGraphicFramePr>
          <p:cNvPr id="1005" name="Google Shape;1005;p80"/>
          <p:cNvGraphicFramePr/>
          <p:nvPr/>
        </p:nvGraphicFramePr>
        <p:xfrm>
          <a:off x="158250" y="1859400"/>
          <a:ext cx="4153800" cy="155436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703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4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6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Phrase</a:t>
                      </a:r>
                      <a:endParaRPr b="1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KG Predicate</a:t>
                      </a:r>
                      <a:endParaRPr b="1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Weight</a:t>
                      </a:r>
                      <a:endParaRPr b="1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nominee for</a:t>
                      </a:r>
                      <a:endParaRPr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nominatedFor</a:t>
                      </a:r>
                      <a:endParaRPr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0.8</a:t>
                      </a:r>
                      <a:endParaRPr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nominations of</a:t>
                      </a:r>
                      <a:endParaRPr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nominatedFor</a:t>
                      </a:r>
                      <a:endParaRPr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0.9</a:t>
                      </a:r>
                      <a:endParaRPr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oscar nominations</a:t>
                      </a:r>
                      <a:endParaRPr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nominatedFor</a:t>
                      </a:r>
                      <a:endParaRPr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0.5</a:t>
                      </a:r>
                      <a:endParaRPr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006" name="Google Shape;1006;p80"/>
          <p:cNvGraphicFramePr/>
          <p:nvPr/>
        </p:nvGraphicFramePr>
        <p:xfrm>
          <a:off x="4599150" y="1859400"/>
          <a:ext cx="4345225" cy="155436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651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1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2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Phrase</a:t>
                      </a:r>
                      <a:endParaRPr b="1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KG Type</a:t>
                      </a:r>
                      <a:endParaRPr b="1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Weight</a:t>
                      </a:r>
                      <a:endParaRPr b="1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Academy Award</a:t>
                      </a:r>
                      <a:endParaRPr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AcademyAward</a:t>
                      </a:r>
                      <a:endParaRPr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0.9</a:t>
                      </a:r>
                      <a:endParaRPr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Oscar</a:t>
                      </a:r>
                      <a:endParaRPr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AcademyAward</a:t>
                      </a:r>
                      <a:endParaRPr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0.7</a:t>
                      </a:r>
                      <a:endParaRPr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Oscar Award</a:t>
                      </a:r>
                      <a:endParaRPr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AcademyAward</a:t>
                      </a:r>
                      <a:endParaRPr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0.8</a:t>
                      </a:r>
                      <a:endParaRPr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600783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1" name="Google Shape;1011;p81"/>
          <p:cNvSpPr txBox="1">
            <a:spLocks noGrp="1"/>
          </p:cNvSpPr>
          <p:nvPr>
            <p:ph type="body" idx="1"/>
          </p:nvPr>
        </p:nvSpPr>
        <p:spPr>
          <a:xfrm>
            <a:off x="147675" y="1561200"/>
            <a:ext cx="8873400" cy="20649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>
              <a:lnSpc>
                <a:spcPct val="150000"/>
              </a:lnSpc>
              <a:buChar char="★"/>
            </a:pPr>
            <a:r>
              <a:rPr lang="en" sz="1600" dirty="0"/>
              <a:t>Best alignment of items with Integer Linear Program (ILP)</a:t>
            </a:r>
            <a:endParaRPr sz="1600" dirty="0"/>
          </a:p>
          <a:p>
            <a:pPr lvl="1">
              <a:lnSpc>
                <a:spcPct val="150000"/>
              </a:lnSpc>
              <a:buChar char="★"/>
            </a:pPr>
            <a:r>
              <a:rPr lang="en-US" sz="1300" dirty="0"/>
              <a:t>At least/at most constraints</a:t>
            </a:r>
          </a:p>
          <a:p>
            <a:pPr lvl="1">
              <a:lnSpc>
                <a:spcPct val="150000"/>
              </a:lnSpc>
              <a:buChar char="★"/>
            </a:pPr>
            <a:r>
              <a:rPr lang="en-US" sz="1300" dirty="0"/>
              <a:t>Type coherence</a:t>
            </a:r>
            <a:endParaRPr sz="1300" dirty="0"/>
          </a:p>
        </p:txBody>
      </p:sp>
      <p:sp>
        <p:nvSpPr>
          <p:cNvPr id="1012" name="Google Shape;1012;p81"/>
          <p:cNvSpPr txBox="1">
            <a:spLocks noGrp="1"/>
          </p:cNvSpPr>
          <p:nvPr>
            <p:ph type="title"/>
          </p:nvPr>
        </p:nvSpPr>
        <p:spPr>
          <a:xfrm>
            <a:off x="663800" y="857250"/>
            <a:ext cx="8520600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dirty="0">
                <a:sym typeface="Proxima Nova"/>
              </a:rPr>
              <a:t>Optimal Mapping via ILP</a:t>
            </a:r>
            <a:endParaRPr dirty="0">
              <a:sym typeface="Proxima Nova"/>
            </a:endParaRPr>
          </a:p>
        </p:txBody>
      </p:sp>
      <p:sp>
        <p:nvSpPr>
          <p:cNvPr id="1013" name="Google Shape;1013;p81"/>
          <p:cNvSpPr txBox="1">
            <a:spLocks noGrp="1"/>
          </p:cNvSpPr>
          <p:nvPr>
            <p:ph type="sldNum" idx="12"/>
          </p:nvPr>
        </p:nvSpPr>
        <p:spPr>
          <a:xfrm>
            <a:off x="8472458" y="5520467"/>
            <a:ext cx="548700" cy="3936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fld id="{00000000-1234-1234-1234-123412341234}" type="slidenum">
              <a:rPr lang="en">
                <a:solidFill>
                  <a:schemeClr val="dk2"/>
                </a:solidFill>
              </a:rPr>
              <a:pPr/>
              <a:t>49</a:t>
            </a:fld>
            <a:endParaRPr>
              <a:solidFill>
                <a:schemeClr val="dk2"/>
              </a:solidFill>
            </a:endParaRPr>
          </a:p>
        </p:txBody>
      </p:sp>
      <p:sp>
        <p:nvSpPr>
          <p:cNvPr id="1014" name="Google Shape;1014;p81"/>
          <p:cNvSpPr/>
          <p:nvPr/>
        </p:nvSpPr>
        <p:spPr>
          <a:xfrm>
            <a:off x="1189950" y="5287200"/>
            <a:ext cx="1684800" cy="3564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nominatedFor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015" name="Google Shape;1015;p81"/>
          <p:cNvSpPr/>
          <p:nvPr/>
        </p:nvSpPr>
        <p:spPr>
          <a:xfrm>
            <a:off x="5670425" y="5305800"/>
            <a:ext cx="2048700" cy="356400"/>
          </a:xfrm>
          <a:prstGeom prst="snip2DiagRect">
            <a:avLst>
              <a:gd name="adj1" fmla="val 0"/>
              <a:gd name="adj2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AcademyAward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016" name="Google Shape;1016;p81"/>
          <p:cNvSpPr/>
          <p:nvPr/>
        </p:nvSpPr>
        <p:spPr>
          <a:xfrm>
            <a:off x="3604775" y="5287200"/>
            <a:ext cx="1450800" cy="3564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awardTitle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017" name="Google Shape;1017;p81"/>
          <p:cNvSpPr/>
          <p:nvPr/>
        </p:nvSpPr>
        <p:spPr>
          <a:xfrm>
            <a:off x="2431150" y="3779100"/>
            <a:ext cx="2048700" cy="356400"/>
          </a:xfrm>
          <a:prstGeom prst="round2DiagRect">
            <a:avLst>
              <a:gd name="adj1" fmla="val 16667"/>
              <a:gd name="adj2" fmla="val 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6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oscar nominations</a:t>
            </a:r>
            <a:endParaRPr sz="1600" dirty="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018" name="Google Shape;1018;p81"/>
          <p:cNvSpPr/>
          <p:nvPr/>
        </p:nvSpPr>
        <p:spPr>
          <a:xfrm>
            <a:off x="7966075" y="3779100"/>
            <a:ext cx="978300" cy="356400"/>
          </a:xfrm>
          <a:prstGeom prst="round2DiagRect">
            <a:avLst>
              <a:gd name="adj1" fmla="val 16667"/>
              <a:gd name="adj2" fmla="val 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oscar</a:t>
            </a:r>
            <a:endParaRPr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019" name="Google Shape;1019;p81"/>
          <p:cNvSpPr/>
          <p:nvPr/>
        </p:nvSpPr>
        <p:spPr>
          <a:xfrm>
            <a:off x="6109500" y="3776000"/>
            <a:ext cx="1753800" cy="356400"/>
          </a:xfrm>
          <a:prstGeom prst="round2DiagRect">
            <a:avLst>
              <a:gd name="adj1" fmla="val 16667"/>
              <a:gd name="adj2" fmla="val 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nominations of</a:t>
            </a:r>
            <a:endParaRPr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020" name="Google Shape;1020;p81"/>
          <p:cNvSpPr/>
          <p:nvPr/>
        </p:nvSpPr>
        <p:spPr>
          <a:xfrm>
            <a:off x="147674" y="3779100"/>
            <a:ext cx="2189100" cy="356400"/>
          </a:xfrm>
          <a:prstGeom prst="round2DiagRect">
            <a:avLst>
              <a:gd name="adj1" fmla="val 16667"/>
              <a:gd name="adj2" fmla="val 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what nominations</a:t>
            </a:r>
            <a:endParaRPr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021" name="Google Shape;1021;p81"/>
          <p:cNvSpPr/>
          <p:nvPr/>
        </p:nvSpPr>
        <p:spPr>
          <a:xfrm>
            <a:off x="6698875" y="4395100"/>
            <a:ext cx="2245500" cy="356400"/>
          </a:xfrm>
          <a:prstGeom prst="round2DiagRect">
            <a:avLst>
              <a:gd name="adj1" fmla="val 16667"/>
              <a:gd name="adj2" fmla="val 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award nominations</a:t>
            </a:r>
            <a:endParaRPr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022" name="Google Shape;1022;p81"/>
          <p:cNvSpPr/>
          <p:nvPr/>
        </p:nvSpPr>
        <p:spPr>
          <a:xfrm>
            <a:off x="5765838" y="4395100"/>
            <a:ext cx="849600" cy="356400"/>
          </a:xfrm>
          <a:prstGeom prst="round2DiagRect">
            <a:avLst>
              <a:gd name="adj1" fmla="val 16667"/>
              <a:gd name="adj2" fmla="val 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award</a:t>
            </a:r>
            <a:endParaRPr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1023" name="Google Shape;1023;p81"/>
          <p:cNvCxnSpPr>
            <a:stCxn id="1020" idx="1"/>
            <a:endCxn id="1014" idx="0"/>
          </p:cNvCxnSpPr>
          <p:nvPr/>
        </p:nvCxnSpPr>
        <p:spPr>
          <a:xfrm>
            <a:off x="1242224" y="4135500"/>
            <a:ext cx="790200" cy="11517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024" name="Google Shape;1024;p81"/>
          <p:cNvCxnSpPr>
            <a:stCxn id="1019" idx="1"/>
            <a:endCxn id="1014" idx="0"/>
          </p:cNvCxnSpPr>
          <p:nvPr/>
        </p:nvCxnSpPr>
        <p:spPr>
          <a:xfrm flipH="1">
            <a:off x="2032500" y="4132400"/>
            <a:ext cx="4953900" cy="11547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025" name="Google Shape;1025;p81"/>
          <p:cNvCxnSpPr>
            <a:stCxn id="1022" idx="1"/>
            <a:endCxn id="1016" idx="0"/>
          </p:cNvCxnSpPr>
          <p:nvPr/>
        </p:nvCxnSpPr>
        <p:spPr>
          <a:xfrm flipH="1">
            <a:off x="4330038" y="4751500"/>
            <a:ext cx="1860600" cy="5358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026" name="Google Shape;1026;p81"/>
          <p:cNvCxnSpPr>
            <a:stCxn id="1017" idx="1"/>
          </p:cNvCxnSpPr>
          <p:nvPr/>
        </p:nvCxnSpPr>
        <p:spPr>
          <a:xfrm>
            <a:off x="3455500" y="4135500"/>
            <a:ext cx="4153800" cy="1170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027" name="Google Shape;1027;p81"/>
          <p:cNvCxnSpPr>
            <a:stCxn id="1017" idx="1"/>
            <a:endCxn id="1014" idx="0"/>
          </p:cNvCxnSpPr>
          <p:nvPr/>
        </p:nvCxnSpPr>
        <p:spPr>
          <a:xfrm flipH="1">
            <a:off x="2032300" y="4135500"/>
            <a:ext cx="1423200" cy="1151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028" name="Google Shape;1028;p81"/>
          <p:cNvCxnSpPr>
            <a:stCxn id="1018" idx="1"/>
            <a:endCxn id="1015" idx="3"/>
          </p:cNvCxnSpPr>
          <p:nvPr/>
        </p:nvCxnSpPr>
        <p:spPr>
          <a:xfrm flipH="1">
            <a:off x="6694825" y="4135500"/>
            <a:ext cx="1760400" cy="11703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029" name="Google Shape;1029;p81"/>
          <p:cNvCxnSpPr>
            <a:stCxn id="1022" idx="1"/>
            <a:endCxn id="1015" idx="3"/>
          </p:cNvCxnSpPr>
          <p:nvPr/>
        </p:nvCxnSpPr>
        <p:spPr>
          <a:xfrm>
            <a:off x="6190638" y="4751500"/>
            <a:ext cx="504000" cy="554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030" name="Google Shape;1030;p81"/>
          <p:cNvCxnSpPr>
            <a:stCxn id="1021" idx="1"/>
            <a:endCxn id="1015" idx="3"/>
          </p:cNvCxnSpPr>
          <p:nvPr/>
        </p:nvCxnSpPr>
        <p:spPr>
          <a:xfrm flipH="1">
            <a:off x="6694825" y="4751500"/>
            <a:ext cx="1126800" cy="554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031" name="Google Shape;1031;p81"/>
          <p:cNvCxnSpPr>
            <a:stCxn id="1021" idx="1"/>
          </p:cNvCxnSpPr>
          <p:nvPr/>
        </p:nvCxnSpPr>
        <p:spPr>
          <a:xfrm flipH="1">
            <a:off x="4192525" y="4751500"/>
            <a:ext cx="3629100" cy="538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032" name="Google Shape;1032;p81"/>
          <p:cNvSpPr/>
          <p:nvPr/>
        </p:nvSpPr>
        <p:spPr>
          <a:xfrm>
            <a:off x="4572000" y="3776000"/>
            <a:ext cx="1477800" cy="356400"/>
          </a:xfrm>
          <a:prstGeom prst="round2DiagRect">
            <a:avLst>
              <a:gd name="adj1" fmla="val 16667"/>
              <a:gd name="adj2" fmla="val 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oscar award</a:t>
            </a:r>
            <a:endParaRPr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1033" name="Google Shape;1033;p81"/>
          <p:cNvCxnSpPr>
            <a:stCxn id="1032" idx="1"/>
            <a:endCxn id="1016" idx="0"/>
          </p:cNvCxnSpPr>
          <p:nvPr/>
        </p:nvCxnSpPr>
        <p:spPr>
          <a:xfrm flipH="1">
            <a:off x="4330200" y="4132400"/>
            <a:ext cx="980700" cy="1154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034" name="Google Shape;1034;p81"/>
          <p:cNvCxnSpPr>
            <a:stCxn id="1032" idx="1"/>
            <a:endCxn id="1015" idx="3"/>
          </p:cNvCxnSpPr>
          <p:nvPr/>
        </p:nvCxnSpPr>
        <p:spPr>
          <a:xfrm>
            <a:off x="5310900" y="4132400"/>
            <a:ext cx="1383900" cy="1173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035" name="Google Shape;1035;p81"/>
          <p:cNvSpPr/>
          <p:nvPr/>
        </p:nvSpPr>
        <p:spPr>
          <a:xfrm>
            <a:off x="1393438" y="4392675"/>
            <a:ext cx="2777100" cy="356400"/>
          </a:xfrm>
          <a:prstGeom prst="round2DiagRect">
            <a:avLst>
              <a:gd name="adj1" fmla="val 16667"/>
              <a:gd name="adj2" fmla="val 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oscar award nominations</a:t>
            </a:r>
            <a:endParaRPr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036" name="Google Shape;1036;p81"/>
          <p:cNvSpPr/>
          <p:nvPr/>
        </p:nvSpPr>
        <p:spPr>
          <a:xfrm>
            <a:off x="4231599" y="4392675"/>
            <a:ext cx="1450800" cy="356400"/>
          </a:xfrm>
          <a:prstGeom prst="round2DiagRect">
            <a:avLst>
              <a:gd name="adj1" fmla="val 16667"/>
              <a:gd name="adj2" fmla="val 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nominations</a:t>
            </a:r>
            <a:endParaRPr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1037" name="Google Shape;1037;p81"/>
          <p:cNvCxnSpPr>
            <a:stCxn id="1035" idx="1"/>
            <a:endCxn id="1015" idx="3"/>
          </p:cNvCxnSpPr>
          <p:nvPr/>
        </p:nvCxnSpPr>
        <p:spPr>
          <a:xfrm>
            <a:off x="2781988" y="4749075"/>
            <a:ext cx="3912900" cy="556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038" name="Google Shape;1038;p81"/>
          <p:cNvCxnSpPr>
            <a:stCxn id="1035" idx="1"/>
            <a:endCxn id="1016" idx="0"/>
          </p:cNvCxnSpPr>
          <p:nvPr/>
        </p:nvCxnSpPr>
        <p:spPr>
          <a:xfrm>
            <a:off x="2781988" y="4749075"/>
            <a:ext cx="1548300" cy="538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039" name="Google Shape;1039;p81"/>
          <p:cNvCxnSpPr>
            <a:stCxn id="1035" idx="1"/>
            <a:endCxn id="1014" idx="0"/>
          </p:cNvCxnSpPr>
          <p:nvPr/>
        </p:nvCxnSpPr>
        <p:spPr>
          <a:xfrm flipH="1">
            <a:off x="2032288" y="4749075"/>
            <a:ext cx="749700" cy="538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040" name="Google Shape;1040;p81"/>
          <p:cNvCxnSpPr>
            <a:stCxn id="1036" idx="1"/>
            <a:endCxn id="1014" idx="0"/>
          </p:cNvCxnSpPr>
          <p:nvPr/>
        </p:nvCxnSpPr>
        <p:spPr>
          <a:xfrm flipH="1">
            <a:off x="2032299" y="4749075"/>
            <a:ext cx="2924700" cy="5382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041" name="Google Shape;1041;p81"/>
          <p:cNvSpPr/>
          <p:nvPr/>
        </p:nvSpPr>
        <p:spPr>
          <a:xfrm>
            <a:off x="165550" y="4392675"/>
            <a:ext cx="1146900" cy="356400"/>
          </a:xfrm>
          <a:prstGeom prst="round2DiagRect">
            <a:avLst>
              <a:gd name="adj1" fmla="val 16667"/>
              <a:gd name="adj2" fmla="val 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what are</a:t>
            </a:r>
            <a:endParaRPr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1042" name="Google Shape;1042;p81"/>
          <p:cNvCxnSpPr>
            <a:stCxn id="1041" idx="1"/>
            <a:endCxn id="1014" idx="0"/>
          </p:cNvCxnSpPr>
          <p:nvPr/>
        </p:nvCxnSpPr>
        <p:spPr>
          <a:xfrm>
            <a:off x="739000" y="4749075"/>
            <a:ext cx="1293300" cy="538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043" name="Google Shape;1043;p81"/>
          <p:cNvSpPr txBox="1"/>
          <p:nvPr/>
        </p:nvSpPr>
        <p:spPr>
          <a:xfrm>
            <a:off x="6917825" y="4021825"/>
            <a:ext cx="594600" cy="35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b="1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rPr>
              <a:t>0.9</a:t>
            </a:r>
            <a:endParaRPr b="1">
              <a:solidFill>
                <a:schemeClr val="accent4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044" name="Google Shape;1044;p81"/>
          <p:cNvSpPr txBox="1"/>
          <p:nvPr/>
        </p:nvSpPr>
        <p:spPr>
          <a:xfrm>
            <a:off x="2692475" y="4021825"/>
            <a:ext cx="594600" cy="35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b="1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rPr>
              <a:t>0.5</a:t>
            </a:r>
            <a:endParaRPr b="1">
              <a:solidFill>
                <a:schemeClr val="accent4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045" name="Google Shape;1045;p81"/>
          <p:cNvSpPr txBox="1"/>
          <p:nvPr/>
        </p:nvSpPr>
        <p:spPr>
          <a:xfrm>
            <a:off x="7371475" y="4772575"/>
            <a:ext cx="594600" cy="35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b="1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rPr>
              <a:t>0.7</a:t>
            </a:r>
            <a:endParaRPr b="1">
              <a:solidFill>
                <a:schemeClr val="accent4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  <p:extLst>
      <p:ext uri="{BB962C8B-B14F-4D97-AF65-F5344CB8AC3E}">
        <p14:creationId xmlns:p14="http://schemas.microsoft.com/office/powerpoint/2010/main" val="10623161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BabelNet</a:t>
            </a:r>
            <a:r>
              <a:rPr lang="en-US" dirty="0"/>
              <a:t> (2012)</a:t>
            </a:r>
          </a:p>
        </p:txBody>
      </p:sp>
      <p:pic>
        <p:nvPicPr>
          <p:cNvPr id="4" name="Picture 3" descr="13"/>
          <p:cNvPicPr>
            <a:picLocks noGrp="1" noChangeAspect="1"/>
          </p:cNvPicPr>
          <p:nvPr isPhoto="1"/>
        </p:nvPicPr>
        <p:blipFill rotWithShape="1"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28"/>
          <a:stretch/>
        </p:blipFill>
        <p:spPr>
          <a:xfrm>
            <a:off x="411017" y="1690691"/>
            <a:ext cx="8673703" cy="452487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2ED32-98CE-4E90-971D-F43B18B38E74}" type="slidenum">
              <a:rPr lang="en-US" smtClean="0"/>
              <a:t>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36600" y="6190348"/>
            <a:ext cx="70696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Focus on general terms, sense disambiguation, instead of named entities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30016" y="5906278"/>
            <a:ext cx="342433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http://babelfy.org/</a:t>
            </a:r>
          </a:p>
        </p:txBody>
      </p:sp>
    </p:spTree>
    <p:extLst>
      <p:ext uri="{BB962C8B-B14F-4D97-AF65-F5344CB8AC3E}">
        <p14:creationId xmlns:p14="http://schemas.microsoft.com/office/powerpoint/2010/main" val="350312507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" name="Google Shape;1050;p82"/>
          <p:cNvSpPr txBox="1">
            <a:spLocks noGrp="1"/>
          </p:cNvSpPr>
          <p:nvPr>
            <p:ph type="body" idx="1"/>
          </p:nvPr>
        </p:nvSpPr>
        <p:spPr>
          <a:xfrm>
            <a:off x="147675" y="1561200"/>
            <a:ext cx="8873400" cy="20649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>
              <a:lnSpc>
                <a:spcPct val="150000"/>
              </a:lnSpc>
              <a:buChar char="★"/>
            </a:pPr>
            <a:r>
              <a:rPr lang="en" sz="1600" dirty="0"/>
              <a:t>Best alignment of items with Integer Linear Program (ILP)</a:t>
            </a:r>
          </a:p>
          <a:p>
            <a:pPr lvl="1">
              <a:lnSpc>
                <a:spcPct val="150000"/>
              </a:lnSpc>
              <a:buChar char="★"/>
            </a:pPr>
            <a:r>
              <a:rPr lang="en-US" sz="1300" dirty="0"/>
              <a:t>At least/at most constraints</a:t>
            </a:r>
          </a:p>
          <a:p>
            <a:pPr lvl="1">
              <a:lnSpc>
                <a:spcPct val="150000"/>
              </a:lnSpc>
              <a:buChar char="★"/>
            </a:pPr>
            <a:r>
              <a:rPr lang="en-US" sz="1300" dirty="0"/>
              <a:t>Type coherence</a:t>
            </a:r>
          </a:p>
        </p:txBody>
      </p:sp>
      <p:sp>
        <p:nvSpPr>
          <p:cNvPr id="1051" name="Google Shape;1051;p82"/>
          <p:cNvSpPr txBox="1">
            <a:spLocks noGrp="1"/>
          </p:cNvSpPr>
          <p:nvPr>
            <p:ph type="title"/>
          </p:nvPr>
        </p:nvSpPr>
        <p:spPr>
          <a:xfrm>
            <a:off x="663800" y="857250"/>
            <a:ext cx="8520600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dirty="0">
                <a:sym typeface="Proxima Nova"/>
              </a:rPr>
              <a:t>Optimal Mapping via ILP</a:t>
            </a:r>
            <a:endParaRPr dirty="0">
              <a:sym typeface="Proxima Nova"/>
            </a:endParaRPr>
          </a:p>
        </p:txBody>
      </p:sp>
      <p:sp>
        <p:nvSpPr>
          <p:cNvPr id="1052" name="Google Shape;1052;p82"/>
          <p:cNvSpPr txBox="1">
            <a:spLocks noGrp="1"/>
          </p:cNvSpPr>
          <p:nvPr>
            <p:ph type="sldNum" idx="12"/>
          </p:nvPr>
        </p:nvSpPr>
        <p:spPr>
          <a:xfrm>
            <a:off x="8472458" y="5520467"/>
            <a:ext cx="548700" cy="3936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fld id="{00000000-1234-1234-1234-123412341234}" type="slidenum">
              <a:rPr lang="en">
                <a:solidFill>
                  <a:schemeClr val="dk2"/>
                </a:solidFill>
              </a:rPr>
              <a:pPr/>
              <a:t>50</a:t>
            </a:fld>
            <a:endParaRPr>
              <a:solidFill>
                <a:schemeClr val="dk2"/>
              </a:solidFill>
            </a:endParaRPr>
          </a:p>
        </p:txBody>
      </p:sp>
      <p:sp>
        <p:nvSpPr>
          <p:cNvPr id="1053" name="Google Shape;1053;p82"/>
          <p:cNvSpPr txBox="1">
            <a:spLocks noGrp="1"/>
          </p:cNvSpPr>
          <p:nvPr>
            <p:ph type="sldNum" idx="12"/>
          </p:nvPr>
        </p:nvSpPr>
        <p:spPr>
          <a:xfrm>
            <a:off x="8472458" y="5520467"/>
            <a:ext cx="548700" cy="3936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fld id="{00000000-1234-1234-1234-123412341234}" type="slidenum">
              <a:rPr lang="en">
                <a:solidFill>
                  <a:schemeClr val="dk2"/>
                </a:solidFill>
              </a:rPr>
              <a:pPr/>
              <a:t>50</a:t>
            </a:fld>
            <a:endParaRPr>
              <a:solidFill>
                <a:schemeClr val="dk2"/>
              </a:solidFill>
            </a:endParaRPr>
          </a:p>
        </p:txBody>
      </p:sp>
      <p:sp>
        <p:nvSpPr>
          <p:cNvPr id="1054" name="Google Shape;1054;p82"/>
          <p:cNvSpPr/>
          <p:nvPr/>
        </p:nvSpPr>
        <p:spPr>
          <a:xfrm>
            <a:off x="1189950" y="5287200"/>
            <a:ext cx="1684800" cy="3564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nominatedFor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055" name="Google Shape;1055;p82"/>
          <p:cNvSpPr/>
          <p:nvPr/>
        </p:nvSpPr>
        <p:spPr>
          <a:xfrm>
            <a:off x="5670425" y="5305800"/>
            <a:ext cx="2048700" cy="356400"/>
          </a:xfrm>
          <a:prstGeom prst="snip2DiagRect">
            <a:avLst>
              <a:gd name="adj1" fmla="val 0"/>
              <a:gd name="adj2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AcademyAward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056" name="Google Shape;1056;p82"/>
          <p:cNvSpPr/>
          <p:nvPr/>
        </p:nvSpPr>
        <p:spPr>
          <a:xfrm>
            <a:off x="3604775" y="5287200"/>
            <a:ext cx="1450800" cy="3564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awardTitle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057" name="Google Shape;1057;p82"/>
          <p:cNvSpPr/>
          <p:nvPr/>
        </p:nvSpPr>
        <p:spPr>
          <a:xfrm>
            <a:off x="7966075" y="3779100"/>
            <a:ext cx="978300" cy="356400"/>
          </a:xfrm>
          <a:prstGeom prst="round2DiagRect">
            <a:avLst>
              <a:gd name="adj1" fmla="val 16667"/>
              <a:gd name="adj2" fmla="val 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oscar</a:t>
            </a:r>
            <a:endParaRPr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058" name="Google Shape;1058;p82"/>
          <p:cNvSpPr/>
          <p:nvPr/>
        </p:nvSpPr>
        <p:spPr>
          <a:xfrm>
            <a:off x="6109500" y="3776000"/>
            <a:ext cx="1753800" cy="356400"/>
          </a:xfrm>
          <a:prstGeom prst="round2DiagRect">
            <a:avLst>
              <a:gd name="adj1" fmla="val 16667"/>
              <a:gd name="adj2" fmla="val 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nominations of</a:t>
            </a:r>
            <a:endParaRPr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059" name="Google Shape;1059;p82"/>
          <p:cNvSpPr/>
          <p:nvPr/>
        </p:nvSpPr>
        <p:spPr>
          <a:xfrm>
            <a:off x="6109488" y="4395100"/>
            <a:ext cx="849600" cy="356400"/>
          </a:xfrm>
          <a:prstGeom prst="round2DiagRect">
            <a:avLst>
              <a:gd name="adj1" fmla="val 16667"/>
              <a:gd name="adj2" fmla="val 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award</a:t>
            </a:r>
            <a:endParaRPr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1060" name="Google Shape;1060;p82"/>
          <p:cNvCxnSpPr>
            <a:stCxn id="1058" idx="1"/>
            <a:endCxn id="1054" idx="0"/>
          </p:cNvCxnSpPr>
          <p:nvPr/>
        </p:nvCxnSpPr>
        <p:spPr>
          <a:xfrm flipH="1">
            <a:off x="2032500" y="4132400"/>
            <a:ext cx="4953900" cy="11547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061" name="Google Shape;1061;p82"/>
          <p:cNvCxnSpPr>
            <a:stCxn id="1059" idx="1"/>
            <a:endCxn id="1056" idx="0"/>
          </p:cNvCxnSpPr>
          <p:nvPr/>
        </p:nvCxnSpPr>
        <p:spPr>
          <a:xfrm flipH="1">
            <a:off x="4330188" y="4751500"/>
            <a:ext cx="2204100" cy="5358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062" name="Google Shape;1062;p82"/>
          <p:cNvCxnSpPr>
            <a:stCxn id="1057" idx="1"/>
            <a:endCxn id="1055" idx="3"/>
          </p:cNvCxnSpPr>
          <p:nvPr/>
        </p:nvCxnSpPr>
        <p:spPr>
          <a:xfrm flipH="1">
            <a:off x="6694825" y="4135500"/>
            <a:ext cx="1760400" cy="11703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196633656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7" name="Google Shape;1067;p83"/>
          <p:cNvSpPr txBox="1">
            <a:spLocks noGrp="1"/>
          </p:cNvSpPr>
          <p:nvPr>
            <p:ph type="sldNum" idx="12"/>
          </p:nvPr>
        </p:nvSpPr>
        <p:spPr>
          <a:xfrm>
            <a:off x="8945475" y="5839450"/>
            <a:ext cx="198600" cy="188400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fld id="{00000000-1234-1234-1234-123412341234}" type="slidenum">
              <a:rPr lang="en">
                <a:solidFill>
                  <a:schemeClr val="dk2"/>
                </a:solidFill>
              </a:rPr>
              <a:pPr/>
              <a:t>51</a:t>
            </a:fld>
            <a:endParaRPr>
              <a:solidFill>
                <a:schemeClr val="dk2"/>
              </a:solidFill>
            </a:endParaRPr>
          </a:p>
        </p:txBody>
      </p:sp>
      <p:sp>
        <p:nvSpPr>
          <p:cNvPr id="1068" name="Google Shape;1068;p83"/>
          <p:cNvSpPr txBox="1">
            <a:spLocks noGrp="1"/>
          </p:cNvSpPr>
          <p:nvPr>
            <p:ph type="title"/>
          </p:nvPr>
        </p:nvSpPr>
        <p:spPr>
          <a:xfrm>
            <a:off x="537200" y="1024275"/>
            <a:ext cx="8956424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dirty="0">
                <a:sym typeface="Proxima Nova"/>
              </a:rPr>
              <a:t>Apply Alignment to Question-Query</a:t>
            </a:r>
            <a:endParaRPr dirty="0">
              <a:sym typeface="Proxima Nova"/>
            </a:endParaRPr>
          </a:p>
        </p:txBody>
      </p:sp>
      <p:sp>
        <p:nvSpPr>
          <p:cNvPr id="1069" name="Google Shape;1069;p83"/>
          <p:cNvSpPr/>
          <p:nvPr/>
        </p:nvSpPr>
        <p:spPr>
          <a:xfrm>
            <a:off x="71100" y="5533550"/>
            <a:ext cx="2845800" cy="3564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ChristopherNolan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070" name="Google Shape;1070;p83"/>
          <p:cNvSpPr/>
          <p:nvPr/>
        </p:nvSpPr>
        <p:spPr>
          <a:xfrm>
            <a:off x="3197050" y="5533550"/>
            <a:ext cx="1741200" cy="3564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nominatedFor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071" name="Google Shape;1071;p83"/>
          <p:cNvSpPr/>
          <p:nvPr/>
        </p:nvSpPr>
        <p:spPr>
          <a:xfrm>
            <a:off x="6378850" y="5514950"/>
            <a:ext cx="1296900" cy="393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awardTitle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1072" name="Google Shape;1072;p83"/>
          <p:cNvCxnSpPr>
            <a:stCxn id="1069" idx="3"/>
            <a:endCxn id="1070" idx="1"/>
          </p:cNvCxnSpPr>
          <p:nvPr/>
        </p:nvCxnSpPr>
        <p:spPr>
          <a:xfrm>
            <a:off x="2916900" y="5711750"/>
            <a:ext cx="2802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073" name="Google Shape;1073;p83"/>
          <p:cNvCxnSpPr>
            <a:stCxn id="1070" idx="3"/>
            <a:endCxn id="1074" idx="1"/>
          </p:cNvCxnSpPr>
          <p:nvPr/>
        </p:nvCxnSpPr>
        <p:spPr>
          <a:xfrm>
            <a:off x="4938250" y="5711750"/>
            <a:ext cx="3021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074" name="Google Shape;1074;p83"/>
          <p:cNvSpPr/>
          <p:nvPr/>
        </p:nvSpPr>
        <p:spPr>
          <a:xfrm>
            <a:off x="5240350" y="5533550"/>
            <a:ext cx="804000" cy="3564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?VAR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075" name="Google Shape;1075;p83"/>
          <p:cNvSpPr/>
          <p:nvPr/>
        </p:nvSpPr>
        <p:spPr>
          <a:xfrm>
            <a:off x="8106650" y="5514950"/>
            <a:ext cx="820200" cy="393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?ANS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1076" name="Google Shape;1076;p83"/>
          <p:cNvCxnSpPr>
            <a:stCxn id="1074" idx="3"/>
            <a:endCxn id="1071" idx="1"/>
          </p:cNvCxnSpPr>
          <p:nvPr/>
        </p:nvCxnSpPr>
        <p:spPr>
          <a:xfrm>
            <a:off x="6044350" y="5711750"/>
            <a:ext cx="3345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077" name="Google Shape;1077;p83"/>
          <p:cNvCxnSpPr>
            <a:stCxn id="1071" idx="3"/>
            <a:endCxn id="1075" idx="1"/>
          </p:cNvCxnSpPr>
          <p:nvPr/>
        </p:nvCxnSpPr>
        <p:spPr>
          <a:xfrm>
            <a:off x="7675750" y="5711750"/>
            <a:ext cx="4308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078" name="Google Shape;1078;p83"/>
          <p:cNvSpPr/>
          <p:nvPr/>
        </p:nvSpPr>
        <p:spPr>
          <a:xfrm>
            <a:off x="8114750" y="4752963"/>
            <a:ext cx="804000" cy="393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type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1079" name="Google Shape;1079;p83"/>
          <p:cNvCxnSpPr>
            <a:stCxn id="1075" idx="0"/>
            <a:endCxn id="1078" idx="2"/>
          </p:cNvCxnSpPr>
          <p:nvPr/>
        </p:nvCxnSpPr>
        <p:spPr>
          <a:xfrm rot="10800000">
            <a:off x="8516750" y="5146550"/>
            <a:ext cx="0" cy="3684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080" name="Google Shape;1080;p83"/>
          <p:cNvSpPr/>
          <p:nvPr/>
        </p:nvSpPr>
        <p:spPr>
          <a:xfrm>
            <a:off x="7063350" y="4028025"/>
            <a:ext cx="1920300" cy="393600"/>
          </a:xfrm>
          <a:prstGeom prst="snip2DiagRect">
            <a:avLst>
              <a:gd name="adj1" fmla="val 0"/>
              <a:gd name="adj2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AcademyAward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1081" name="Google Shape;1081;p83"/>
          <p:cNvCxnSpPr>
            <a:stCxn id="1078" idx="0"/>
            <a:endCxn id="1080" idx="1"/>
          </p:cNvCxnSpPr>
          <p:nvPr/>
        </p:nvCxnSpPr>
        <p:spPr>
          <a:xfrm rot="10800000">
            <a:off x="8023550" y="4421763"/>
            <a:ext cx="493200" cy="3312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082" name="Google Shape;1082;p83"/>
          <p:cNvCxnSpPr>
            <a:endCxn id="1071" idx="0"/>
          </p:cNvCxnSpPr>
          <p:nvPr/>
        </p:nvCxnSpPr>
        <p:spPr>
          <a:xfrm>
            <a:off x="4197400" y="3640550"/>
            <a:ext cx="2829900" cy="1874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triangle" w="med" len="med"/>
          </a:ln>
        </p:spPr>
      </p:cxnSp>
      <p:cxnSp>
        <p:nvCxnSpPr>
          <p:cNvPr id="1083" name="Google Shape;1083;p83"/>
          <p:cNvCxnSpPr>
            <a:endCxn id="1069" idx="0"/>
          </p:cNvCxnSpPr>
          <p:nvPr/>
        </p:nvCxnSpPr>
        <p:spPr>
          <a:xfrm flipH="1">
            <a:off x="1494000" y="3648950"/>
            <a:ext cx="7038300" cy="1884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triangle" w="med" len="med"/>
          </a:ln>
        </p:spPr>
      </p:cxnSp>
      <p:cxnSp>
        <p:nvCxnSpPr>
          <p:cNvPr id="1084" name="Google Shape;1084;p83"/>
          <p:cNvCxnSpPr/>
          <p:nvPr/>
        </p:nvCxnSpPr>
        <p:spPr>
          <a:xfrm>
            <a:off x="3191075" y="3623250"/>
            <a:ext cx="3872400" cy="6015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triangle" w="med" len="med"/>
          </a:ln>
        </p:spPr>
      </p:cxnSp>
      <p:cxnSp>
        <p:nvCxnSpPr>
          <p:cNvPr id="1085" name="Google Shape;1085;p83"/>
          <p:cNvCxnSpPr>
            <a:endCxn id="1070" idx="0"/>
          </p:cNvCxnSpPr>
          <p:nvPr/>
        </p:nvCxnSpPr>
        <p:spPr>
          <a:xfrm flipH="1">
            <a:off x="4067650" y="3623150"/>
            <a:ext cx="2073600" cy="1910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triangle" w="med" len="med"/>
          </a:ln>
        </p:spPr>
      </p:cxnSp>
      <p:cxnSp>
        <p:nvCxnSpPr>
          <p:cNvPr id="1086" name="Google Shape;1086;p83"/>
          <p:cNvCxnSpPr>
            <a:endCxn id="1070" idx="0"/>
          </p:cNvCxnSpPr>
          <p:nvPr/>
        </p:nvCxnSpPr>
        <p:spPr>
          <a:xfrm flipH="1">
            <a:off x="4067650" y="3588950"/>
            <a:ext cx="3140100" cy="1944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triangle" w="med" len="med"/>
          </a:ln>
        </p:spPr>
      </p:cxnSp>
      <p:pic>
        <p:nvPicPr>
          <p:cNvPr id="1087" name="Google Shape;1087;p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9800" y="1977976"/>
            <a:ext cx="8811876" cy="16564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6248053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4" name="Google Shape;1174;p87"/>
          <p:cNvSpPr txBox="1">
            <a:spLocks noGrp="1"/>
          </p:cNvSpPr>
          <p:nvPr>
            <p:ph type="title"/>
          </p:nvPr>
        </p:nvSpPr>
        <p:spPr>
          <a:xfrm>
            <a:off x="549175" y="1017050"/>
            <a:ext cx="7982400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dirty="0">
                <a:sym typeface="Proxima Nova"/>
              </a:rPr>
              <a:t>Answering with templates</a:t>
            </a:r>
            <a:endParaRPr dirty="0">
              <a:sym typeface="Proxima Nova"/>
            </a:endParaRPr>
          </a:p>
          <a:p>
            <a:endParaRPr sz="3600" b="1" dirty="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175" name="Google Shape;1175;p87"/>
          <p:cNvSpPr txBox="1">
            <a:spLocks noGrp="1"/>
          </p:cNvSpPr>
          <p:nvPr>
            <p:ph type="body" idx="1"/>
          </p:nvPr>
        </p:nvSpPr>
        <p:spPr>
          <a:xfrm>
            <a:off x="589050" y="1866150"/>
            <a:ext cx="8032200" cy="5319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0" indent="0">
              <a:lnSpc>
                <a:spcPct val="200000"/>
              </a:lnSpc>
              <a:spcAft>
                <a:spcPts val="1600"/>
              </a:spcAft>
              <a:buNone/>
            </a:pPr>
            <a:r>
              <a:rPr lang="en"/>
              <a:t>New question: </a:t>
            </a:r>
            <a:r>
              <a:rPr lang="en">
                <a:solidFill>
                  <a:schemeClr val="dk1"/>
                </a:solidFill>
              </a:rPr>
              <a:t>W</a:t>
            </a:r>
            <a:r>
              <a:rPr lang="en" sz="1800">
                <a:solidFill>
                  <a:schemeClr val="dk1"/>
                </a:solidFill>
              </a:rPr>
              <a:t>hat are the Cannes award nominations of </a:t>
            </a:r>
            <a:r>
              <a:rPr lang="en">
                <a:solidFill>
                  <a:schemeClr val="dk1"/>
                </a:solidFill>
              </a:rPr>
              <a:t>Ryan Coogler</a:t>
            </a:r>
            <a:r>
              <a:rPr lang="en" sz="1800">
                <a:solidFill>
                  <a:schemeClr val="dk1"/>
                </a:solidFill>
              </a:rPr>
              <a:t>?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1176" name="Google Shape;1176;p87"/>
          <p:cNvSpPr txBox="1">
            <a:spLocks noGrp="1"/>
          </p:cNvSpPr>
          <p:nvPr>
            <p:ph type="sldNum" idx="12"/>
          </p:nvPr>
        </p:nvSpPr>
        <p:spPr>
          <a:xfrm>
            <a:off x="8472458" y="5520467"/>
            <a:ext cx="548700" cy="3936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52</a:t>
            </a:fld>
            <a:endParaRPr/>
          </a:p>
        </p:txBody>
      </p:sp>
      <p:pic>
        <p:nvPicPr>
          <p:cNvPr id="1177" name="Google Shape;1177;p87"/>
          <p:cNvPicPr preferRelativeResize="0"/>
          <p:nvPr/>
        </p:nvPicPr>
        <p:blipFill rotWithShape="1">
          <a:blip r:embed="rId3">
            <a:alphaModFix/>
          </a:blip>
          <a:srcRect b="30206"/>
          <a:stretch/>
        </p:blipFill>
        <p:spPr>
          <a:xfrm>
            <a:off x="304798" y="2533663"/>
            <a:ext cx="8839202" cy="920100"/>
          </a:xfrm>
          <a:prstGeom prst="rect">
            <a:avLst/>
          </a:prstGeom>
          <a:noFill/>
          <a:ln>
            <a:noFill/>
          </a:ln>
        </p:spPr>
      </p:pic>
      <p:sp>
        <p:nvSpPr>
          <p:cNvPr id="1178" name="Google Shape;1178;p87"/>
          <p:cNvSpPr/>
          <p:nvPr/>
        </p:nvSpPr>
        <p:spPr>
          <a:xfrm>
            <a:off x="2485125" y="3787350"/>
            <a:ext cx="1828800" cy="920100"/>
          </a:xfrm>
          <a:prstGeom prst="downArrow">
            <a:avLst>
              <a:gd name="adj1" fmla="val 50000"/>
              <a:gd name="adj2" fmla="val 3013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Match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179" name="Google Shape;1179;p8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46963" y="5050325"/>
            <a:ext cx="6145274" cy="638450"/>
          </a:xfrm>
          <a:prstGeom prst="rect">
            <a:avLst/>
          </a:prstGeom>
          <a:noFill/>
          <a:ln>
            <a:noFill/>
          </a:ln>
        </p:spPr>
      </p:pic>
      <p:sp>
        <p:nvSpPr>
          <p:cNvPr id="1180" name="Google Shape;1180;p87"/>
          <p:cNvSpPr/>
          <p:nvPr/>
        </p:nvSpPr>
        <p:spPr>
          <a:xfrm>
            <a:off x="4572001" y="3551350"/>
            <a:ext cx="1900225" cy="1303800"/>
          </a:xfrm>
          <a:prstGeom prst="flowChartMagneticDisk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Template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algn="ctr"/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bank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  <p:extLst>
      <p:ext uri="{BB962C8B-B14F-4D97-AF65-F5344CB8AC3E}">
        <p14:creationId xmlns:p14="http://schemas.microsoft.com/office/powerpoint/2010/main" val="167353541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3" name="Google Shape;1213;p89"/>
          <p:cNvSpPr txBox="1">
            <a:spLocks noGrp="1"/>
          </p:cNvSpPr>
          <p:nvPr>
            <p:ph type="title"/>
          </p:nvPr>
        </p:nvSpPr>
        <p:spPr>
          <a:xfrm>
            <a:off x="457200" y="1024275"/>
            <a:ext cx="8544900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dirty="0">
                <a:sym typeface="Proxima Nova"/>
              </a:rPr>
              <a:t>Instantiating Queries</a:t>
            </a:r>
            <a:endParaRPr dirty="0">
              <a:sym typeface="Proxima Nova"/>
            </a:endParaRPr>
          </a:p>
        </p:txBody>
      </p:sp>
      <p:sp>
        <p:nvSpPr>
          <p:cNvPr id="1214" name="Google Shape;1214;p89"/>
          <p:cNvSpPr txBox="1">
            <a:spLocks noGrp="1"/>
          </p:cNvSpPr>
          <p:nvPr>
            <p:ph type="body" idx="1"/>
          </p:nvPr>
        </p:nvSpPr>
        <p:spPr>
          <a:xfrm>
            <a:off x="516250" y="1866150"/>
            <a:ext cx="8001000" cy="531900"/>
          </a:xfrm>
          <a:prstGeom prst="rect">
            <a:avLst/>
          </a:prstGeom>
          <a:ln>
            <a:noFill/>
          </a:ln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0" indent="0" algn="ctr">
              <a:lnSpc>
                <a:spcPct val="200000"/>
              </a:lnSpc>
              <a:spcAft>
                <a:spcPts val="1600"/>
              </a:spcAft>
              <a:buNone/>
            </a:pPr>
            <a:r>
              <a:rPr lang="en">
                <a:solidFill>
                  <a:schemeClr val="dk1"/>
                </a:solidFill>
              </a:rPr>
              <a:t>W</a:t>
            </a:r>
            <a:r>
              <a:rPr lang="en" sz="1800">
                <a:solidFill>
                  <a:schemeClr val="dk1"/>
                </a:solidFill>
              </a:rPr>
              <a:t>hat are the Cannes award nominations of </a:t>
            </a:r>
            <a:r>
              <a:rPr lang="en">
                <a:solidFill>
                  <a:schemeClr val="dk1"/>
                </a:solidFill>
              </a:rPr>
              <a:t>Ryan Coogler</a:t>
            </a:r>
            <a:r>
              <a:rPr lang="en" sz="1800">
                <a:solidFill>
                  <a:schemeClr val="dk1"/>
                </a:solidFill>
              </a:rPr>
              <a:t>?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1215" name="Google Shape;1215;p89"/>
          <p:cNvSpPr/>
          <p:nvPr/>
        </p:nvSpPr>
        <p:spPr>
          <a:xfrm>
            <a:off x="364375" y="3639150"/>
            <a:ext cx="2485200" cy="356400"/>
          </a:xfrm>
          <a:prstGeom prst="round2SameRect">
            <a:avLst>
              <a:gd name="adj1" fmla="val 16667"/>
              <a:gd name="adj2" fmla="val 0"/>
            </a:avLst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Query template 1</a:t>
            </a:r>
            <a:endParaRPr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216" name="Google Shape;1216;p89"/>
          <p:cNvSpPr/>
          <p:nvPr/>
        </p:nvSpPr>
        <p:spPr>
          <a:xfrm>
            <a:off x="3256100" y="3639388"/>
            <a:ext cx="2572800" cy="356400"/>
          </a:xfrm>
          <a:prstGeom prst="round2SameRect">
            <a:avLst>
              <a:gd name="adj1" fmla="val 16667"/>
              <a:gd name="adj2" fmla="val 0"/>
            </a:avLst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Query template 2</a:t>
            </a:r>
            <a:endParaRPr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217" name="Google Shape;1217;p89"/>
          <p:cNvSpPr/>
          <p:nvPr/>
        </p:nvSpPr>
        <p:spPr>
          <a:xfrm>
            <a:off x="6235425" y="3605800"/>
            <a:ext cx="2485200" cy="393600"/>
          </a:xfrm>
          <a:prstGeom prst="round2SameRect">
            <a:avLst>
              <a:gd name="adj1" fmla="val 16667"/>
              <a:gd name="adj2" fmla="val 0"/>
            </a:avLst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...</a:t>
            </a:r>
            <a:endParaRPr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218" name="Google Shape;1218;p89"/>
          <p:cNvSpPr/>
          <p:nvPr/>
        </p:nvSpPr>
        <p:spPr>
          <a:xfrm>
            <a:off x="6224475" y="2944875"/>
            <a:ext cx="2485200" cy="356400"/>
          </a:xfrm>
          <a:prstGeom prst="snip2SameRect">
            <a:avLst>
              <a:gd name="adj1" fmla="val 16667"/>
              <a:gd name="adj2" fmla="val 0"/>
            </a:avLst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...</a:t>
            </a:r>
            <a:endParaRPr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219" name="Google Shape;1219;p89"/>
          <p:cNvSpPr/>
          <p:nvPr/>
        </p:nvSpPr>
        <p:spPr>
          <a:xfrm>
            <a:off x="364375" y="2954700"/>
            <a:ext cx="2485200" cy="356400"/>
          </a:xfrm>
          <a:prstGeom prst="snip2SameRect">
            <a:avLst>
              <a:gd name="adj1" fmla="val 16667"/>
              <a:gd name="adj2" fmla="val 0"/>
            </a:avLst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Question template 1</a:t>
            </a:r>
            <a:endParaRPr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220" name="Google Shape;1220;p89"/>
          <p:cNvSpPr/>
          <p:nvPr/>
        </p:nvSpPr>
        <p:spPr>
          <a:xfrm>
            <a:off x="3263075" y="2953825"/>
            <a:ext cx="2547900" cy="356400"/>
          </a:xfrm>
          <a:prstGeom prst="snip2SameRect">
            <a:avLst>
              <a:gd name="adj1" fmla="val 16667"/>
              <a:gd name="adj2" fmla="val 0"/>
            </a:avLst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Question template 2</a:t>
            </a:r>
            <a:endParaRPr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1221" name="Google Shape;1221;p89"/>
          <p:cNvCxnSpPr>
            <a:stCxn id="1219" idx="1"/>
            <a:endCxn id="1215" idx="3"/>
          </p:cNvCxnSpPr>
          <p:nvPr/>
        </p:nvCxnSpPr>
        <p:spPr>
          <a:xfrm>
            <a:off x="1606975" y="3311100"/>
            <a:ext cx="0" cy="328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222" name="Google Shape;1222;p89"/>
          <p:cNvCxnSpPr>
            <a:stCxn id="1220" idx="1"/>
            <a:endCxn id="1216" idx="3"/>
          </p:cNvCxnSpPr>
          <p:nvPr/>
        </p:nvCxnSpPr>
        <p:spPr>
          <a:xfrm>
            <a:off x="4537025" y="3310225"/>
            <a:ext cx="5400" cy="329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223" name="Google Shape;1223;p89"/>
          <p:cNvCxnSpPr>
            <a:stCxn id="1218" idx="1"/>
            <a:endCxn id="1217" idx="3"/>
          </p:cNvCxnSpPr>
          <p:nvPr/>
        </p:nvCxnSpPr>
        <p:spPr>
          <a:xfrm>
            <a:off x="7467075" y="3301275"/>
            <a:ext cx="11100" cy="304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224" name="Google Shape;1224;p89"/>
          <p:cNvCxnSpPr>
            <a:stCxn id="1214" idx="2"/>
            <a:endCxn id="1219" idx="3"/>
          </p:cNvCxnSpPr>
          <p:nvPr/>
        </p:nvCxnSpPr>
        <p:spPr>
          <a:xfrm flipH="1">
            <a:off x="1607050" y="2398050"/>
            <a:ext cx="2909700" cy="556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225" name="Google Shape;1225;p89"/>
          <p:cNvCxnSpPr>
            <a:stCxn id="1214" idx="2"/>
            <a:endCxn id="1220" idx="3"/>
          </p:cNvCxnSpPr>
          <p:nvPr/>
        </p:nvCxnSpPr>
        <p:spPr>
          <a:xfrm>
            <a:off x="4516750" y="2398050"/>
            <a:ext cx="20400" cy="555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226" name="Google Shape;1226;p89"/>
          <p:cNvCxnSpPr>
            <a:stCxn id="1214" idx="2"/>
            <a:endCxn id="1218" idx="3"/>
          </p:cNvCxnSpPr>
          <p:nvPr/>
        </p:nvCxnSpPr>
        <p:spPr>
          <a:xfrm>
            <a:off x="4516750" y="2398050"/>
            <a:ext cx="2950200" cy="546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227" name="Google Shape;1227;p89"/>
          <p:cNvSpPr/>
          <p:nvPr/>
        </p:nvSpPr>
        <p:spPr>
          <a:xfrm>
            <a:off x="364375" y="4324950"/>
            <a:ext cx="2485200" cy="35640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Query 1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228" name="Google Shape;1228;p89"/>
          <p:cNvSpPr/>
          <p:nvPr/>
        </p:nvSpPr>
        <p:spPr>
          <a:xfrm>
            <a:off x="3256100" y="4324975"/>
            <a:ext cx="2572800" cy="35640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Query 2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229" name="Google Shape;1229;p89"/>
          <p:cNvSpPr/>
          <p:nvPr/>
        </p:nvSpPr>
        <p:spPr>
          <a:xfrm>
            <a:off x="6235425" y="4291600"/>
            <a:ext cx="2485200" cy="39360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...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1230" name="Google Shape;1230;p89"/>
          <p:cNvCxnSpPr>
            <a:stCxn id="1215" idx="1"/>
            <a:endCxn id="1227" idx="3"/>
          </p:cNvCxnSpPr>
          <p:nvPr/>
        </p:nvCxnSpPr>
        <p:spPr>
          <a:xfrm>
            <a:off x="1606975" y="3995550"/>
            <a:ext cx="0" cy="329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231" name="Google Shape;1231;p89"/>
          <p:cNvCxnSpPr>
            <a:stCxn id="1216" idx="1"/>
            <a:endCxn id="1228" idx="3"/>
          </p:cNvCxnSpPr>
          <p:nvPr/>
        </p:nvCxnSpPr>
        <p:spPr>
          <a:xfrm>
            <a:off x="4542500" y="3995788"/>
            <a:ext cx="0" cy="329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232" name="Google Shape;1232;p89"/>
          <p:cNvCxnSpPr>
            <a:stCxn id="1217" idx="1"/>
            <a:endCxn id="1229" idx="3"/>
          </p:cNvCxnSpPr>
          <p:nvPr/>
        </p:nvCxnSpPr>
        <p:spPr>
          <a:xfrm>
            <a:off x="7478025" y="3999400"/>
            <a:ext cx="0" cy="292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233" name="Google Shape;1233;p89"/>
          <p:cNvSpPr txBox="1"/>
          <p:nvPr/>
        </p:nvSpPr>
        <p:spPr>
          <a:xfrm>
            <a:off x="240875" y="4909525"/>
            <a:ext cx="2696400" cy="79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sz="16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RyanCoogler nominated ?VAR .</a:t>
            </a:r>
            <a:endParaRPr sz="1600" dirty="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r>
              <a:rPr lang="en" sz="16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?VAR awardTitle ?ANS .</a:t>
            </a:r>
            <a:endParaRPr sz="1600" dirty="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r>
              <a:rPr lang="en" sz="16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?ANS Type CannesAward</a:t>
            </a:r>
            <a:endParaRPr sz="1600" dirty="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234" name="Google Shape;1234;p89"/>
          <p:cNvSpPr txBox="1"/>
          <p:nvPr/>
        </p:nvSpPr>
        <p:spPr>
          <a:xfrm>
            <a:off x="5728700" y="4776900"/>
            <a:ext cx="3273600" cy="11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" sz="1600" b="1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Rank queries with learning to rank and execute best query</a:t>
            </a:r>
            <a:endParaRPr sz="1600" b="1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235" name="Google Shape;1235;p89"/>
          <p:cNvSpPr txBox="1">
            <a:spLocks noGrp="1"/>
          </p:cNvSpPr>
          <p:nvPr>
            <p:ph type="sldNum" idx="12"/>
          </p:nvPr>
        </p:nvSpPr>
        <p:spPr>
          <a:xfrm>
            <a:off x="8472458" y="5520467"/>
            <a:ext cx="548700" cy="3936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53</a:t>
            </a:fld>
            <a:endParaRPr/>
          </a:p>
        </p:txBody>
      </p:sp>
      <p:sp>
        <p:nvSpPr>
          <p:cNvPr id="1236" name="Google Shape;1236;p89"/>
          <p:cNvSpPr txBox="1"/>
          <p:nvPr/>
        </p:nvSpPr>
        <p:spPr>
          <a:xfrm>
            <a:off x="3183825" y="4977400"/>
            <a:ext cx="2644800" cy="79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RyanCoogler awarded ?VAR .</a:t>
            </a:r>
            <a:endParaRPr sz="16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r>
              <a:rPr lang="en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?VAR awardTitle ?ANS .</a:t>
            </a:r>
            <a:endParaRPr sz="16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r>
              <a:rPr lang="en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?ANS Type GoldenGlobe</a:t>
            </a:r>
            <a:endParaRPr sz="1600">
              <a:latin typeface="Proxima Nova"/>
              <a:ea typeface="Proxima Nova"/>
              <a:cs typeface="Proxima Nova"/>
              <a:sym typeface="Proxima Nova"/>
            </a:endParaRPr>
          </a:p>
          <a:p>
            <a:endParaRPr sz="16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  <p:extLst>
      <p:ext uri="{BB962C8B-B14F-4D97-AF65-F5344CB8AC3E}">
        <p14:creationId xmlns:p14="http://schemas.microsoft.com/office/powerpoint/2010/main" val="331066614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0" name="Google Shape;1350;p98"/>
          <p:cNvSpPr txBox="1">
            <a:spLocks noGrp="1"/>
          </p:cNvSpPr>
          <p:nvPr>
            <p:ph type="body" idx="1"/>
          </p:nvPr>
        </p:nvSpPr>
        <p:spPr>
          <a:xfrm>
            <a:off x="378400" y="1881075"/>
            <a:ext cx="8544900" cy="38409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>
              <a:lnSpc>
                <a:spcPct val="200000"/>
              </a:lnSpc>
              <a:buChar char="★"/>
            </a:pPr>
            <a:r>
              <a:rPr lang="en" sz="1400" dirty="0"/>
              <a:t>So far, assumed all answers were correct: Pseudo-relevance</a:t>
            </a:r>
            <a:endParaRPr sz="1400" dirty="0"/>
          </a:p>
          <a:p>
            <a:pPr>
              <a:lnSpc>
                <a:spcPct val="200000"/>
              </a:lnSpc>
              <a:buChar char="★"/>
            </a:pPr>
            <a:r>
              <a:rPr lang="en" sz="1400" dirty="0"/>
              <a:t>Pseudo-relevance degrades quality</a:t>
            </a:r>
            <a:endParaRPr sz="1400" dirty="0"/>
          </a:p>
          <a:p>
            <a:pPr>
              <a:lnSpc>
                <a:spcPct val="200000"/>
              </a:lnSpc>
              <a:buChar char="★"/>
            </a:pPr>
            <a:r>
              <a:rPr lang="en" sz="1400" dirty="0"/>
              <a:t>Users provide feedback on answers</a:t>
            </a:r>
            <a:endParaRPr sz="1400" dirty="0"/>
          </a:p>
          <a:p>
            <a:pPr marL="0" indent="457200">
              <a:lnSpc>
                <a:spcPct val="100000"/>
              </a:lnSpc>
              <a:spcBef>
                <a:spcPts val="1600"/>
              </a:spcBef>
              <a:buNone/>
            </a:pPr>
            <a:r>
              <a:rPr lang="en" sz="1400" dirty="0">
                <a:solidFill>
                  <a:schemeClr val="dk1"/>
                </a:solidFill>
              </a:rPr>
              <a:t>Question:	Which Oscar nominations did Nolan receive?</a:t>
            </a:r>
            <a:endParaRPr sz="1400" dirty="0">
              <a:solidFill>
                <a:schemeClr val="dk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1600"/>
              </a:spcBef>
              <a:buNone/>
            </a:pPr>
            <a:r>
              <a:rPr lang="en" sz="1400" dirty="0">
                <a:solidFill>
                  <a:schemeClr val="dk1"/>
                </a:solidFill>
              </a:rPr>
              <a:t>	Answer: 		Best Director</a:t>
            </a:r>
            <a:endParaRPr sz="1400" dirty="0">
              <a:solidFill>
                <a:schemeClr val="dk1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sz="1400" dirty="0">
              <a:solidFill>
                <a:schemeClr val="dk1"/>
              </a:solidFill>
            </a:endParaRPr>
          </a:p>
          <a:p>
            <a:pPr marL="0" indent="457200">
              <a:lnSpc>
                <a:spcPct val="100000"/>
              </a:lnSpc>
              <a:buNone/>
            </a:pPr>
            <a:r>
              <a:rPr lang="en" sz="1400" dirty="0">
                <a:solidFill>
                  <a:schemeClr val="dk1"/>
                </a:solidFill>
              </a:rPr>
              <a:t>User:</a:t>
            </a:r>
          </a:p>
          <a:p>
            <a:pPr marL="0" indent="457200">
              <a:lnSpc>
                <a:spcPct val="100000"/>
              </a:lnSpc>
              <a:buNone/>
            </a:pPr>
            <a:endParaRPr lang="en" sz="1400" dirty="0">
              <a:solidFill>
                <a:schemeClr val="dk1"/>
              </a:solidFill>
            </a:endParaRPr>
          </a:p>
          <a:p>
            <a:pPr>
              <a:lnSpc>
                <a:spcPct val="200000"/>
              </a:lnSpc>
              <a:buChar char="★"/>
            </a:pPr>
            <a:r>
              <a:rPr lang="en-US" sz="1600" dirty="0"/>
              <a:t>Positive feedback:</a:t>
            </a:r>
          </a:p>
          <a:p>
            <a:pPr lvl="1" indent="-342900">
              <a:lnSpc>
                <a:spcPct val="200000"/>
              </a:lnSpc>
              <a:spcBef>
                <a:spcPts val="0"/>
              </a:spcBef>
              <a:buSzPts val="1800"/>
            </a:pPr>
            <a:r>
              <a:rPr lang="en-US" sz="1200" dirty="0"/>
              <a:t>Learn new template from question-query</a:t>
            </a:r>
          </a:p>
          <a:p>
            <a:pPr lvl="1" indent="-342900">
              <a:lnSpc>
                <a:spcPct val="200000"/>
              </a:lnSpc>
              <a:spcBef>
                <a:spcPts val="0"/>
              </a:spcBef>
              <a:buSzPts val="1800"/>
            </a:pPr>
            <a:r>
              <a:rPr lang="en-US" sz="1200" dirty="0"/>
              <a:t>Add new question-query to log</a:t>
            </a:r>
          </a:p>
          <a:p>
            <a:pPr lvl="1" indent="-342900">
              <a:lnSpc>
                <a:spcPct val="200000"/>
              </a:lnSpc>
              <a:spcBef>
                <a:spcPts val="0"/>
              </a:spcBef>
              <a:buSzPts val="1800"/>
            </a:pPr>
            <a:r>
              <a:rPr lang="en-US" sz="1200" dirty="0"/>
              <a:t>Update learning-to-rank model</a:t>
            </a:r>
          </a:p>
          <a:p>
            <a:pPr marL="0" indent="457200">
              <a:lnSpc>
                <a:spcPct val="100000"/>
              </a:lnSpc>
              <a:buNone/>
            </a:pPr>
            <a:endParaRPr sz="1400" dirty="0">
              <a:solidFill>
                <a:schemeClr val="dk1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sz="1400" dirty="0">
              <a:solidFill>
                <a:schemeClr val="dk1"/>
              </a:solidFill>
            </a:endParaRPr>
          </a:p>
          <a:p>
            <a:pPr marL="0" indent="0">
              <a:lnSpc>
                <a:spcPct val="200000"/>
              </a:lnSpc>
              <a:buNone/>
            </a:pPr>
            <a:endParaRPr sz="1400" dirty="0"/>
          </a:p>
        </p:txBody>
      </p:sp>
      <p:sp>
        <p:nvSpPr>
          <p:cNvPr id="1351" name="Google Shape;1351;p98"/>
          <p:cNvSpPr txBox="1">
            <a:spLocks noGrp="1"/>
          </p:cNvSpPr>
          <p:nvPr>
            <p:ph type="title"/>
          </p:nvPr>
        </p:nvSpPr>
        <p:spPr>
          <a:xfrm>
            <a:off x="457200" y="1024275"/>
            <a:ext cx="8946776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dirty="0">
                <a:sym typeface="Proxima Nova"/>
              </a:rPr>
              <a:t>Closing the Loop with User Feedback</a:t>
            </a:r>
            <a:endParaRPr dirty="0">
              <a:sym typeface="Proxima Nova"/>
            </a:endParaRPr>
          </a:p>
        </p:txBody>
      </p:sp>
      <p:sp>
        <p:nvSpPr>
          <p:cNvPr id="1352" name="Google Shape;1352;p98"/>
          <p:cNvSpPr txBox="1">
            <a:spLocks noGrp="1"/>
          </p:cNvSpPr>
          <p:nvPr>
            <p:ph type="sldNum" idx="12"/>
          </p:nvPr>
        </p:nvSpPr>
        <p:spPr>
          <a:xfrm>
            <a:off x="8472458" y="5520467"/>
            <a:ext cx="548700" cy="3936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54</a:t>
            </a:fld>
            <a:endParaRPr/>
          </a:p>
        </p:txBody>
      </p:sp>
      <p:pic>
        <p:nvPicPr>
          <p:cNvPr id="1353" name="Google Shape;1353;p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04003" y="4179826"/>
            <a:ext cx="392532" cy="3925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7716049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Font typeface="+mj-lt"/>
              <a:buAutoNum type="arabicPeriod"/>
            </a:pPr>
            <a:r>
              <a:rPr lang="en-US" dirty="0"/>
              <a:t>   Academic projects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Scraping and Harvesting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Pattern-based text extraction and </a:t>
            </a:r>
            <a:r>
              <a:rPr lang="en-US" dirty="0" err="1"/>
              <a:t>OpenIE</a:t>
            </a:r>
            <a:endParaRPr lang="en-US" dirty="0"/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US" dirty="0"/>
              <a:t>Industrial Knowledge Bases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US" dirty="0"/>
              <a:t>Knowledge Base Question Answering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US" dirty="0">
                <a:solidFill>
                  <a:srgbClr val="3B3BFF"/>
                </a:solidFill>
              </a:rPr>
              <a:t>Semantic Web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D2AF1-E3F7-4EC9-8368-99951890183C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36350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2575"/>
            <a:ext cx="9144000" cy="375166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2ED32-98CE-4E90-971D-F43B18B38E74}" type="slidenum">
              <a:rPr lang="en-US" smtClean="0"/>
              <a:t>56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FC0998-8C09-4F4D-A954-F03677F7A02F}"/>
              </a:ext>
            </a:extLst>
          </p:cNvPr>
          <p:cNvSpPr txBox="1"/>
          <p:nvPr/>
        </p:nvSpPr>
        <p:spPr>
          <a:xfrm>
            <a:off x="0" y="1568824"/>
            <a:ext cx="795169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/>
              <a:t>We can do AKBC – what now?</a:t>
            </a:r>
          </a:p>
        </p:txBody>
      </p:sp>
    </p:spTree>
    <p:extLst>
      <p:ext uri="{BB962C8B-B14F-4D97-AF65-F5344CB8AC3E}">
        <p14:creationId xmlns:p14="http://schemas.microsoft.com/office/powerpoint/2010/main" val="355185041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88" y="857250"/>
            <a:ext cx="850463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2ED32-98CE-4E90-971D-F43B18B38E74}" type="slidenum">
              <a:rPr lang="en-US" smtClean="0"/>
              <a:t>57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457950" y="5149852"/>
            <a:ext cx="1571625" cy="10287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3944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"/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020"/>
          <a:stretch/>
        </p:blipFill>
        <p:spPr>
          <a:xfrm>
            <a:off x="578498" y="997744"/>
            <a:ext cx="7221894" cy="486251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2ED32-98CE-4E90-971D-F43B18B38E74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39770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"/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667"/>
          <a:stretch/>
        </p:blipFill>
        <p:spPr>
          <a:xfrm>
            <a:off x="417585" y="1018424"/>
            <a:ext cx="6705600" cy="46767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2ED32-98CE-4E90-971D-F43B18B38E74}" type="slidenum">
              <a:rPr lang="en-US" smtClean="0"/>
              <a:t>59</a:t>
            </a:fld>
            <a:endParaRPr lang="en-US"/>
          </a:p>
        </p:txBody>
      </p:sp>
      <p:pic>
        <p:nvPicPr>
          <p:cNvPr id="4" name="Picture 3" descr="10"/>
          <p:cNvPicPr>
            <a:picLocks noGrp="1" noChangeAspect="1"/>
          </p:cNvPicPr>
          <p:nvPr isPhoto="1"/>
        </p:nvPicPr>
        <p:blipFill rotWithShape="1"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68" r="19694"/>
          <a:stretch/>
        </p:blipFill>
        <p:spPr>
          <a:xfrm>
            <a:off x="417585" y="3936813"/>
            <a:ext cx="7343192" cy="29211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67577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Wikidata (2012)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825625"/>
            <a:ext cx="8170117" cy="4351338"/>
          </a:xfrm>
        </p:spPr>
        <p:txBody>
          <a:bodyPr>
            <a:noAutofit/>
          </a:bodyPr>
          <a:lstStyle/>
          <a:p>
            <a:r>
              <a:rPr lang="en-US" sz="2000" dirty="0"/>
              <a:t>Largely supersedes YAGO and DBpedia</a:t>
            </a:r>
          </a:p>
          <a:p>
            <a:r>
              <a:rPr lang="en-US" sz="2000" dirty="0"/>
              <a:t>Not itself built using AKBC techniques</a:t>
            </a:r>
          </a:p>
          <a:p>
            <a:pPr lvl="1"/>
            <a:r>
              <a:rPr lang="en-US" sz="1600" dirty="0"/>
              <a:t>Community generally disapproves of automated extraction</a:t>
            </a:r>
          </a:p>
          <a:p>
            <a:pPr lvl="1"/>
            <a:r>
              <a:rPr lang="en-US" sz="1600" dirty="0"/>
              <a:t>Isolated projects, e.g. </a:t>
            </a:r>
            <a:r>
              <a:rPr lang="en-US" sz="1600" dirty="0">
                <a:hlinkClick r:id="rId2"/>
              </a:rPr>
              <a:t>https://github.com/google/sling</a:t>
            </a:r>
            <a:endParaRPr lang="en-US" sz="1600" dirty="0"/>
          </a:p>
          <a:p>
            <a:pPr lvl="2"/>
            <a:r>
              <a:rPr lang="en-US" sz="1400" dirty="0">
                <a:hlinkClick r:id="rId3"/>
              </a:rPr>
              <a:t>https://www.wikidata.org/wiki/User:Anders-sandholm</a:t>
            </a:r>
            <a:endParaRPr lang="en-US" sz="1400" dirty="0"/>
          </a:p>
          <a:p>
            <a:r>
              <a:rPr lang="en-US" sz="2000" dirty="0"/>
              <a:t>Nonetheless highly important for AKBC</a:t>
            </a:r>
          </a:p>
          <a:p>
            <a:pPr lvl="1"/>
            <a:r>
              <a:rPr lang="en-US" sz="1600" dirty="0"/>
              <a:t>Disambiguation reference</a:t>
            </a:r>
          </a:p>
          <a:p>
            <a:pPr lvl="1"/>
            <a:r>
              <a:rPr lang="en-US" sz="1600" dirty="0"/>
              <a:t>Training data source (distant supervision)</a:t>
            </a:r>
          </a:p>
          <a:p>
            <a:r>
              <a:rPr lang="en-US" sz="2000" dirty="0"/>
              <a:t>Data access:</a:t>
            </a:r>
          </a:p>
          <a:p>
            <a:pPr lvl="1"/>
            <a:r>
              <a:rPr lang="en-US" sz="1600" dirty="0"/>
              <a:t>SPARQL: </a:t>
            </a:r>
            <a:r>
              <a:rPr lang="en-US" sz="1600" dirty="0">
                <a:hlinkClick r:id="rId4"/>
              </a:rPr>
              <a:t>https://w.wiki/DKU</a:t>
            </a:r>
            <a:endParaRPr lang="en-US" sz="1600" dirty="0"/>
          </a:p>
          <a:p>
            <a:pPr lvl="1"/>
            <a:r>
              <a:rPr lang="en-US" sz="1600" dirty="0"/>
              <a:t>Individual entities: </a:t>
            </a:r>
            <a:r>
              <a:rPr lang="en-US" sz="1600" dirty="0">
                <a:hlinkClick r:id="rId5"/>
              </a:rPr>
              <a:t>https://www.wikidata.org/wiki/Q565400</a:t>
            </a:r>
            <a:endParaRPr lang="en-US" sz="1600" dirty="0"/>
          </a:p>
          <a:p>
            <a:pPr lvl="1"/>
            <a:r>
              <a:rPr lang="en-US" sz="1600" dirty="0"/>
              <a:t>JSON: </a:t>
            </a:r>
            <a:r>
              <a:rPr lang="en-US" sz="1600" u="sng" dirty="0">
                <a:hlinkClick r:id="rId6"/>
              </a:rPr>
              <a:t>https://www.wikidata.org/wiki/Special:EntityData/Q565400.json</a:t>
            </a:r>
            <a:endParaRPr lang="en-US" sz="1600" dirty="0"/>
          </a:p>
          <a:p>
            <a:pPr lvl="1"/>
            <a:r>
              <a:rPr lang="en-US" sz="1600" dirty="0"/>
              <a:t>Dumps: </a:t>
            </a:r>
            <a:r>
              <a:rPr lang="en-US" sz="1600" dirty="0">
                <a:hlinkClick r:id="rId7"/>
              </a:rPr>
              <a:t>https://www.wikidata.org/wiki/Wikidata:Database_download</a:t>
            </a:r>
            <a:endParaRPr lang="en-US" sz="1600" dirty="0"/>
          </a:p>
          <a:p>
            <a:pPr lvl="2"/>
            <a:r>
              <a:rPr lang="en-US" sz="1400" dirty="0"/>
              <a:t>~65 GB zipped</a:t>
            </a:r>
          </a:p>
          <a:p>
            <a:pPr lvl="1"/>
            <a:endParaRPr lang="en-US" sz="1600" dirty="0"/>
          </a:p>
        </p:txBody>
      </p:sp>
      <p:pic>
        <p:nvPicPr>
          <p:cNvPr id="4" name="Picture 3" descr="Wikidata - Wikipedia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9452" y="341246"/>
            <a:ext cx="1941095" cy="137332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2ED32-98CE-4E90-971D-F43B18B38E7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93969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"/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733" b="748"/>
          <a:stretch/>
        </p:blipFill>
        <p:spPr>
          <a:xfrm>
            <a:off x="92870" y="857250"/>
            <a:ext cx="7548902" cy="510501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2ED32-98CE-4E90-971D-F43B18B38E74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85996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"/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06" r="17937" b="25473"/>
          <a:stretch/>
        </p:blipFill>
        <p:spPr>
          <a:xfrm>
            <a:off x="209021" y="1676400"/>
            <a:ext cx="6979179" cy="334433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2ED32-98CE-4E90-971D-F43B18B38E74}" type="slidenum">
              <a:rPr lang="en-US" smtClean="0"/>
              <a:t>61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19088" y="753533"/>
            <a:ext cx="5954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Reminder: RDF</a:t>
            </a:r>
          </a:p>
        </p:txBody>
      </p:sp>
    </p:spTree>
    <p:extLst>
      <p:ext uri="{BB962C8B-B14F-4D97-AF65-F5344CB8AC3E}">
        <p14:creationId xmlns:p14="http://schemas.microsoft.com/office/powerpoint/2010/main" val="31284438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7491"/>
            <a:ext cx="9144000" cy="510301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2ED32-98CE-4E90-971D-F43B18B38E74}" type="slidenum">
              <a:rPr lang="en-US" smtClean="0"/>
              <a:t>62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321425" y="5466160"/>
            <a:ext cx="1571625" cy="10287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23730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2254"/>
            <a:ext cx="9144000" cy="509349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2ED32-98CE-4E90-971D-F43B18B38E74}" type="slidenum">
              <a:rPr lang="en-US" smtClean="0"/>
              <a:t>63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262158" y="4947048"/>
            <a:ext cx="1571625" cy="10287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59003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1" y="857250"/>
            <a:ext cx="906422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2ED32-98CE-4E90-971D-F43B18B38E74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78764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5" y="857250"/>
            <a:ext cx="912614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2ED32-98CE-4E90-971D-F43B18B38E74}" type="slidenum">
              <a:rPr lang="en-US" smtClean="0"/>
              <a:t>65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754159" y="5327653"/>
            <a:ext cx="1571625" cy="10287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32765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" y="857250"/>
            <a:ext cx="864751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2ED32-98CE-4E90-971D-F43B18B38E74}" type="slidenum">
              <a:rPr lang="en-US" smtClean="0"/>
              <a:t>66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397625" y="5231341"/>
            <a:ext cx="1571625" cy="10287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75829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13" y="857250"/>
            <a:ext cx="879157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2ED32-98CE-4E90-971D-F43B18B38E74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31075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5825"/>
            <a:ext cx="9144000" cy="50863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2ED32-98CE-4E90-971D-F43B18B38E74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92882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2"/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09" r="39074"/>
          <a:stretch/>
        </p:blipFill>
        <p:spPr>
          <a:xfrm>
            <a:off x="2292367" y="1174882"/>
            <a:ext cx="4530863" cy="365098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2ED32-98CE-4E90-971D-F43B18B38E74}" type="slidenum">
              <a:rPr lang="en-US" smtClean="0"/>
              <a:t>69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915025" y="1971675"/>
            <a:ext cx="1571625" cy="10287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33"/>
          <p:cNvPicPr>
            <a:picLocks noGrp="1" noChangeAspect="1"/>
          </p:cNvPicPr>
          <p:nvPr isPhoto="1"/>
        </p:nvPicPr>
        <p:blipFill rotWithShape="1"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53" r="39167" b="17918"/>
          <a:stretch/>
        </p:blipFill>
        <p:spPr>
          <a:xfrm>
            <a:off x="2562225" y="4088345"/>
            <a:ext cx="4261005" cy="263313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0" y="587441"/>
            <a:ext cx="6642100" cy="6572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Fabiana" pitchFamily="2" charset="0"/>
              </a:rPr>
              <a:t>RDF and RDFS vocabularies</a:t>
            </a:r>
          </a:p>
        </p:txBody>
      </p:sp>
    </p:spTree>
    <p:extLst>
      <p:ext uri="{BB962C8B-B14F-4D97-AF65-F5344CB8AC3E}">
        <p14:creationId xmlns:p14="http://schemas.microsoft.com/office/powerpoint/2010/main" val="36268503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Font typeface="+mj-lt"/>
              <a:buAutoNum type="arabicPeriod"/>
            </a:pPr>
            <a:r>
              <a:rPr lang="en-US" dirty="0">
                <a:solidFill>
                  <a:srgbClr val="3B3BFF"/>
                </a:solidFill>
              </a:rPr>
              <a:t>   Academic projects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Scraping and Harvesting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solidFill>
                  <a:srgbClr val="3B3BFF"/>
                </a:solidFill>
              </a:rPr>
              <a:t>Pattern-based text extraction and </a:t>
            </a:r>
            <a:r>
              <a:rPr lang="en-US" dirty="0" err="1">
                <a:solidFill>
                  <a:srgbClr val="3B3BFF"/>
                </a:solidFill>
              </a:rPr>
              <a:t>OpenIE</a:t>
            </a:r>
            <a:endParaRPr lang="en-US" dirty="0">
              <a:solidFill>
                <a:srgbClr val="3B3BFF"/>
              </a:solidFill>
            </a:endParaRP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US" dirty="0"/>
              <a:t>Industrial Knowledge Bases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US" dirty="0"/>
              <a:t>Knowledge Base Question Answering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US" dirty="0"/>
              <a:t>Semantic Web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D2AF1-E3F7-4EC9-8368-99951890183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71441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4"/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326" b="39704"/>
          <a:stretch/>
        </p:blipFill>
        <p:spPr>
          <a:xfrm>
            <a:off x="382553" y="958455"/>
            <a:ext cx="7651102" cy="297854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2ED32-98CE-4E90-971D-F43B18B38E74}" type="slidenum">
              <a:rPr lang="en-US" smtClean="0"/>
              <a:t>70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494178" y="3603627"/>
            <a:ext cx="3906308" cy="10287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38731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5"/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248" b="21428"/>
          <a:stretch/>
        </p:blipFill>
        <p:spPr>
          <a:xfrm>
            <a:off x="480624" y="857250"/>
            <a:ext cx="6097457" cy="404132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2ED32-98CE-4E90-971D-F43B18B38E74}" type="slidenum">
              <a:rPr lang="en-US" smtClean="0"/>
              <a:t>71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786187" y="5149852"/>
            <a:ext cx="3495146" cy="10287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14205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69" y="857250"/>
            <a:ext cx="8652272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2ED32-98CE-4E90-971D-F43B18B38E74}" type="slidenum">
              <a:rPr lang="en-US" smtClean="0"/>
              <a:t>72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457950" y="5206482"/>
            <a:ext cx="894572" cy="11498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725566" y="2111829"/>
            <a:ext cx="1190041" cy="11498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18778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7"/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" b="1"/>
          <a:stretch/>
        </p:blipFill>
        <p:spPr>
          <a:xfrm>
            <a:off x="258366" y="872066"/>
            <a:ext cx="8627269" cy="512868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2ED32-98CE-4E90-971D-F43B18B38E74}" type="slidenum">
              <a:rPr lang="en-US" smtClean="0"/>
              <a:t>73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915025" y="5149851"/>
            <a:ext cx="1571625" cy="10287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705418" y="2416629"/>
            <a:ext cx="1454409" cy="6460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01508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0588"/>
            <a:ext cx="9144000" cy="507563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2ED32-98CE-4E90-971D-F43B18B38E74}" type="slidenum">
              <a:rPr lang="en-US" smtClean="0"/>
              <a:t>74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572000" y="2034073"/>
            <a:ext cx="1277128" cy="4967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7430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857250"/>
            <a:ext cx="899041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2ED32-98CE-4E90-971D-F43B18B38E74}" type="slidenum">
              <a:rPr lang="en-US" smtClean="0"/>
              <a:t>75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6199" y="6136902"/>
            <a:ext cx="81872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https://www.wikidata.org/wiki/Special:EntityData/Q565400.rdf</a:t>
            </a:r>
          </a:p>
        </p:txBody>
      </p:sp>
      <p:sp>
        <p:nvSpPr>
          <p:cNvPr id="5" name="Rectangle 4"/>
          <p:cNvSpPr/>
          <p:nvPr/>
        </p:nvSpPr>
        <p:spPr>
          <a:xfrm>
            <a:off x="5042959" y="3428999"/>
            <a:ext cx="1704974" cy="20404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57691" y="2014009"/>
            <a:ext cx="1264709" cy="3058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02740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10" y="857250"/>
            <a:ext cx="9068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2ED32-98CE-4E90-971D-F43B18B38E74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84151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8" y="857250"/>
            <a:ext cx="907970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2ED32-98CE-4E90-971D-F43B18B38E74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952501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10" y="857250"/>
            <a:ext cx="89927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2ED32-98CE-4E90-971D-F43B18B38E74}" type="slidenum">
              <a:rPr lang="en-US" smtClean="0"/>
              <a:t>78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5009" y="760941"/>
            <a:ext cx="7367191" cy="6572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Fabiana" pitchFamily="2" charset="0"/>
              </a:rPr>
              <a:t>Interlinking on the Semantic Web</a:t>
            </a:r>
          </a:p>
        </p:txBody>
      </p:sp>
      <p:sp>
        <p:nvSpPr>
          <p:cNvPr id="5" name="Rectangle 4"/>
          <p:cNvSpPr/>
          <p:nvPr/>
        </p:nvSpPr>
        <p:spPr>
          <a:xfrm>
            <a:off x="183092" y="1514475"/>
            <a:ext cx="7038975" cy="6275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338358" y="5327653"/>
            <a:ext cx="1571625" cy="10287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59278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8" y="857250"/>
            <a:ext cx="903922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2ED32-98CE-4E90-971D-F43B18B38E74}" type="slidenum">
              <a:rPr lang="en-US" smtClean="0"/>
              <a:t>79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220759" y="5417609"/>
            <a:ext cx="1571625" cy="10287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4694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19" y="857250"/>
            <a:ext cx="861536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2ED32-98CE-4E90-971D-F43B18B38E74}" type="slidenum">
              <a:rPr lang="en-US" smtClean="0"/>
              <a:t>8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136571" y="854247"/>
            <a:ext cx="302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(2010)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57950" y="1110393"/>
            <a:ext cx="236246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327 manually designed relations each with a few curated training examples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8733" y="6096000"/>
            <a:ext cx="8175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Sales point: Continuous nature of extraction and learning</a:t>
            </a:r>
          </a:p>
        </p:txBody>
      </p:sp>
      <p:sp>
        <p:nvSpPr>
          <p:cNvPr id="7" name="Rectangle 6"/>
          <p:cNvSpPr/>
          <p:nvPr/>
        </p:nvSpPr>
        <p:spPr>
          <a:xfrm>
            <a:off x="6518276" y="5614473"/>
            <a:ext cx="438149" cy="342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36766" y="5616034"/>
            <a:ext cx="2780889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400" dirty="0"/>
              <a:t>http://rtw.ml.cmu.edu/rtw/</a:t>
            </a:r>
          </a:p>
        </p:txBody>
      </p:sp>
    </p:spTree>
    <p:extLst>
      <p:ext uri="{BB962C8B-B14F-4D97-AF65-F5344CB8AC3E}">
        <p14:creationId xmlns:p14="http://schemas.microsoft.com/office/powerpoint/2010/main" val="2697152360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8" y="857250"/>
            <a:ext cx="892373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2ED32-98CE-4E90-971D-F43B18B38E74}" type="slidenum">
              <a:rPr lang="en-US" smtClean="0"/>
              <a:t>80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178425" y="5149852"/>
            <a:ext cx="2221442" cy="10287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893926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4"/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152"/>
          <a:stretch/>
        </p:blipFill>
        <p:spPr>
          <a:xfrm>
            <a:off x="350384" y="857250"/>
            <a:ext cx="6535607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2ED32-98CE-4E90-971D-F43B18B38E74}" type="slidenum">
              <a:rPr lang="en-US" smtClean="0"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09890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23" y="857250"/>
            <a:ext cx="864155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2ED32-98CE-4E90-971D-F43B18B38E74}" type="slidenum">
              <a:rPr lang="en-US" smtClean="0"/>
              <a:t>82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025092" y="5149852"/>
            <a:ext cx="1571625" cy="10287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574209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8473"/>
            <a:ext cx="9144000" cy="463986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2ED32-98CE-4E90-971D-F43B18B38E74}" type="slidenum">
              <a:rPr lang="en-US" smtClean="0"/>
              <a:t>83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81492" y="2064808"/>
            <a:ext cx="1571625" cy="10287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75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0125"/>
            <a:ext cx="9144000" cy="4857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76"/>
          <p:cNvPicPr>
            <a:picLocks noGrp="1" noChangeAspect="1"/>
          </p:cNvPicPr>
          <p:nvPr isPhoto="1"/>
        </p:nvPicPr>
        <p:blipFill rotWithShape="1"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626"/>
          <a:stretch/>
        </p:blipFill>
        <p:spPr>
          <a:xfrm>
            <a:off x="52388" y="857250"/>
            <a:ext cx="9039225" cy="377401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77"/>
          <p:cNvPicPr>
            <a:picLocks noGrp="1" noChangeAspect="1"/>
          </p:cNvPicPr>
          <p:nvPr isPhoto="1"/>
        </p:nvPicPr>
        <p:blipFill rotWithShape="1">
          <a:blip r:embed="rId5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77"/>
          <a:stretch/>
        </p:blipFill>
        <p:spPr>
          <a:xfrm>
            <a:off x="0" y="872729"/>
            <a:ext cx="9144000" cy="476607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78"/>
          <p:cNvPicPr>
            <a:picLocks noGrp="1" noChangeAspect="1"/>
          </p:cNvPicPr>
          <p:nvPr isPhoto="1"/>
        </p:nvPicPr>
        <p:blipFill rotWithShape="1">
          <a:blip r:embed="rId6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97"/>
          <a:stretch/>
        </p:blipFill>
        <p:spPr>
          <a:xfrm>
            <a:off x="4763" y="857250"/>
            <a:ext cx="9134475" cy="489161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79"/>
          <p:cNvPicPr>
            <a:picLocks noGrp="1" noChangeAspect="1"/>
          </p:cNvPicPr>
          <p:nvPr isPhoto="1"/>
        </p:nvPicPr>
        <p:blipFill rotWithShape="1">
          <a:blip r:embed="rId7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51"/>
          <a:stretch/>
        </p:blipFill>
        <p:spPr>
          <a:xfrm>
            <a:off x="65485" y="857250"/>
            <a:ext cx="9011840" cy="49762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47275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48" y="857250"/>
            <a:ext cx="885110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2ED32-98CE-4E90-971D-F43B18B38E74}" type="slidenum">
              <a:rPr lang="en-US" smtClean="0"/>
              <a:t>84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17242" y="5209055"/>
            <a:ext cx="2472612" cy="73866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400" dirty="0">
                <a:hlinkClick r:id="rId3"/>
              </a:rPr>
              <a:t>https://suchanek.name/index.html#contact</a:t>
            </a:r>
            <a:endParaRPr lang="en-US" sz="1400" dirty="0"/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173954845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2"/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653"/>
          <a:stretch/>
        </p:blipFill>
        <p:spPr>
          <a:xfrm>
            <a:off x="401216" y="1044762"/>
            <a:ext cx="6615404" cy="471249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2ED32-98CE-4E90-971D-F43B18B38E74}" type="slidenum">
              <a:rPr lang="en-US" smtClean="0"/>
              <a:t>85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02815" y="5210282"/>
            <a:ext cx="2844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" indent="-91440">
              <a:buFont typeface="Arial" panose="020B0604020202020204" pitchFamily="34" charset="0"/>
              <a:buChar char="•"/>
            </a:pPr>
            <a:r>
              <a:rPr lang="en-US" sz="1400" dirty="0"/>
              <a:t>JSON-LD</a:t>
            </a:r>
          </a:p>
        </p:txBody>
      </p:sp>
    </p:spTree>
    <p:extLst>
      <p:ext uri="{BB962C8B-B14F-4D97-AF65-F5344CB8AC3E}">
        <p14:creationId xmlns:p14="http://schemas.microsoft.com/office/powerpoint/2010/main" val="1846103679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173" y="857250"/>
            <a:ext cx="867965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2ED32-98CE-4E90-971D-F43B18B38E74}" type="slidenum">
              <a:rPr lang="en-US" smtClean="0"/>
              <a:t>86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279092" y="5426075"/>
            <a:ext cx="1571625" cy="10287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28326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2013"/>
            <a:ext cx="9144000" cy="513278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2ED32-98CE-4E90-971D-F43B18B38E74}" type="slidenum">
              <a:rPr lang="en-US" smtClean="0"/>
              <a:t>87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915025" y="5327653"/>
            <a:ext cx="1571625" cy="10287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576135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3444"/>
            <a:ext cx="9144000" cy="508992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2ED32-98CE-4E90-971D-F43B18B38E74}" type="slidenum">
              <a:rPr lang="en-US" smtClean="0"/>
              <a:t>88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15358" y="5692778"/>
            <a:ext cx="7479242" cy="4963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693680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6" y="857250"/>
            <a:ext cx="900588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2ED32-98CE-4E90-971D-F43B18B38E74}" type="slidenum">
              <a:rPr lang="en-US" smtClean="0"/>
              <a:t>89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135159" y="5392208"/>
            <a:ext cx="1571625" cy="10287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8769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"/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6" b="5634"/>
          <a:stretch/>
        </p:blipFill>
        <p:spPr>
          <a:xfrm>
            <a:off x="234554" y="877078"/>
            <a:ext cx="8673703" cy="483391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2ED32-98CE-4E90-971D-F43B18B38E7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659000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91" y="857250"/>
            <a:ext cx="845462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2ED32-98CE-4E90-971D-F43B18B38E74}" type="slidenum">
              <a:rPr lang="en-US" smtClean="0"/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88808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>
                <a:solidFill>
                  <a:srgbClr val="0000FF"/>
                </a:solidFill>
              </a:rPr>
              <a:t>Selected references</a:t>
            </a:r>
          </a:p>
          <a:p>
            <a:pPr>
              <a:lnSpc>
                <a:spcPct val="120000"/>
              </a:lnSpc>
            </a:pPr>
            <a:endParaRPr lang="en-US" dirty="0">
              <a:solidFill>
                <a:srgbClr val="0000FF"/>
              </a:solidFill>
            </a:endParaRPr>
          </a:p>
          <a:p>
            <a:pPr>
              <a:lnSpc>
                <a:spcPct val="120000"/>
              </a:lnSpc>
            </a:pPr>
            <a:endParaRPr lang="en-US" dirty="0">
              <a:solidFill>
                <a:srgbClr val="0000FF"/>
              </a:solidFill>
            </a:endParaRPr>
          </a:p>
          <a:p>
            <a:pPr>
              <a:lnSpc>
                <a:spcPct val="120000"/>
              </a:lnSpc>
            </a:pPr>
            <a:endParaRPr lang="en-US" dirty="0">
              <a:solidFill>
                <a:srgbClr val="0000FF"/>
              </a:solidFill>
            </a:endParaRPr>
          </a:p>
          <a:p>
            <a:pPr>
              <a:lnSpc>
                <a:spcPct val="120000"/>
              </a:lnSpc>
            </a:pPr>
            <a:endParaRPr lang="en-US" dirty="0">
              <a:solidFill>
                <a:srgbClr val="0000FF"/>
              </a:solidFill>
            </a:endParaRPr>
          </a:p>
          <a:p>
            <a:pPr>
              <a:lnSpc>
                <a:spcPct val="120000"/>
              </a:lnSpc>
            </a:pPr>
            <a:endParaRPr lang="en-US" dirty="0">
              <a:solidFill>
                <a:srgbClr val="0000FF"/>
              </a:solidFill>
            </a:endParaRPr>
          </a:p>
          <a:p>
            <a:pPr>
              <a:lnSpc>
                <a:spcPct val="120000"/>
              </a:lnSpc>
            </a:pPr>
            <a:endParaRPr lang="en-US" dirty="0">
              <a:solidFill>
                <a:srgbClr val="0000FF"/>
              </a:solidFill>
            </a:endParaRPr>
          </a:p>
          <a:p>
            <a:pPr>
              <a:lnSpc>
                <a:spcPct val="120000"/>
              </a:lnSpc>
            </a:pPr>
            <a:endParaRPr lang="en-US" dirty="0">
              <a:solidFill>
                <a:srgbClr val="0000FF"/>
              </a:solidFill>
            </a:endParaRPr>
          </a:p>
          <a:p>
            <a:pPr>
              <a:lnSpc>
                <a:spcPct val="120000"/>
              </a:lnSpc>
            </a:pPr>
            <a:endParaRPr lang="en-US" dirty="0">
              <a:solidFill>
                <a:srgbClr val="0000FF"/>
              </a:solidFill>
            </a:endParaRP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rgbClr val="0000FF"/>
                </a:solidFill>
              </a:rPr>
              <a:t>Further reading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qa.mpi-inf.mpg.de</a:t>
            </a:r>
          </a:p>
          <a:p>
            <a:pPr lvl="1"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rgbClr val="0000FF"/>
                </a:solidFill>
              </a:rPr>
              <a:t>Slides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Adapted from Fabian </a:t>
            </a:r>
            <a:r>
              <a:rPr lang="en-US" dirty="0" err="1"/>
              <a:t>Suchanek</a:t>
            </a:r>
            <a:r>
              <a:rPr lang="en-US" dirty="0"/>
              <a:t> and </a:t>
            </a:r>
            <a:r>
              <a:rPr lang="en-US" dirty="0" err="1"/>
              <a:t>Rishiraj</a:t>
            </a:r>
            <a:r>
              <a:rPr lang="en-US" dirty="0"/>
              <a:t> </a:t>
            </a:r>
            <a:r>
              <a:rPr lang="en-US" dirty="0" err="1"/>
              <a:t>Saha</a:t>
            </a:r>
            <a:r>
              <a:rPr lang="en-US" dirty="0"/>
              <a:t> Roy</a:t>
            </a:r>
          </a:p>
          <a:p>
            <a:pPr lvl="1">
              <a:lnSpc>
                <a:spcPct val="120000"/>
              </a:lnSpc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05067-0A4F-4645-8476-45AEE35AE8E3}" type="slidenum">
              <a:rPr lang="en-US" smtClean="0"/>
              <a:t>91</a:t>
            </a:fld>
            <a:endParaRPr lang="en-US"/>
          </a:p>
        </p:txBody>
      </p:sp>
      <p:pic>
        <p:nvPicPr>
          <p:cNvPr id="5" name="Picture 4" descr="98"/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774" r="29269"/>
          <a:stretch/>
        </p:blipFill>
        <p:spPr>
          <a:xfrm>
            <a:off x="884767" y="2150532"/>
            <a:ext cx="5981700" cy="23262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32973520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 assignment </a:t>
            </a:r>
            <a:r>
              <a:rPr lang="en-US" dirty="0">
                <a:sym typeface="Wingdings" panose="05000000000000000000" pitchFamily="2" charset="2"/>
              </a:rPr>
              <a:t></a:t>
            </a:r>
            <a:endParaRPr lang="en-US" dirty="0"/>
          </a:p>
          <a:p>
            <a:endParaRPr lang="en-US" dirty="0"/>
          </a:p>
          <a:p>
            <a:r>
              <a:rPr lang="en-US" dirty="0"/>
              <a:t>Tutorial today: Exam questions</a:t>
            </a:r>
          </a:p>
          <a:p>
            <a:pPr lvl="2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113F0-C949-4FBD-8315-D6A52D27B6E3}" type="slidenum">
              <a:rPr lang="en-US" smtClean="0"/>
              <a:t>92</a:t>
            </a:fld>
            <a:endParaRPr lang="en-US"/>
          </a:p>
        </p:txBody>
      </p:sp>
      <p:cxnSp>
        <p:nvCxnSpPr>
          <p:cNvPr id="6" name="Straight Connector 5"/>
          <p:cNvCxnSpPr>
            <a:stCxn id="2" idx="1"/>
          </p:cNvCxnSpPr>
          <p:nvPr/>
        </p:nvCxnSpPr>
        <p:spPr>
          <a:xfrm flipV="1">
            <a:off x="628650" y="1021189"/>
            <a:ext cx="2918883" cy="6721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6949840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 home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5800" lvl="1" indent="-342900">
              <a:lnSpc>
                <a:spcPct val="120000"/>
              </a:lnSpc>
              <a:buFont typeface="+mj-lt"/>
              <a:buAutoNum type="arabicPeriod"/>
            </a:pPr>
            <a:r>
              <a:rPr lang="en-US" dirty="0">
                <a:solidFill>
                  <a:srgbClr val="3B3BFF"/>
                </a:solidFill>
              </a:rPr>
              <a:t>AKBC important tool for building structured knowledge</a:t>
            </a:r>
          </a:p>
          <a:p>
            <a:pPr marL="685800" lvl="1" indent="-342900">
              <a:lnSpc>
                <a:spcPct val="120000"/>
              </a:lnSpc>
              <a:buFont typeface="+mj-lt"/>
              <a:buAutoNum type="arabicPeriod"/>
            </a:pPr>
            <a:r>
              <a:rPr lang="en-US" dirty="0">
                <a:solidFill>
                  <a:srgbClr val="3B3BFF"/>
                </a:solidFill>
              </a:rPr>
              <a:t>Wikipedia</a:t>
            </a:r>
            <a:r>
              <a:rPr lang="en-US" dirty="0"/>
              <a:t> popular resource</a:t>
            </a:r>
          </a:p>
          <a:p>
            <a:pPr marL="685800" lvl="1" indent="-342900">
              <a:lnSpc>
                <a:spcPct val="120000"/>
              </a:lnSpc>
              <a:buFont typeface="+mj-lt"/>
              <a:buAutoNum type="arabicPeriod"/>
            </a:pPr>
            <a:r>
              <a:rPr lang="en-US" dirty="0">
                <a:solidFill>
                  <a:srgbClr val="3B3BFF"/>
                </a:solidFill>
              </a:rPr>
              <a:t>Free text </a:t>
            </a:r>
            <a:r>
              <a:rPr lang="en-US" dirty="0"/>
              <a:t>extraction harder but possible</a:t>
            </a:r>
          </a:p>
          <a:p>
            <a:pPr marL="685800" lvl="1" indent="-342900">
              <a:lnSpc>
                <a:spcPct val="120000"/>
              </a:lnSpc>
              <a:buFont typeface="+mj-lt"/>
              <a:buAutoNum type="arabicPeriod"/>
            </a:pPr>
            <a:r>
              <a:rPr lang="en-US" dirty="0"/>
              <a:t>KBs in </a:t>
            </a:r>
            <a:r>
              <a:rPr lang="en-US" dirty="0">
                <a:solidFill>
                  <a:srgbClr val="3B3BFF"/>
                </a:solidFill>
              </a:rPr>
              <a:t>widespread use in tech companies</a:t>
            </a:r>
          </a:p>
          <a:p>
            <a:pPr lvl="2">
              <a:lnSpc>
                <a:spcPct val="120000"/>
              </a:lnSpc>
            </a:pPr>
            <a:r>
              <a:rPr lang="en-US" dirty="0"/>
              <a:t>Actual methods guarded secrets</a:t>
            </a:r>
          </a:p>
          <a:p>
            <a:pPr lvl="2">
              <a:lnSpc>
                <a:spcPct val="120000"/>
              </a:lnSpc>
            </a:pPr>
            <a:r>
              <a:rPr lang="en-US" dirty="0"/>
              <a:t>Source of data not always known</a:t>
            </a:r>
          </a:p>
          <a:p>
            <a:pPr marL="685800" lvl="1" indent="-342900">
              <a:lnSpc>
                <a:spcPct val="120000"/>
              </a:lnSpc>
              <a:buFont typeface="+mj-lt"/>
              <a:buAutoNum type="arabicPeriod"/>
            </a:pPr>
            <a:r>
              <a:rPr lang="en-US" dirty="0">
                <a:solidFill>
                  <a:srgbClr val="3B3BFF"/>
                </a:solidFill>
              </a:rPr>
              <a:t>Signature application: Question answering</a:t>
            </a:r>
          </a:p>
          <a:p>
            <a:pPr lvl="2">
              <a:lnSpc>
                <a:spcPct val="120000"/>
              </a:lnSpc>
            </a:pPr>
            <a:r>
              <a:rPr lang="en-US" dirty="0"/>
              <a:t>Challenge: From unstructured user question to structured KB query</a:t>
            </a:r>
          </a:p>
          <a:p>
            <a:pPr marL="685800" lvl="1" indent="-342900">
              <a:lnSpc>
                <a:spcPct val="120000"/>
              </a:lnSpc>
              <a:buFont typeface="+mj-lt"/>
              <a:buAutoNum type="arabicPeriod"/>
            </a:pPr>
            <a:r>
              <a:rPr lang="en-US" dirty="0">
                <a:solidFill>
                  <a:srgbClr val="3B3BFF"/>
                </a:solidFill>
              </a:rPr>
              <a:t>Semantic web</a:t>
            </a:r>
            <a:r>
              <a:rPr lang="en-US" dirty="0"/>
              <a:t>: Vision of </a:t>
            </a:r>
            <a:r>
              <a:rPr lang="en-US" dirty="0">
                <a:solidFill>
                  <a:srgbClr val="3B3BFF"/>
                </a:solidFill>
              </a:rPr>
              <a:t>interlinked</a:t>
            </a:r>
            <a:r>
              <a:rPr lang="en-US" dirty="0"/>
              <a:t> and </a:t>
            </a:r>
            <a:r>
              <a:rPr lang="en-US" dirty="0">
                <a:solidFill>
                  <a:srgbClr val="3B3BFF"/>
                </a:solidFill>
              </a:rPr>
              <a:t>machine-readable internet</a:t>
            </a:r>
          </a:p>
          <a:p>
            <a:pPr lvl="2">
              <a:lnSpc>
                <a:spcPct val="120000"/>
              </a:lnSpc>
            </a:pPr>
            <a:r>
              <a:rPr lang="en-US" dirty="0"/>
              <a:t>Schema reuse essential for (simple) machine-readability</a:t>
            </a:r>
          </a:p>
          <a:p>
            <a:pPr lvl="1">
              <a:lnSpc>
                <a:spcPct val="120000"/>
              </a:lnSpc>
            </a:pPr>
            <a:endParaRPr lang="en-US" dirty="0"/>
          </a:p>
          <a:p>
            <a:pPr lvl="1"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05067-0A4F-4645-8476-45AEE35AE8E3}" type="slidenum">
              <a:rPr lang="en-US" smtClean="0"/>
              <a:t>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609338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fabiana-custom">
      <a:majorFont>
        <a:latin typeface="Fabiana"/>
        <a:ea typeface=""/>
        <a:cs typeface=""/>
      </a:majorFont>
      <a:minorFont>
        <a:latin typeface="Fabiana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64F801D3-6537-463D-9262-E94F6B3B81A1}" vid="{BCAD50F6-2409-4EA7-8604-E483F780F0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0</TotalTime>
  <Words>2413</Words>
  <Application>Microsoft Office PowerPoint</Application>
  <PresentationFormat>On-screen Show (4:3)</PresentationFormat>
  <Paragraphs>634</Paragraphs>
  <Slides>93</Slides>
  <Notes>38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93</vt:i4>
      </vt:variant>
    </vt:vector>
  </HeadingPairs>
  <TitlesOfParts>
    <vt:vector size="102" baseType="lpstr">
      <vt:lpstr>Arial</vt:lpstr>
      <vt:lpstr>Calibri</vt:lpstr>
      <vt:lpstr>Calibri Light</vt:lpstr>
      <vt:lpstr>Consolas</vt:lpstr>
      <vt:lpstr>Fabiana</vt:lpstr>
      <vt:lpstr>Proxima Nova</vt:lpstr>
      <vt:lpstr>Raleway</vt:lpstr>
      <vt:lpstr>Wingdings</vt:lpstr>
      <vt:lpstr>Theme1</vt:lpstr>
      <vt:lpstr>Automated knowledge  base construction  9. Applications</vt:lpstr>
      <vt:lpstr>Outline</vt:lpstr>
      <vt:lpstr>DBpedia (2007)</vt:lpstr>
      <vt:lpstr>YAGO (2007)</vt:lpstr>
      <vt:lpstr>BabelNet (2012)</vt:lpstr>
      <vt:lpstr>Wikidata (2012)</vt:lpstr>
      <vt:lpstr>Outline</vt:lpstr>
      <vt:lpstr>PowerPoint Presentation</vt:lpstr>
      <vt:lpstr>PowerPoint Presentation</vt:lpstr>
      <vt:lpstr>ReVerb/OpenIE 4.0</vt:lpstr>
      <vt:lpstr>PowerPoint Presentation</vt:lpstr>
      <vt:lpstr>Outline</vt:lpstr>
      <vt:lpstr>Industrial projects</vt:lpstr>
      <vt:lpstr>Google Knowledge Vault (2014)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Baidu</vt:lpstr>
      <vt:lpstr>Outline</vt:lpstr>
      <vt:lpstr>Evaluation</vt:lpstr>
      <vt:lpstr>Outline</vt:lpstr>
      <vt:lpstr>Question answering: Vital for information access</vt:lpstr>
      <vt:lpstr>PowerPoint Presentation</vt:lpstr>
      <vt:lpstr>Approaches to question answering</vt:lpstr>
      <vt:lpstr>Question answering is a hot topic</vt:lpstr>
      <vt:lpstr>QA over Knowledge Graphs</vt:lpstr>
      <vt:lpstr>QA over Knowledge Graphs</vt:lpstr>
      <vt:lpstr>Generalizing QA </vt:lpstr>
      <vt:lpstr>Template-based Question Answering</vt:lpstr>
      <vt:lpstr>Template-based Question Answering</vt:lpstr>
      <vt:lpstr>Template-based Question Answering</vt:lpstr>
      <vt:lpstr>Challenges with templates </vt:lpstr>
      <vt:lpstr>Dependency-parse-based question templates</vt:lpstr>
      <vt:lpstr>Graphical query templates</vt:lpstr>
      <vt:lpstr>Key task: Slot Alignments</vt:lpstr>
      <vt:lpstr>Template-based question answering</vt:lpstr>
      <vt:lpstr>Training template-based QA</vt:lpstr>
      <vt:lpstr>Question: What are the Oscar award nominations of Nolan? Answer:   Best Director </vt:lpstr>
      <vt:lpstr>Question: What are the Oscar award nominations of Nolan? Answer:   Best Director Query: ChristopherNolan nominatedFor ?VAR .   ?VAR awardTitle ?ANS . ?ANS Type AcademyAward </vt:lpstr>
      <vt:lpstr>Question-schema alignment</vt:lpstr>
      <vt:lpstr>Create Candidate Alignments</vt:lpstr>
      <vt:lpstr>Create Candidate Alignments</vt:lpstr>
      <vt:lpstr>Optimal Mapping via ILP</vt:lpstr>
      <vt:lpstr>Optimal Mapping via ILP</vt:lpstr>
      <vt:lpstr>Apply Alignment to Question-Query</vt:lpstr>
      <vt:lpstr>Answering with templates </vt:lpstr>
      <vt:lpstr>Instantiating Queries</vt:lpstr>
      <vt:lpstr>Closing the Loop with User Feedback</vt:lpstr>
      <vt:lpstr>Outline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References</vt:lpstr>
      <vt:lpstr>Assignment 9</vt:lpstr>
      <vt:lpstr>Take home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 Album</dc:title>
  <dc:creator>Dev</dc:creator>
  <cp:lastModifiedBy>simon</cp:lastModifiedBy>
  <cp:revision>182</cp:revision>
  <cp:lastPrinted>2022-06-20T13:22:18Z</cp:lastPrinted>
  <dcterms:created xsi:type="dcterms:W3CDTF">2019-07-17T16:04:15Z</dcterms:created>
  <dcterms:modified xsi:type="dcterms:W3CDTF">2022-06-24T08:04:39Z</dcterms:modified>
</cp:coreProperties>
</file>