
<file path=[Content_Types].xml><?xml version="1.0" encoding="utf-8"?>
<Types xmlns="http://schemas.openxmlformats.org/package/2006/content-types">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notesSlides/notesSlide9.xml" ContentType="application/vnd.openxmlformats-officedocument.presentationml.notesSlide+xml"/>
  <Override PartName="/ppt/notesSlides/notesSlide25.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0"/>
  </p:notesMasterIdLst>
  <p:sldIdLst>
    <p:sldId id="256" r:id="rId2"/>
    <p:sldId id="322" r:id="rId3"/>
    <p:sldId id="380" r:id="rId4"/>
    <p:sldId id="356" r:id="rId5"/>
    <p:sldId id="357" r:id="rId6"/>
    <p:sldId id="326" r:id="rId7"/>
    <p:sldId id="358" r:id="rId8"/>
    <p:sldId id="360" r:id="rId9"/>
    <p:sldId id="361" r:id="rId10"/>
    <p:sldId id="372" r:id="rId11"/>
    <p:sldId id="365" r:id="rId12"/>
    <p:sldId id="366" r:id="rId13"/>
    <p:sldId id="377" r:id="rId14"/>
    <p:sldId id="375" r:id="rId15"/>
    <p:sldId id="376" r:id="rId16"/>
    <p:sldId id="378" r:id="rId17"/>
    <p:sldId id="379" r:id="rId18"/>
    <p:sldId id="385" r:id="rId19"/>
    <p:sldId id="367" r:id="rId20"/>
    <p:sldId id="368" r:id="rId21"/>
    <p:sldId id="369" r:id="rId22"/>
    <p:sldId id="373" r:id="rId23"/>
    <p:sldId id="382" r:id="rId24"/>
    <p:sldId id="371" r:id="rId25"/>
    <p:sldId id="279" r:id="rId26"/>
    <p:sldId id="355" r:id="rId27"/>
    <p:sldId id="383" r:id="rId28"/>
    <p:sldId id="384" r:id="rId2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2F85"/>
    <a:srgbClr val="00B2F8"/>
    <a:srgbClr val="59B51B"/>
    <a:srgbClr val="FD4184"/>
    <a:srgbClr val="5A819A"/>
    <a:srgbClr val="745313"/>
    <a:srgbClr val="BD871F"/>
    <a:srgbClr val="393939"/>
    <a:srgbClr val="3D3D3D"/>
    <a:srgbClr val="EEEEEE"/>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163" autoAdjust="0"/>
    <p:restoredTop sz="84574" autoAdjust="0"/>
  </p:normalViewPr>
  <p:slideViewPr>
    <p:cSldViewPr snapToObjects="1">
      <p:cViewPr>
        <p:scale>
          <a:sx n="75" d="100"/>
          <a:sy n="75" d="100"/>
        </p:scale>
        <p:origin x="-1368" y="-28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tableStyles" Target="tableStyles.xml"/><Relationship Id="rId31" Type="http://schemas.openxmlformats.org/officeDocument/2006/relationships/printerSettings" Target="printerSettings/printerSettings1.bin"/><Relationship Id="rId34"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notesMaster" Target="notesMasters/notesMaster1.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_rels/viewProps.xml.rels><?xml version="1.0" encoding="UTF-8" standalone="yes"?>
<Relationships xmlns="http://schemas.openxmlformats.org/package/2006/relationships"><Relationship Id="rId7" Type="http://schemas.openxmlformats.org/officeDocument/2006/relationships/slide" Target="slides/slide7.xml"/><Relationship Id="rId1" Type="http://schemas.openxmlformats.org/officeDocument/2006/relationships/slide" Target="slides/slide1.xml"/><Relationship Id="rId24" Type="http://schemas.openxmlformats.org/officeDocument/2006/relationships/slide" Target="slides/slide24.xml"/><Relationship Id="rId25" Type="http://schemas.openxmlformats.org/officeDocument/2006/relationships/slide" Target="slides/slide25.xml"/><Relationship Id="rId8" Type="http://schemas.openxmlformats.org/officeDocument/2006/relationships/slide" Target="slides/slide8.xml"/><Relationship Id="rId13" Type="http://schemas.openxmlformats.org/officeDocument/2006/relationships/slide" Target="slides/slide13.xml"/><Relationship Id="rId10" Type="http://schemas.openxmlformats.org/officeDocument/2006/relationships/slide" Target="slides/slide10.xml"/><Relationship Id="rId12" Type="http://schemas.openxmlformats.org/officeDocument/2006/relationships/slide" Target="slides/slide12.xml"/><Relationship Id="rId17" Type="http://schemas.openxmlformats.org/officeDocument/2006/relationships/slide" Target="slides/slide17.xml"/><Relationship Id="rId9" Type="http://schemas.openxmlformats.org/officeDocument/2006/relationships/slide" Target="slides/slide9.xml"/><Relationship Id="rId18" Type="http://schemas.openxmlformats.org/officeDocument/2006/relationships/slide" Target="slides/slide18.xml"/><Relationship Id="rId3" Type="http://schemas.openxmlformats.org/officeDocument/2006/relationships/slide" Target="slides/slide3.xml"/><Relationship Id="rId27" Type="http://schemas.openxmlformats.org/officeDocument/2006/relationships/slide" Target="slides/slide27.xml"/><Relationship Id="rId14" Type="http://schemas.openxmlformats.org/officeDocument/2006/relationships/slide" Target="slides/slide14.xml"/><Relationship Id="rId23" Type="http://schemas.openxmlformats.org/officeDocument/2006/relationships/slide" Target="slides/slide23.xml"/><Relationship Id="rId4" Type="http://schemas.openxmlformats.org/officeDocument/2006/relationships/slide" Target="slides/slide4.xml"/><Relationship Id="rId28" Type="http://schemas.openxmlformats.org/officeDocument/2006/relationships/slide" Target="slides/slide28.xml"/><Relationship Id="rId26" Type="http://schemas.openxmlformats.org/officeDocument/2006/relationships/slide" Target="slides/slide26.xml"/><Relationship Id="rId11" Type="http://schemas.openxmlformats.org/officeDocument/2006/relationships/slide" Target="slides/slide11.xml"/><Relationship Id="rId6" Type="http://schemas.openxmlformats.org/officeDocument/2006/relationships/slide" Target="slides/slide6.xml"/><Relationship Id="rId16" Type="http://schemas.openxmlformats.org/officeDocument/2006/relationships/slide" Target="slides/slide16.xml"/><Relationship Id="rId5" Type="http://schemas.openxmlformats.org/officeDocument/2006/relationships/slide" Target="slides/slide5.xml"/><Relationship Id="rId15" Type="http://schemas.openxmlformats.org/officeDocument/2006/relationships/slide" Target="slides/slide15.xml"/><Relationship Id="rId19" Type="http://schemas.openxmlformats.org/officeDocument/2006/relationships/slide" Target="slides/slide19.xml"/><Relationship Id="rId20" Type="http://schemas.openxmlformats.org/officeDocument/2006/relationships/slide" Target="slides/slide20.xml"/><Relationship Id="rId22" Type="http://schemas.openxmlformats.org/officeDocument/2006/relationships/slide" Target="slides/slide22.xml"/><Relationship Id="rId21" Type="http://schemas.openxmlformats.org/officeDocument/2006/relationships/slide" Target="slides/slide21.xml"/><Relationship Id="rId2"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244F2-6FB5-D34A-AD61-0B7E027C0E90}" type="datetimeFigureOut">
              <a:rPr lang="de-DE" smtClean="0"/>
              <a:pPr/>
              <a:t>17.12.2009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1A7C9-000B-8340-8EBD-2910655B7846}"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Thanks</a:t>
            </a:r>
            <a:r>
              <a:rPr lang="en-US" baseline="0" dirty="0" smtClean="0"/>
              <a:t> for the introduction, welcome to my talk</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A solution to this problem is</a:t>
            </a:r>
            <a:r>
              <a:rPr lang="en-US" baseline="0" dirty="0" smtClean="0"/>
              <a:t> just a weighted combination (</a:t>
            </a:r>
            <a:r>
              <a:rPr lang="en-US" i="1" baseline="0" dirty="0" smtClean="0"/>
              <a:t>click</a:t>
            </a:r>
            <a:r>
              <a:rPr lang="en-US" baseline="0" dirty="0" smtClean="0"/>
              <a:t>) of edits and reflections, followed by an </a:t>
            </a:r>
            <a:r>
              <a:rPr lang="en-US" baseline="0" dirty="0" err="1" smtClean="0"/>
              <a:t>orthonormalization</a:t>
            </a:r>
            <a:r>
              <a:rPr lang="en-US" baseline="0" dirty="0" smtClean="0"/>
              <a:t> (</a:t>
            </a:r>
            <a:r>
              <a:rPr lang="en-US" i="1" baseline="0" dirty="0" smtClean="0"/>
              <a:t>click</a:t>
            </a:r>
            <a:r>
              <a:rPr lang="en-US" baseline="0" dirty="0" smtClean="0"/>
              <a:t>) to guarantee a rotation matrix.</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baseline="0" dirty="0" smtClean="0"/>
              <a:t>Using deferred shading, we know the world space position q of every pixel.</a:t>
            </a:r>
          </a:p>
          <a:p>
            <a:r>
              <a:rPr lang="en-US" baseline="0" dirty="0" smtClean="0"/>
              <a:t>We evaluate the closed form solution R-at-q at every q in a fragment program.</a:t>
            </a:r>
          </a:p>
          <a:p>
            <a:r>
              <a:rPr lang="en-US" baseline="0" dirty="0" smtClean="0"/>
              <a:t>We can evaluate 24 million such solutions on a somewhat old GPU, or in other words: a 1-megapixel image with reflection editing has </a:t>
            </a:r>
            <a:r>
              <a:rPr lang="en-US" baseline="0" dirty="0" err="1" smtClean="0"/>
              <a:t>approximatly</a:t>
            </a:r>
            <a:r>
              <a:rPr lang="en-US" baseline="0" dirty="0" smtClean="0"/>
              <a:t> 24 fps.</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There are numerous applications for a</a:t>
            </a:r>
            <a:r>
              <a:rPr lang="en-US" baseline="0" dirty="0" smtClean="0"/>
              <a:t> system like this: Besides reflection editing, we show editing of highlights and refractions as well.</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Say it’s a car</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Say it’s a kitchen</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Say it’s a ring</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Say we edit highlights</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Man, look-it: refractions.</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Man, look-it: refractions.</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To evaluate our system, we performed </a:t>
            </a:r>
            <a:r>
              <a:rPr lang="en-US" b="1" dirty="0" smtClean="0"/>
              <a:t>two user studies</a:t>
            </a:r>
            <a:r>
              <a:rPr lang="en-US" dirty="0" smtClean="0"/>
              <a:t>:</a:t>
            </a:r>
          </a:p>
          <a:p>
            <a:r>
              <a:rPr lang="en-US" dirty="0" smtClean="0"/>
              <a:t>A</a:t>
            </a:r>
            <a:r>
              <a:rPr lang="en-US" baseline="0" dirty="0" smtClean="0"/>
              <a:t> first study evaluates user </a:t>
            </a:r>
            <a:r>
              <a:rPr lang="en-US" b="1" baseline="0" dirty="0" smtClean="0"/>
              <a:t>task performance</a:t>
            </a:r>
            <a:r>
              <a:rPr lang="en-US" baseline="0" dirty="0" smtClean="0"/>
              <a:t> when using the system, (</a:t>
            </a:r>
            <a:r>
              <a:rPr lang="en-US" i="1" baseline="0" dirty="0" smtClean="0"/>
              <a:t>click</a:t>
            </a:r>
            <a:r>
              <a:rPr lang="en-US" baseline="0" dirty="0" smtClean="0"/>
              <a:t>) a second study evaluates </a:t>
            </a:r>
            <a:r>
              <a:rPr lang="en-US" b="1" baseline="0" dirty="0" smtClean="0"/>
              <a:t>visual quality </a:t>
            </a:r>
            <a:r>
              <a:rPr lang="en-US" baseline="0" dirty="0" smtClean="0"/>
              <a:t>of our results.</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This</a:t>
            </a:r>
            <a:r>
              <a:rPr lang="en-US" baseline="0" dirty="0" smtClean="0"/>
              <a:t> work is inspired by the way artists have dealt with reflections for centuries.</a:t>
            </a:r>
          </a:p>
          <a:p>
            <a:r>
              <a:rPr lang="en-US" baseline="0" dirty="0" smtClean="0"/>
              <a:t>While rendering software deals with physically correct reflections, artists are not restricted by physics.</a:t>
            </a:r>
          </a:p>
          <a:p>
            <a:r>
              <a:rPr lang="en-US" baseline="0" dirty="0" smtClean="0"/>
              <a:t>If it is useful to convey an artistic message, artists draw unphysical reflections.</a:t>
            </a:r>
          </a:p>
          <a:p>
            <a:endParaRPr lang="en-US" baseline="0" dirty="0" smtClean="0"/>
          </a:p>
          <a:p>
            <a:r>
              <a:rPr lang="en-US" baseline="0" dirty="0" smtClean="0"/>
              <a:t>This painting is a famous example for non-physical reflections, as verified by Braham in 1976, the reflections in this painting are physically incorrect.</a:t>
            </a:r>
          </a:p>
          <a:p>
            <a:endParaRPr lang="en-US" dirty="0" smtClean="0"/>
          </a:p>
          <a:p>
            <a:r>
              <a:rPr lang="en-US" dirty="0" smtClean="0"/>
              <a:t>Starting from a physical view direction (</a:t>
            </a:r>
            <a:r>
              <a:rPr lang="en-US" i="1" dirty="0" smtClean="0"/>
              <a:t>click</a:t>
            </a:r>
            <a:r>
              <a:rPr lang="en-US" dirty="0" smtClean="0"/>
              <a:t>) a physical reflection direction can be</a:t>
            </a:r>
            <a:r>
              <a:rPr lang="en-US" baseline="0" dirty="0" smtClean="0"/>
              <a:t> computed (</a:t>
            </a:r>
            <a:r>
              <a:rPr lang="en-US" i="1" baseline="0" dirty="0" smtClean="0"/>
              <a:t>click</a:t>
            </a:r>
            <a:r>
              <a:rPr lang="en-US" baseline="0" dirty="0" smtClean="0"/>
              <a:t>), however, this is not the direction the artist used to convey a message (</a:t>
            </a:r>
            <a:r>
              <a:rPr lang="en-US" i="1" baseline="0" dirty="0" smtClean="0"/>
              <a:t>click</a:t>
            </a:r>
            <a:r>
              <a:rPr lang="en-US" baseline="0" dirty="0" smtClean="0"/>
              <a:t>).</a:t>
            </a:r>
          </a:p>
          <a:p>
            <a:r>
              <a:rPr lang="en-US" baseline="0" dirty="0" smtClean="0"/>
              <a:t>In this talk, we present a system to allow such interactions for 3d rendering.</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To evaluate </a:t>
            </a:r>
            <a:r>
              <a:rPr lang="en-US" b="1" dirty="0" smtClean="0"/>
              <a:t>task performance</a:t>
            </a:r>
            <a:r>
              <a:rPr lang="en-US" dirty="0" smtClean="0"/>
              <a:t>, we asked </a:t>
            </a:r>
            <a:r>
              <a:rPr lang="en-US" b="1" dirty="0" smtClean="0"/>
              <a:t>16 subjects</a:t>
            </a:r>
            <a:r>
              <a:rPr lang="en-US" dirty="0" smtClean="0"/>
              <a:t> to reproduce the reflection edits</a:t>
            </a:r>
            <a:r>
              <a:rPr lang="en-US" baseline="0" dirty="0" smtClean="0"/>
              <a:t> we presented them.</a:t>
            </a:r>
          </a:p>
          <a:p>
            <a:endParaRPr lang="en-US" baseline="0" dirty="0" smtClean="0"/>
          </a:p>
          <a:p>
            <a:r>
              <a:rPr lang="en-US" baseline="0" dirty="0" smtClean="0"/>
              <a:t>After a short introduction and some trials we timed their performance on each task.</a:t>
            </a:r>
          </a:p>
          <a:p>
            <a:endParaRPr lang="en-US" baseline="0" dirty="0" smtClean="0"/>
          </a:p>
          <a:p>
            <a:r>
              <a:rPr lang="en-US" baseline="0" dirty="0" smtClean="0"/>
              <a:t>It took them only a few minutes in each scene, to perform the task.</a:t>
            </a:r>
          </a:p>
          <a:p>
            <a:r>
              <a:rPr lang="en-US" baseline="0" dirty="0" smtClean="0"/>
              <a:t>Nobody failed.</a:t>
            </a:r>
          </a:p>
          <a:p>
            <a:endParaRPr lang="en-US" baseline="0" dirty="0" smtClean="0"/>
          </a:p>
          <a:p>
            <a:r>
              <a:rPr lang="en-US" baseline="0" dirty="0" smtClean="0"/>
              <a:t>Furthermore, all aspects reported to feel that this is the right tool to perform such a task.</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In a second study, we wanted to evaluate, if reflections that are edited at the same time: can</a:t>
            </a:r>
            <a:r>
              <a:rPr lang="en-US" baseline="0" dirty="0" smtClean="0"/>
              <a:t> </a:t>
            </a:r>
            <a:r>
              <a:rPr lang="en-US" b="1" i="0" dirty="0" smtClean="0"/>
              <a:t>look</a:t>
            </a:r>
            <a:r>
              <a:rPr lang="en-US" b="1" i="0" baseline="0" dirty="0" smtClean="0"/>
              <a:t> plausible</a:t>
            </a:r>
            <a:r>
              <a:rPr lang="en-US" baseline="0" dirty="0" smtClean="0"/>
              <a:t> and yet are strong enough to convey an </a:t>
            </a:r>
            <a:r>
              <a:rPr lang="en-US" b="1" baseline="0" dirty="0" smtClean="0"/>
              <a:t>artistic goal</a:t>
            </a:r>
            <a:r>
              <a:rPr lang="en-US" baseline="0" dirty="0" smtClean="0"/>
              <a:t>.</a:t>
            </a:r>
          </a:p>
          <a:p>
            <a:endParaRPr lang="en-US" baseline="0" dirty="0" smtClean="0"/>
          </a:p>
          <a:p>
            <a:r>
              <a:rPr lang="en-US" baseline="0" dirty="0" smtClean="0"/>
              <a:t>To do so, we performed 8 edits of similar strength on this object and asked participants if they can spot the original reflections.</a:t>
            </a:r>
          </a:p>
          <a:p>
            <a:r>
              <a:rPr lang="en-US" baseline="0" dirty="0" smtClean="0"/>
              <a:t>Thereafter, we asked them to map textual descriptions of the edit to the images.</a:t>
            </a:r>
          </a:p>
        </p:txBody>
      </p:sp>
      <p:sp>
        <p:nvSpPr>
          <p:cNvPr id="4" name="Foliennummernplatzhalter 3"/>
          <p:cNvSpPr>
            <a:spLocks noGrp="1"/>
          </p:cNvSpPr>
          <p:nvPr>
            <p:ph type="sldNum" sz="quarter" idx="10"/>
          </p:nvPr>
        </p:nvSpPr>
        <p:spPr/>
        <p:txBody>
          <a:bodyPr/>
          <a:lstStyle/>
          <a:p>
            <a:fld id="{5961A7C9-000B-8340-8EBD-2910655B7846}" type="slidenum">
              <a:rPr lang="de-DE" smtClean="0"/>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We</a:t>
            </a:r>
            <a:r>
              <a:rPr lang="en-US" baseline="0" dirty="0" smtClean="0"/>
              <a:t> found </a:t>
            </a:r>
            <a:r>
              <a:rPr lang="en-US" dirty="0" smtClean="0"/>
              <a:t>that they are not able to tell apart</a:t>
            </a:r>
            <a:r>
              <a:rPr lang="en-US" baseline="0" dirty="0" smtClean="0"/>
              <a:t> physical correct and edited reflections.</a:t>
            </a:r>
          </a:p>
          <a:p>
            <a:r>
              <a:rPr lang="en-US" baseline="0" dirty="0" smtClean="0"/>
              <a:t>Some un-physical edits even achieved higher scores than the original.</a:t>
            </a:r>
          </a:p>
          <a:p>
            <a:endParaRPr lang="en-US" baseline="0" dirty="0" smtClean="0"/>
          </a:p>
          <a:p>
            <a:r>
              <a:rPr lang="en-US" baseline="0" dirty="0" smtClean="0"/>
              <a:t>At the same time, most people were able to map textual descriptions to the images, which shows that our </a:t>
            </a:r>
            <a:r>
              <a:rPr lang="en-US" b="1" baseline="0" dirty="0" smtClean="0"/>
              <a:t>edits</a:t>
            </a:r>
            <a:r>
              <a:rPr lang="en-US" baseline="0" dirty="0" smtClean="0"/>
              <a:t> were </a:t>
            </a:r>
            <a:r>
              <a:rPr lang="en-US" b="1" baseline="0" dirty="0" smtClean="0"/>
              <a:t>significant</a:t>
            </a:r>
            <a:r>
              <a:rPr lang="en-US" b="0" baseline="0" dirty="0" smtClean="0"/>
              <a:t>.</a:t>
            </a:r>
            <a:endParaRPr lang="en-US" baseline="0" dirty="0" smtClean="0"/>
          </a:p>
          <a:p>
            <a:endParaRPr lang="en-US" baseline="0" dirty="0" smtClean="0"/>
          </a:p>
          <a:p>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Wrapping up, in future work we would like to address the following limitations.</a:t>
            </a:r>
          </a:p>
          <a:p>
            <a:endParaRPr lang="en-US" dirty="0" smtClean="0"/>
          </a:p>
          <a:p>
            <a:r>
              <a:rPr lang="en-US" dirty="0" smtClean="0"/>
              <a:t>The system doesn’t prevent users from doing unpleasant and </a:t>
            </a:r>
            <a:r>
              <a:rPr lang="en-US" baseline="0" dirty="0" smtClean="0"/>
              <a:t> not </a:t>
            </a:r>
            <a:r>
              <a:rPr lang="en-US" dirty="0" smtClean="0"/>
              <a:t>plausible edits.</a:t>
            </a:r>
          </a:p>
          <a:p>
            <a:r>
              <a:rPr lang="en-US" dirty="0" smtClean="0"/>
              <a:t>We observed some high level indicator</a:t>
            </a:r>
            <a:r>
              <a:rPr lang="en-US" baseline="0" dirty="0" smtClean="0"/>
              <a:t> when an edit works and when not.</a:t>
            </a:r>
          </a:p>
          <a:p>
            <a:r>
              <a:rPr lang="en-US" baseline="0" dirty="0" smtClean="0"/>
              <a:t>Automating these would improve usability of the system.</a:t>
            </a:r>
          </a:p>
          <a:p>
            <a:endParaRPr lang="en-US" baseline="0" dirty="0" smtClean="0"/>
          </a:p>
          <a:p>
            <a:r>
              <a:rPr lang="en-US" baseline="0" dirty="0" smtClean="0"/>
              <a:t>Currently, rays can not be bend, but an improved UI and underlying rendering would allow to do so.</a:t>
            </a:r>
            <a:endParaRPr lang="en-US" dirty="0" smtClean="0"/>
          </a:p>
          <a:p>
            <a:endParaRPr lang="en-US" dirty="0" smtClean="0"/>
          </a:p>
          <a:p>
            <a:r>
              <a:rPr lang="en-US" dirty="0" smtClean="0"/>
              <a:t>Furthermore,</a:t>
            </a:r>
            <a:r>
              <a:rPr lang="en-US" baseline="0" dirty="0" smtClean="0"/>
              <a:t> an extension to shadows, bounces and caustics is an interesting avenue of future research.</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In conclusion,</a:t>
            </a:r>
            <a:r>
              <a:rPr lang="en-US" baseline="0" dirty="0" smtClean="0"/>
              <a:t> this talk proposed a system to edit reflections in 3d renderings in the way </a:t>
            </a:r>
            <a:r>
              <a:rPr lang="en-US" baseline="0" dirty="0" err="1" smtClean="0"/>
              <a:t>artistst</a:t>
            </a:r>
            <a:r>
              <a:rPr lang="en-US" baseline="0" dirty="0" smtClean="0"/>
              <a:t> did for many centuries.</a:t>
            </a:r>
          </a:p>
          <a:p>
            <a:r>
              <a:rPr lang="en-US" baseline="0" dirty="0" smtClean="0"/>
              <a:t>The system is easy to implement and runs in real time.</a:t>
            </a:r>
          </a:p>
          <a:p>
            <a:r>
              <a:rPr lang="en-US" baseline="0" dirty="0" smtClean="0"/>
              <a:t>A user study evaluated, that it can do artistically significant edits that look physically plausible.</a:t>
            </a:r>
          </a:p>
        </p:txBody>
      </p:sp>
      <p:sp>
        <p:nvSpPr>
          <p:cNvPr id="4" name="Foliennummernplatzhalter 3"/>
          <p:cNvSpPr>
            <a:spLocks noGrp="1"/>
          </p:cNvSpPr>
          <p:nvPr>
            <p:ph type="sldNum" sz="quarter" idx="10"/>
          </p:nvPr>
        </p:nvSpPr>
        <p:spPr/>
        <p:txBody>
          <a:bodyPr/>
          <a:lstStyle/>
          <a:p>
            <a:fld id="{5961A7C9-000B-8340-8EBD-2910655B7846}" type="slidenum">
              <a:rPr lang="de-DE" smtClean="0"/>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We would like to thank the following</a:t>
            </a:r>
            <a:r>
              <a:rPr lang="en-US" baseline="0" dirty="0" smtClean="0"/>
              <a:t> people and would be happy to answer your question.</a:t>
            </a:r>
          </a:p>
          <a:p>
            <a:endParaRPr lang="en-US" baseline="0" dirty="0" smtClean="0"/>
          </a:p>
          <a:p>
            <a:r>
              <a:rPr lang="en-US" baseline="0" dirty="0" smtClean="0"/>
              <a:t>Thank you!</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25</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Here</a:t>
            </a:r>
            <a:r>
              <a:rPr lang="en-US" baseline="0" dirty="0" smtClean="0"/>
              <a:t> we reproduced the scene setting in 3d graphics.</a:t>
            </a:r>
          </a:p>
          <a:p>
            <a:r>
              <a:rPr lang="en-US" baseline="0" dirty="0" smtClean="0"/>
              <a:t>A user can manipulate the reflection to achieve the similar artistic manipulation as Velasquez in his painting.</a:t>
            </a:r>
          </a:p>
        </p:txBody>
      </p:sp>
      <p:sp>
        <p:nvSpPr>
          <p:cNvPr id="4" name="Foliennummernplatzhalter 3"/>
          <p:cNvSpPr>
            <a:spLocks noGrp="1"/>
          </p:cNvSpPr>
          <p:nvPr>
            <p:ph type="sldNum" sz="quarter" idx="10"/>
          </p:nvPr>
        </p:nvSpPr>
        <p:spPr/>
        <p:txBody>
          <a:bodyPr/>
          <a:lstStyle/>
          <a:p>
            <a:fld id="{5961A7C9-000B-8340-8EBD-2910655B7846}"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Interaction with light and materials to realize artistic goals</a:t>
            </a:r>
            <a:r>
              <a:rPr lang="en-US" baseline="0" dirty="0" smtClean="0"/>
              <a:t> has been considered by the following previous work:</a:t>
            </a:r>
          </a:p>
          <a:p>
            <a:endParaRPr lang="en-US" baseline="0" dirty="0" smtClean="0"/>
          </a:p>
          <a:p>
            <a:r>
              <a:rPr lang="en-US" baseline="0" dirty="0" smtClean="0"/>
              <a:t>One option to control scene lighting is by painting light onto the surface.</a:t>
            </a:r>
          </a:p>
          <a:p>
            <a:r>
              <a:rPr lang="en-US" baseline="0" dirty="0" smtClean="0"/>
              <a:t>However, the view-dependent nature of reflections, is in our opinion better addressed by drag &amp; drop and deformation than by painting.</a:t>
            </a:r>
          </a:p>
          <a:p>
            <a:endParaRPr lang="en-US" baseline="0" dirty="0" smtClean="0"/>
          </a:p>
          <a:p>
            <a:r>
              <a:rPr lang="en-US" baseline="0" dirty="0" smtClean="0"/>
              <a:t>Optimal placement of lights to convey information was also considered in previous work, but reflections were not addressed in such systems.</a:t>
            </a:r>
          </a:p>
          <a:p>
            <a:endParaRPr lang="en-US" baseline="0" dirty="0" smtClean="0"/>
          </a:p>
          <a:p>
            <a:r>
              <a:rPr lang="en-US" baseline="0" dirty="0" smtClean="0"/>
              <a:t>Besides editing the light, editing materials via textures or BTFs was considered by Colbert et al. and Kautz et al.</a:t>
            </a:r>
          </a:p>
          <a:p>
            <a:r>
              <a:rPr lang="en-US" baseline="0" dirty="0" smtClean="0"/>
              <a:t>Those methods control how light reflects and in theory could be used for reflection edits as well, but control via a BRDF is prohibitively tedious.</a:t>
            </a:r>
          </a:p>
          <a:p>
            <a:endParaRPr lang="en-US" baseline="0" dirty="0" smtClean="0"/>
          </a:p>
          <a:p>
            <a:r>
              <a:rPr lang="en-US" baseline="0" dirty="0" smtClean="0"/>
              <a:t>Control of highlights, was addressed in a system by </a:t>
            </a:r>
            <a:r>
              <a:rPr lang="en-US" baseline="0" dirty="0" err="1" smtClean="0"/>
              <a:t>Anjyo</a:t>
            </a:r>
            <a:r>
              <a:rPr lang="en-US" baseline="0" dirty="0" smtClean="0"/>
              <a:t> et al., that was able to move light across the surface for comic shaders.</a:t>
            </a:r>
          </a:p>
        </p:txBody>
      </p:sp>
      <p:sp>
        <p:nvSpPr>
          <p:cNvPr id="4" name="Foliennummernplatzhalter 3"/>
          <p:cNvSpPr>
            <a:spLocks noGrp="1"/>
          </p:cNvSpPr>
          <p:nvPr>
            <p:ph type="sldNum" sz="quarter" idx="10"/>
          </p:nvPr>
        </p:nvSpPr>
        <p:spPr/>
        <p:txBody>
          <a:bodyPr/>
          <a:lstStyle/>
          <a:p>
            <a:fld id="{5961A7C9-000B-8340-8EBD-2910655B7846}"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The human difficulties when perceiving reflections were exposed</a:t>
            </a:r>
            <a:r>
              <a:rPr lang="en-US" baseline="0" dirty="0" smtClean="0"/>
              <a:t> by Khan et al. in a system that allowed material editing in single images.</a:t>
            </a:r>
          </a:p>
          <a:p>
            <a:endParaRPr lang="en-US" baseline="0" dirty="0" smtClean="0"/>
          </a:p>
          <a:p>
            <a:r>
              <a:rPr lang="en-US" baseline="0" dirty="0" smtClean="0"/>
              <a:t>Our system works by deforming the reflection on the surface, and our approach is based on a body of work that addressed surface deformation, especially moving least squares techniques.</a:t>
            </a:r>
          </a:p>
          <a:p>
            <a:endParaRPr lang="en-US" baseline="0" dirty="0" smtClean="0"/>
          </a:p>
          <a:p>
            <a:r>
              <a:rPr lang="en-US" baseline="0" dirty="0" smtClean="0"/>
              <a:t>It can be assumed by watching some movies or commercials, that besides research work, manipulation of shader code was used to perform reflection cheating by manual tweaking. However, no public source describes such an approach.</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We</a:t>
            </a:r>
            <a:r>
              <a:rPr lang="en-US" baseline="0" dirty="0" smtClean="0"/>
              <a:t> will start our exposition with a review how reflections work.</a:t>
            </a:r>
          </a:p>
          <a:p>
            <a:endParaRPr lang="en-US" baseline="0" dirty="0" smtClean="0"/>
          </a:p>
          <a:p>
            <a:r>
              <a:rPr lang="en-US" baseline="0" dirty="0" smtClean="0"/>
              <a:t>A viewer inside a scene (</a:t>
            </a:r>
            <a:r>
              <a:rPr lang="en-US" i="1" baseline="0" dirty="0" smtClean="0"/>
              <a:t>click</a:t>
            </a:r>
            <a:r>
              <a:rPr lang="en-US" baseline="0" dirty="0" smtClean="0"/>
              <a:t>), looks at an object (</a:t>
            </a:r>
            <a:r>
              <a:rPr lang="en-US" i="1" baseline="0" dirty="0" smtClean="0"/>
              <a:t>click</a:t>
            </a:r>
            <a:r>
              <a:rPr lang="en-US" baseline="0" dirty="0" smtClean="0"/>
              <a:t>) that reflects another object (</a:t>
            </a:r>
            <a:r>
              <a:rPr lang="en-US" i="1" baseline="0" dirty="0" smtClean="0"/>
              <a:t>click</a:t>
            </a:r>
            <a:r>
              <a:rPr lang="en-US" baseline="0" dirty="0" smtClean="0"/>
              <a:t>).</a:t>
            </a:r>
          </a:p>
          <a:p>
            <a:r>
              <a:rPr lang="en-US" baseline="0" dirty="0" smtClean="0"/>
              <a:t>A view direction (</a:t>
            </a:r>
            <a:r>
              <a:rPr lang="en-US" i="1" baseline="0" dirty="0" smtClean="0"/>
              <a:t>click</a:t>
            </a:r>
            <a:r>
              <a:rPr lang="en-US" baseline="0" dirty="0" smtClean="0"/>
              <a:t>) is reflected at the surface normal (click) resulting in a reflection direction (</a:t>
            </a:r>
            <a:r>
              <a:rPr lang="en-US" i="1" baseline="0" dirty="0" smtClean="0"/>
              <a:t>click</a:t>
            </a:r>
            <a:r>
              <a:rPr lang="en-US" baseline="0" dirty="0" smtClean="0"/>
              <a:t>).</a:t>
            </a:r>
          </a:p>
          <a:p>
            <a:r>
              <a:rPr lang="en-US" baseline="0" dirty="0" smtClean="0"/>
              <a:t>Our system is based on turning this reflection direction into an edited reflection direction (</a:t>
            </a:r>
            <a:r>
              <a:rPr lang="en-US" i="1" baseline="0" dirty="0" smtClean="0"/>
              <a:t>click</a:t>
            </a:r>
            <a:r>
              <a:rPr lang="en-US" baseline="0" dirty="0" smtClean="0"/>
              <a:t>).</a:t>
            </a:r>
          </a:p>
          <a:p>
            <a:endParaRPr lang="en-US" baseline="0" dirty="0" smtClean="0"/>
          </a:p>
          <a:p>
            <a:r>
              <a:rPr lang="en-US" baseline="0" dirty="0" smtClean="0"/>
              <a:t>To do so, we will introduce a system to define such a change, a user interface and how to propagate the change across a scene.</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Our interaction metaphor allows for two kinds of edits.</a:t>
            </a:r>
          </a:p>
          <a:p>
            <a:endParaRPr lang="en-US" dirty="0" smtClean="0"/>
          </a:p>
          <a:p>
            <a:r>
              <a:rPr lang="en-US" dirty="0" smtClean="0"/>
              <a:t>(</a:t>
            </a:r>
            <a:r>
              <a:rPr lang="en-US" i="1" dirty="0" smtClean="0"/>
              <a:t>click</a:t>
            </a:r>
            <a:r>
              <a:rPr lang="en-US" dirty="0" smtClean="0"/>
              <a:t>) Assume an original image, where a viewer is looking at a red point on a reflecting surface that reflects a green point on the reflected object.</a:t>
            </a:r>
          </a:p>
          <a:p>
            <a:endParaRPr lang="en-US" dirty="0" smtClean="0"/>
          </a:p>
          <a:p>
            <a:r>
              <a:rPr lang="en-US" dirty="0" smtClean="0"/>
              <a:t>The first kind of edit works by redefining where</a:t>
            </a:r>
            <a:r>
              <a:rPr lang="en-US" baseline="0" dirty="0" smtClean="0"/>
              <a:t> a reflected position appears on the reflecting object (click).</a:t>
            </a:r>
          </a:p>
          <a:p>
            <a:r>
              <a:rPr lang="en-US" baseline="0" dirty="0" smtClean="0"/>
              <a:t>This is done by moving the red point via drag and drop (</a:t>
            </a:r>
            <a:r>
              <a:rPr lang="en-US" i="1" baseline="0" dirty="0" smtClean="0"/>
              <a:t>click</a:t>
            </a:r>
            <a:r>
              <a:rPr lang="en-US" baseline="0" dirty="0" smtClean="0"/>
              <a:t>).</a:t>
            </a:r>
          </a:p>
          <a:p>
            <a:endParaRPr lang="en-US" baseline="0" dirty="0" smtClean="0"/>
          </a:p>
          <a:p>
            <a:r>
              <a:rPr lang="en-US" baseline="0" dirty="0" smtClean="0"/>
              <a:t>The second kind of edit works in the opposite way: The red handle remains fixed, but the location that reflects, the green point, is dragged (</a:t>
            </a:r>
            <a:r>
              <a:rPr lang="en-US" i="1" baseline="0" dirty="0" smtClean="0"/>
              <a:t>click</a:t>
            </a:r>
            <a:r>
              <a:rPr lang="en-US" baseline="0" dirty="0" smtClean="0"/>
              <a:t>).</a:t>
            </a:r>
          </a:p>
          <a:p>
            <a:endParaRPr lang="en-US" baseline="0" dirty="0" smtClean="0"/>
          </a:p>
          <a:p>
            <a:r>
              <a:rPr lang="en-US" baseline="0" dirty="0" smtClean="0"/>
              <a:t>We call the red and green points </a:t>
            </a:r>
            <a:r>
              <a:rPr lang="en-US" b="1" baseline="0" dirty="0" smtClean="0"/>
              <a:t>reflection constraints</a:t>
            </a:r>
            <a:r>
              <a:rPr lang="en-US" b="0" baseline="0" dirty="0" smtClean="0"/>
              <a:t> and a combination of such reflection constraints a </a:t>
            </a:r>
            <a:r>
              <a:rPr lang="en-US" b="1" baseline="0" dirty="0" smtClean="0"/>
              <a:t>reflection edit</a:t>
            </a:r>
            <a:r>
              <a:rPr lang="en-US" b="0" baseline="0" dirty="0" smtClean="0"/>
              <a:t>.</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Moving around single</a:t>
            </a:r>
            <a:r>
              <a:rPr lang="en-US" baseline="0" dirty="0" smtClean="0"/>
              <a:t> points and editing their reflections is simple.</a:t>
            </a:r>
          </a:p>
          <a:p>
            <a:r>
              <a:rPr lang="en-US" baseline="0" dirty="0" smtClean="0"/>
              <a:t>It is more difficult however, to propagate a deformation from such points over the surface in an intuitive way.</a:t>
            </a:r>
          </a:p>
          <a:p>
            <a:endParaRPr lang="en-US" baseline="0" dirty="0" smtClean="0"/>
          </a:p>
          <a:p>
            <a:r>
              <a:rPr lang="en-US" baseline="0" dirty="0" smtClean="0"/>
              <a:t>We use Moving Least Squares deformation as introduced by Schaefer et al. in 2006 to perform such a task.</a:t>
            </a:r>
          </a:p>
          <a:p>
            <a:r>
              <a:rPr lang="en-US" baseline="0" dirty="0" smtClean="0"/>
              <a:t>While they interpolate translations and rotations for 2D pixels, our system propagates edits as rotations of reflection directions across a 3D surface.</a:t>
            </a:r>
          </a:p>
          <a:p>
            <a:r>
              <a:rPr lang="en-US" baseline="0" dirty="0" smtClean="0"/>
              <a:t>Their method can be used with some minor modifications, and works as follows …</a:t>
            </a:r>
            <a:endParaRPr lang="en-US" dirty="0"/>
          </a:p>
        </p:txBody>
      </p:sp>
      <p:sp>
        <p:nvSpPr>
          <p:cNvPr id="4" name="Foliennummernplatzhalter 3"/>
          <p:cNvSpPr>
            <a:spLocks noGrp="1"/>
          </p:cNvSpPr>
          <p:nvPr>
            <p:ph type="sldNum" sz="quarter" idx="10"/>
          </p:nvPr>
        </p:nvSpPr>
        <p:spPr/>
        <p:txBody>
          <a:bodyPr/>
          <a:lstStyle/>
          <a:p>
            <a:fld id="{5961A7C9-000B-8340-8EBD-2910655B7846}"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Propagation of a </a:t>
            </a:r>
            <a:r>
              <a:rPr lang="en-US" baseline="0" dirty="0" smtClean="0"/>
              <a:t>deformation across a domain, is cast into a minimization problem.</a:t>
            </a:r>
          </a:p>
          <a:p>
            <a:endParaRPr lang="en-US" baseline="0" dirty="0" smtClean="0"/>
          </a:p>
          <a:p>
            <a:r>
              <a:rPr lang="en-US" baseline="0" dirty="0" smtClean="0"/>
              <a:t>For a surface point </a:t>
            </a:r>
            <a:r>
              <a:rPr lang="en-US" b="1" baseline="0" dirty="0" smtClean="0"/>
              <a:t>q</a:t>
            </a:r>
            <a:r>
              <a:rPr lang="en-US" baseline="0" dirty="0" smtClean="0"/>
              <a:t> (</a:t>
            </a:r>
            <a:r>
              <a:rPr lang="en-US" i="1" baseline="0" dirty="0" smtClean="0"/>
              <a:t>click</a:t>
            </a:r>
            <a:r>
              <a:rPr lang="en-US" baseline="0" dirty="0" smtClean="0"/>
              <a:t>) in question, we will try to find a transformation </a:t>
            </a:r>
            <a:r>
              <a:rPr lang="en-US" b="1" baseline="0" dirty="0" smtClean="0"/>
              <a:t>R-at-q</a:t>
            </a:r>
            <a:r>
              <a:rPr lang="en-US" baseline="0" dirty="0" smtClean="0"/>
              <a:t> (</a:t>
            </a:r>
            <a:r>
              <a:rPr lang="en-US" i="1" baseline="0" dirty="0" smtClean="0"/>
              <a:t>click</a:t>
            </a:r>
            <a:r>
              <a:rPr lang="en-US" baseline="0" dirty="0" smtClean="0"/>
              <a:t>), that minimizes the following for </a:t>
            </a:r>
            <a:r>
              <a:rPr lang="en-US" b="1" baseline="0" dirty="0" smtClean="0"/>
              <a:t>n </a:t>
            </a:r>
            <a:r>
              <a:rPr lang="en-US" baseline="0" dirty="0" smtClean="0"/>
              <a:t>reflection constraints (</a:t>
            </a:r>
            <a:r>
              <a:rPr lang="en-US" i="1" baseline="0" dirty="0" smtClean="0"/>
              <a:t>click</a:t>
            </a:r>
            <a:r>
              <a:rPr lang="en-US" baseline="0" dirty="0" smtClean="0"/>
              <a:t>).</a:t>
            </a:r>
          </a:p>
          <a:p>
            <a:endParaRPr lang="en-US" baseline="0" dirty="0" smtClean="0"/>
          </a:p>
          <a:p>
            <a:r>
              <a:rPr lang="en-US" baseline="0" dirty="0" smtClean="0"/>
              <a:t>We want to be edited rays </a:t>
            </a:r>
            <a:r>
              <a:rPr lang="en-US" b="1" baseline="0" dirty="0" smtClean="0"/>
              <a:t>e</a:t>
            </a:r>
            <a:r>
              <a:rPr lang="en-US" baseline="0" dirty="0" smtClean="0"/>
              <a:t> (</a:t>
            </a:r>
            <a:r>
              <a:rPr lang="en-US" i="1" baseline="0" dirty="0" smtClean="0"/>
              <a:t>click</a:t>
            </a:r>
            <a:r>
              <a:rPr lang="en-US" baseline="0" dirty="0" smtClean="0"/>
              <a:t>) to be very similar to transformed original rays </a:t>
            </a:r>
            <a:r>
              <a:rPr lang="en-US" b="1" baseline="0" dirty="0" smtClean="0"/>
              <a:t>r</a:t>
            </a:r>
            <a:r>
              <a:rPr lang="en-US" baseline="0" dirty="0" smtClean="0"/>
              <a:t> (</a:t>
            </a:r>
            <a:r>
              <a:rPr lang="en-US" i="1" baseline="0" dirty="0" smtClean="0"/>
              <a:t>click</a:t>
            </a:r>
            <a:r>
              <a:rPr lang="en-US" baseline="0" dirty="0" smtClean="0"/>
              <a:t>).</a:t>
            </a:r>
          </a:p>
          <a:p>
            <a:r>
              <a:rPr lang="en-US" baseline="0" dirty="0" smtClean="0"/>
              <a:t>As we have multiple constraints that need to blend, they are weighted by </a:t>
            </a:r>
            <a:r>
              <a:rPr lang="en-US" b="1" baseline="0" dirty="0" smtClean="0"/>
              <a:t>w</a:t>
            </a:r>
            <a:r>
              <a:rPr lang="en-US" baseline="0" dirty="0" smtClean="0"/>
              <a:t> (</a:t>
            </a:r>
            <a:r>
              <a:rPr lang="en-US" i="1" baseline="0" dirty="0" smtClean="0"/>
              <a:t>click</a:t>
            </a:r>
            <a:r>
              <a:rPr lang="en-US" baseline="0" dirty="0" smtClean="0"/>
              <a:t>).</a:t>
            </a:r>
          </a:p>
          <a:p>
            <a:endParaRPr lang="en-US" baseline="0" dirty="0" smtClean="0"/>
          </a:p>
          <a:p>
            <a:r>
              <a:rPr lang="en-US" baseline="0" dirty="0" smtClean="0"/>
              <a:t>The weight for one constraint should be very high if its very close and also it should be smooth.</a:t>
            </a:r>
          </a:p>
          <a:p>
            <a:r>
              <a:rPr lang="en-US" b="1" baseline="0" dirty="0" smtClean="0"/>
              <a:t>One-over-the-distance</a:t>
            </a:r>
            <a:r>
              <a:rPr lang="en-US" baseline="0" dirty="0" smtClean="0"/>
              <a:t> of the constraint position </a:t>
            </a:r>
            <a:r>
              <a:rPr lang="en-US" b="1" baseline="0" dirty="0" smtClean="0"/>
              <a:t>p-n</a:t>
            </a:r>
            <a:r>
              <a:rPr lang="en-US" baseline="0" dirty="0" smtClean="0"/>
              <a:t> and the point in question </a:t>
            </a:r>
            <a:r>
              <a:rPr lang="en-US" b="1" baseline="0" dirty="0" smtClean="0"/>
              <a:t>q</a:t>
            </a:r>
            <a:r>
              <a:rPr lang="en-US" baseline="0" dirty="0" smtClean="0"/>
              <a:t> has this smooth, interpolating property.</a:t>
            </a:r>
          </a:p>
        </p:txBody>
      </p:sp>
      <p:sp>
        <p:nvSpPr>
          <p:cNvPr id="4" name="Foliennummernplatzhalter 3"/>
          <p:cNvSpPr>
            <a:spLocks noGrp="1"/>
          </p:cNvSpPr>
          <p:nvPr>
            <p:ph type="sldNum" sz="quarter" idx="10"/>
          </p:nvPr>
        </p:nvSpPr>
        <p:spPr/>
        <p:txBody>
          <a:bodyPr/>
          <a:lstStyle/>
          <a:p>
            <a:fld id="{5961A7C9-000B-8340-8EBD-2910655B7846}"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5A053CB4-09B4-EC44-A70F-B674ED1E65A2}" type="datetimeFigureOut">
              <a:rPr lang="de-DE" smtClean="0"/>
              <a:pPr/>
              <a:t>17.12.2009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BB2BB13-8B6A-6C42-A541-0E25BF203AF4}"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81000" y="5334000"/>
            <a:ext cx="8229600" cy="1270000"/>
          </a:xfrm>
        </p:spPr>
        <p:txBody>
          <a:bodyPr lIns="0" tIns="0" rIns="0" bIns="0" anchor="t">
            <a:normAutofit/>
          </a:bodyPr>
          <a:lstStyle>
            <a:lvl1pPr algn="l">
              <a:defRPr sz="6600" b="1" cap="all">
                <a:solidFill>
                  <a:schemeClr val="tx1"/>
                </a:solidFill>
              </a:defRPr>
            </a:lvl1pPr>
          </a:lstStyle>
          <a:p>
            <a:endParaRPr lang="de-DE" dirty="0"/>
          </a:p>
        </p:txBody>
      </p:sp>
      <p:sp>
        <p:nvSpPr>
          <p:cNvPr id="3" name="Inhaltsplatzhalter 2"/>
          <p:cNvSpPr>
            <a:spLocks noGrp="1"/>
          </p:cNvSpPr>
          <p:nvPr>
            <p:ph idx="1"/>
          </p:nvPr>
        </p:nvSpPr>
        <p:spPr>
          <a:xfrm>
            <a:off x="381000" y="609600"/>
            <a:ext cx="8382000" cy="4648199"/>
          </a:xfrm>
        </p:spPr>
        <p:txBody>
          <a:bodyPr lIns="0" tIns="0" rIns="0" bIns="0" anchor="b">
            <a:normAutofit/>
          </a:bodyPr>
          <a:lstStyle>
            <a:lvl1pPr>
              <a:buNone/>
              <a:defRPr sz="2000">
                <a:solidFill>
                  <a:schemeClr val="tx1">
                    <a:lumMod val="85000"/>
                    <a:lumOff val="15000"/>
                  </a:schemeClr>
                </a:solidFill>
              </a:defRPr>
            </a:lvl1pPr>
            <a:lvl2pPr>
              <a:buNone/>
              <a:defRPr sz="1800">
                <a:solidFill>
                  <a:schemeClr val="tx1">
                    <a:lumMod val="85000"/>
                    <a:lumOff val="15000"/>
                  </a:schemeClr>
                </a:solidFill>
              </a:defRPr>
            </a:lvl2pPr>
            <a:lvl3pPr>
              <a:buNone/>
              <a:defRPr sz="1600">
                <a:solidFill>
                  <a:schemeClr val="tx1">
                    <a:lumMod val="85000"/>
                    <a:lumOff val="15000"/>
                  </a:schemeClr>
                </a:solidFill>
              </a:defRPr>
            </a:lvl3pPr>
            <a:lvl4pPr>
              <a:buNone/>
              <a:defRPr sz="1400">
                <a:solidFill>
                  <a:schemeClr val="tx1">
                    <a:lumMod val="85000"/>
                    <a:lumOff val="15000"/>
                  </a:schemeClr>
                </a:solidFill>
              </a:defRPr>
            </a:lvl4pPr>
            <a:lvl5pPr>
              <a:buNone/>
              <a:defRPr sz="1400">
                <a:solidFill>
                  <a:schemeClr val="tx1">
                    <a:lumMod val="85000"/>
                    <a:lumOff val="15000"/>
                  </a:schemeClr>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extfeld 10"/>
          <p:cNvSpPr txBox="1"/>
          <p:nvPr userDrawn="1"/>
        </p:nvSpPr>
        <p:spPr>
          <a:xfrm>
            <a:off x="2825751" y="256402"/>
            <a:ext cx="5937249" cy="276998"/>
          </a:xfrm>
          <a:prstGeom prst="rect">
            <a:avLst/>
          </a:prstGeom>
          <a:noFill/>
        </p:spPr>
        <p:txBody>
          <a:bodyPr wrap="none" lIns="0" tIns="0" rIns="0" bIns="0" rtlCol="0" anchor="t">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e-DE" sz="1000" b="1" i="0" dirty="0" smtClean="0">
                <a:solidFill>
                  <a:schemeClr val="tx1">
                    <a:lumMod val="50000"/>
                    <a:lumOff val="50000"/>
                  </a:schemeClr>
                </a:solidFill>
                <a:latin typeface="Lucida Grande"/>
                <a:ea typeface="Lucida Grande"/>
                <a:cs typeface="Lucida Grande"/>
              </a:rPr>
              <a:t>Interactive </a:t>
            </a:r>
            <a:r>
              <a:rPr lang="de-DE" sz="1000" b="1" i="0" dirty="0" err="1" smtClean="0">
                <a:solidFill>
                  <a:schemeClr val="tx1">
                    <a:lumMod val="50000"/>
                    <a:lumOff val="50000"/>
                  </a:schemeClr>
                </a:solidFill>
                <a:latin typeface="Lucida Grande"/>
                <a:ea typeface="Lucida Grande"/>
                <a:cs typeface="Lucida Grande"/>
              </a:rPr>
              <a:t>Reflection</a:t>
            </a:r>
            <a:r>
              <a:rPr lang="de-DE" sz="1000" b="1" i="0" dirty="0" smtClean="0">
                <a:solidFill>
                  <a:schemeClr val="tx1">
                    <a:lumMod val="50000"/>
                    <a:lumOff val="50000"/>
                  </a:schemeClr>
                </a:solidFill>
                <a:latin typeface="Lucida Grande"/>
                <a:ea typeface="Lucida Grande"/>
                <a:cs typeface="Lucida Grande"/>
              </a:rPr>
              <a:t> </a:t>
            </a:r>
            <a:r>
              <a:rPr lang="de-DE" sz="1000" b="1" i="0" dirty="0" err="1" smtClean="0">
                <a:solidFill>
                  <a:schemeClr val="tx1">
                    <a:lumMod val="50000"/>
                    <a:lumOff val="50000"/>
                  </a:schemeClr>
                </a:solidFill>
                <a:latin typeface="Lucida Grande"/>
                <a:ea typeface="Lucida Grande"/>
                <a:cs typeface="Lucida Grande"/>
              </a:rPr>
              <a:t>Editing</a:t>
            </a:r>
            <a:r>
              <a:rPr lang="de-DE" sz="1000" b="1" i="0" dirty="0" smtClean="0">
                <a:solidFill>
                  <a:schemeClr val="tx1">
                    <a:lumMod val="50000"/>
                    <a:lumOff val="50000"/>
                  </a:schemeClr>
                </a:solidFill>
                <a:latin typeface="Lucida Grande"/>
                <a:ea typeface="Lucida Grande"/>
                <a:cs typeface="Lucida Grande"/>
              </a:rPr>
              <a:t> </a:t>
            </a:r>
            <a:r>
              <a:rPr lang="de-DE" sz="1000" b="0" i="0" dirty="0" smtClean="0">
                <a:solidFill>
                  <a:schemeClr val="tx1">
                    <a:lumMod val="50000"/>
                    <a:lumOff val="50000"/>
                  </a:schemeClr>
                </a:solidFill>
                <a:latin typeface="Lucida Grande"/>
                <a:ea typeface="Lucida Grande"/>
                <a:cs typeface="Lucida Grande"/>
              </a:rPr>
              <a:t>(Ritschel et al.)</a:t>
            </a:r>
          </a:p>
        </p:txBody>
      </p:sp>
      <p:pic>
        <p:nvPicPr>
          <p:cNvPr id="5" name="Bild 4"/>
          <p:cNvPicPr>
            <a:picLocks noChangeAspect="1"/>
          </p:cNvPicPr>
          <p:nvPr userDrawn="1"/>
        </p:nvPicPr>
        <p:blipFill>
          <a:blip r:embed="rId2"/>
          <a:stretch>
            <a:fillRect/>
          </a:stretch>
        </p:blipFill>
        <p:spPr>
          <a:xfrm>
            <a:off x="304800" y="88666"/>
            <a:ext cx="1752599" cy="52093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el und Inhalt">
    <p:spTree>
      <p:nvGrpSpPr>
        <p:cNvPr id="1" name=""/>
        <p:cNvGrpSpPr/>
        <p:nvPr/>
      </p:nvGrpSpPr>
      <p:grpSpPr>
        <a:xfrm>
          <a:off x="0" y="0"/>
          <a:ext cx="0" cy="0"/>
          <a:chOff x="0" y="0"/>
          <a:chExt cx="0" cy="0"/>
        </a:xfrm>
      </p:grpSpPr>
      <p:sp>
        <p:nvSpPr>
          <p:cNvPr id="7" name="Titel 1"/>
          <p:cNvSpPr>
            <a:spLocks noGrp="1"/>
          </p:cNvSpPr>
          <p:nvPr>
            <p:ph type="title"/>
          </p:nvPr>
        </p:nvSpPr>
        <p:spPr>
          <a:xfrm>
            <a:off x="381000" y="5715000"/>
            <a:ext cx="8229600" cy="889000"/>
          </a:xfrm>
        </p:spPr>
        <p:txBody>
          <a:bodyPr lIns="0" tIns="0" rIns="0" bIns="0" anchor="t">
            <a:normAutofit/>
          </a:bodyPr>
          <a:lstStyle>
            <a:lvl1pPr algn="l">
              <a:defRPr sz="5400" b="1" cap="all">
                <a:solidFill>
                  <a:schemeClr val="tx1"/>
                </a:solidFill>
              </a:defRPr>
            </a:lvl1pPr>
          </a:lstStyle>
          <a:p>
            <a:endParaRPr lang="de-DE" dirty="0"/>
          </a:p>
        </p:txBody>
      </p:sp>
      <p:sp>
        <p:nvSpPr>
          <p:cNvPr id="8" name="Inhaltsplatzhalter 2"/>
          <p:cNvSpPr>
            <a:spLocks noGrp="1"/>
          </p:cNvSpPr>
          <p:nvPr>
            <p:ph idx="1"/>
          </p:nvPr>
        </p:nvSpPr>
        <p:spPr>
          <a:xfrm>
            <a:off x="381000" y="609600"/>
            <a:ext cx="8382000" cy="5029200"/>
          </a:xfrm>
        </p:spPr>
        <p:txBody>
          <a:bodyPr lIns="0" tIns="0" rIns="0" bIns="0" anchor="b">
            <a:normAutofit/>
          </a:bodyPr>
          <a:lstStyle>
            <a:lvl1pPr>
              <a:buNone/>
              <a:defRPr sz="2000">
                <a:solidFill>
                  <a:schemeClr val="tx1">
                    <a:lumMod val="85000"/>
                    <a:lumOff val="15000"/>
                  </a:schemeClr>
                </a:solidFill>
              </a:defRPr>
            </a:lvl1pPr>
            <a:lvl2pPr>
              <a:buNone/>
              <a:defRPr sz="1800">
                <a:solidFill>
                  <a:schemeClr val="tx1">
                    <a:lumMod val="85000"/>
                    <a:lumOff val="15000"/>
                  </a:schemeClr>
                </a:solidFill>
              </a:defRPr>
            </a:lvl2pPr>
            <a:lvl3pPr>
              <a:buNone/>
              <a:defRPr sz="1600">
                <a:solidFill>
                  <a:schemeClr val="tx1">
                    <a:lumMod val="85000"/>
                    <a:lumOff val="15000"/>
                  </a:schemeClr>
                </a:solidFill>
              </a:defRPr>
            </a:lvl3pPr>
            <a:lvl4pPr>
              <a:buNone/>
              <a:defRPr sz="1400">
                <a:solidFill>
                  <a:schemeClr val="tx1">
                    <a:lumMod val="85000"/>
                    <a:lumOff val="15000"/>
                  </a:schemeClr>
                </a:solidFill>
              </a:defRPr>
            </a:lvl4pPr>
            <a:lvl5pPr>
              <a:buNone/>
              <a:defRPr sz="1400">
                <a:solidFill>
                  <a:schemeClr val="tx1">
                    <a:lumMod val="85000"/>
                    <a:lumOff val="15000"/>
                  </a:schemeClr>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Textfeld 8"/>
          <p:cNvSpPr txBox="1"/>
          <p:nvPr userDrawn="1"/>
        </p:nvSpPr>
        <p:spPr>
          <a:xfrm>
            <a:off x="2825751" y="256402"/>
            <a:ext cx="5937249" cy="276998"/>
          </a:xfrm>
          <a:prstGeom prst="rect">
            <a:avLst/>
          </a:prstGeom>
          <a:noFill/>
        </p:spPr>
        <p:txBody>
          <a:bodyPr wrap="none" lIns="0" tIns="0" rIns="0" bIns="0" rtlCol="0" anchor="t">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e-DE" sz="1000" b="1" i="0" dirty="0" smtClean="0">
                <a:solidFill>
                  <a:schemeClr val="tx1">
                    <a:lumMod val="50000"/>
                    <a:lumOff val="50000"/>
                  </a:schemeClr>
                </a:solidFill>
                <a:latin typeface="Lucida Grande"/>
                <a:ea typeface="Lucida Grande"/>
                <a:cs typeface="Lucida Grande"/>
              </a:rPr>
              <a:t>Interactive </a:t>
            </a:r>
            <a:r>
              <a:rPr lang="de-DE" sz="1000" b="1" i="0" dirty="0" err="1" smtClean="0">
                <a:solidFill>
                  <a:schemeClr val="tx1">
                    <a:lumMod val="50000"/>
                    <a:lumOff val="50000"/>
                  </a:schemeClr>
                </a:solidFill>
                <a:latin typeface="Lucida Grande"/>
                <a:ea typeface="Lucida Grande"/>
                <a:cs typeface="Lucida Grande"/>
              </a:rPr>
              <a:t>Reflection</a:t>
            </a:r>
            <a:r>
              <a:rPr lang="de-DE" sz="1000" b="1" i="0" dirty="0" smtClean="0">
                <a:solidFill>
                  <a:schemeClr val="tx1">
                    <a:lumMod val="50000"/>
                    <a:lumOff val="50000"/>
                  </a:schemeClr>
                </a:solidFill>
                <a:latin typeface="Lucida Grande"/>
                <a:ea typeface="Lucida Grande"/>
                <a:cs typeface="Lucida Grande"/>
              </a:rPr>
              <a:t> </a:t>
            </a:r>
            <a:r>
              <a:rPr lang="de-DE" sz="1000" b="1" i="0" dirty="0" err="1" smtClean="0">
                <a:solidFill>
                  <a:schemeClr val="tx1">
                    <a:lumMod val="50000"/>
                    <a:lumOff val="50000"/>
                  </a:schemeClr>
                </a:solidFill>
                <a:latin typeface="Lucida Grande"/>
                <a:ea typeface="Lucida Grande"/>
                <a:cs typeface="Lucida Grande"/>
              </a:rPr>
              <a:t>Editing</a:t>
            </a:r>
            <a:r>
              <a:rPr lang="de-DE" sz="1000" b="1" i="0" dirty="0" smtClean="0">
                <a:solidFill>
                  <a:schemeClr val="tx1">
                    <a:lumMod val="50000"/>
                    <a:lumOff val="50000"/>
                  </a:schemeClr>
                </a:solidFill>
                <a:latin typeface="Lucida Grande"/>
                <a:ea typeface="Lucida Grande"/>
                <a:cs typeface="Lucida Grande"/>
              </a:rPr>
              <a:t> </a:t>
            </a:r>
            <a:r>
              <a:rPr lang="de-DE" sz="1000" b="0" i="0" dirty="0" smtClean="0">
                <a:solidFill>
                  <a:schemeClr val="tx1">
                    <a:lumMod val="50000"/>
                    <a:lumOff val="50000"/>
                  </a:schemeClr>
                </a:solidFill>
                <a:latin typeface="Lucida Grande"/>
                <a:ea typeface="Lucida Grande"/>
                <a:cs typeface="Lucida Grande"/>
              </a:rPr>
              <a:t>(Ritschel et al.)</a:t>
            </a:r>
          </a:p>
        </p:txBody>
      </p:sp>
      <p:pic>
        <p:nvPicPr>
          <p:cNvPr id="10" name="Bild 9"/>
          <p:cNvPicPr>
            <a:picLocks noChangeAspect="1"/>
          </p:cNvPicPr>
          <p:nvPr userDrawn="1"/>
        </p:nvPicPr>
        <p:blipFill>
          <a:blip r:embed="rId2"/>
          <a:stretch>
            <a:fillRect/>
          </a:stretch>
        </p:blipFill>
        <p:spPr>
          <a:xfrm>
            <a:off x="304800" y="88666"/>
            <a:ext cx="1752599" cy="520934"/>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el und Inhalt">
    <p:spTree>
      <p:nvGrpSpPr>
        <p:cNvPr id="1" name=""/>
        <p:cNvGrpSpPr/>
        <p:nvPr/>
      </p:nvGrpSpPr>
      <p:grpSpPr>
        <a:xfrm>
          <a:off x="0" y="0"/>
          <a:ext cx="0" cy="0"/>
          <a:chOff x="0" y="0"/>
          <a:chExt cx="0" cy="0"/>
        </a:xfrm>
      </p:grpSpPr>
      <p:sp>
        <p:nvSpPr>
          <p:cNvPr id="5" name="Inhaltsplatzhalter 2"/>
          <p:cNvSpPr>
            <a:spLocks noGrp="1"/>
          </p:cNvSpPr>
          <p:nvPr>
            <p:ph idx="1"/>
          </p:nvPr>
        </p:nvSpPr>
        <p:spPr>
          <a:xfrm>
            <a:off x="381000" y="609600"/>
            <a:ext cx="8382000" cy="5867400"/>
          </a:xfrm>
        </p:spPr>
        <p:txBody>
          <a:bodyPr lIns="0" tIns="0" rIns="0" bIns="0" anchor="b">
            <a:normAutofit/>
          </a:bodyPr>
          <a:lstStyle>
            <a:lvl1pPr>
              <a:buNone/>
              <a:defRPr sz="2000">
                <a:solidFill>
                  <a:schemeClr val="tx1">
                    <a:lumMod val="85000"/>
                    <a:lumOff val="15000"/>
                  </a:schemeClr>
                </a:solidFill>
              </a:defRPr>
            </a:lvl1pPr>
            <a:lvl2pPr>
              <a:buNone/>
              <a:defRPr sz="1800">
                <a:solidFill>
                  <a:schemeClr val="tx1">
                    <a:lumMod val="85000"/>
                    <a:lumOff val="15000"/>
                  </a:schemeClr>
                </a:solidFill>
              </a:defRPr>
            </a:lvl2pPr>
            <a:lvl3pPr>
              <a:buNone/>
              <a:defRPr sz="1600">
                <a:solidFill>
                  <a:schemeClr val="tx1">
                    <a:lumMod val="85000"/>
                    <a:lumOff val="15000"/>
                  </a:schemeClr>
                </a:solidFill>
              </a:defRPr>
            </a:lvl3pPr>
            <a:lvl4pPr>
              <a:buNone/>
              <a:defRPr sz="1400">
                <a:solidFill>
                  <a:schemeClr val="tx1">
                    <a:lumMod val="85000"/>
                    <a:lumOff val="15000"/>
                  </a:schemeClr>
                </a:solidFill>
              </a:defRPr>
            </a:lvl4pPr>
            <a:lvl5pPr>
              <a:buNone/>
              <a:defRPr sz="1400">
                <a:solidFill>
                  <a:schemeClr val="tx1">
                    <a:lumMod val="85000"/>
                    <a:lumOff val="15000"/>
                  </a:schemeClr>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extfeld 5"/>
          <p:cNvSpPr txBox="1"/>
          <p:nvPr userDrawn="1"/>
        </p:nvSpPr>
        <p:spPr>
          <a:xfrm>
            <a:off x="2825751" y="256402"/>
            <a:ext cx="5937249" cy="276998"/>
          </a:xfrm>
          <a:prstGeom prst="rect">
            <a:avLst/>
          </a:prstGeom>
          <a:noFill/>
        </p:spPr>
        <p:txBody>
          <a:bodyPr wrap="none" lIns="0" tIns="0" rIns="0" bIns="0" rtlCol="0" anchor="t">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e-DE" sz="1000" b="1" i="0" dirty="0" smtClean="0">
                <a:solidFill>
                  <a:schemeClr val="tx1">
                    <a:lumMod val="50000"/>
                    <a:lumOff val="50000"/>
                  </a:schemeClr>
                </a:solidFill>
                <a:latin typeface="Lucida Grande"/>
                <a:ea typeface="Lucida Grande"/>
                <a:cs typeface="Lucida Grande"/>
              </a:rPr>
              <a:t>Interactive </a:t>
            </a:r>
            <a:r>
              <a:rPr lang="de-DE" sz="1000" b="1" i="0" dirty="0" err="1" smtClean="0">
                <a:solidFill>
                  <a:schemeClr val="tx1">
                    <a:lumMod val="50000"/>
                    <a:lumOff val="50000"/>
                  </a:schemeClr>
                </a:solidFill>
                <a:latin typeface="Lucida Grande"/>
                <a:ea typeface="Lucida Grande"/>
                <a:cs typeface="Lucida Grande"/>
              </a:rPr>
              <a:t>Reflection</a:t>
            </a:r>
            <a:r>
              <a:rPr lang="de-DE" sz="1000" b="1" i="0" dirty="0" smtClean="0">
                <a:solidFill>
                  <a:schemeClr val="tx1">
                    <a:lumMod val="50000"/>
                    <a:lumOff val="50000"/>
                  </a:schemeClr>
                </a:solidFill>
                <a:latin typeface="Lucida Grande"/>
                <a:ea typeface="Lucida Grande"/>
                <a:cs typeface="Lucida Grande"/>
              </a:rPr>
              <a:t> </a:t>
            </a:r>
            <a:r>
              <a:rPr lang="de-DE" sz="1000" b="1" i="0" dirty="0" err="1" smtClean="0">
                <a:solidFill>
                  <a:schemeClr val="tx1">
                    <a:lumMod val="50000"/>
                    <a:lumOff val="50000"/>
                  </a:schemeClr>
                </a:solidFill>
                <a:latin typeface="Lucida Grande"/>
                <a:ea typeface="Lucida Grande"/>
                <a:cs typeface="Lucida Grande"/>
              </a:rPr>
              <a:t>Editing</a:t>
            </a:r>
            <a:r>
              <a:rPr lang="de-DE" sz="1000" b="1" i="0" dirty="0" smtClean="0">
                <a:solidFill>
                  <a:schemeClr val="tx1">
                    <a:lumMod val="50000"/>
                    <a:lumOff val="50000"/>
                  </a:schemeClr>
                </a:solidFill>
                <a:latin typeface="Lucida Grande"/>
                <a:ea typeface="Lucida Grande"/>
                <a:cs typeface="Lucida Grande"/>
              </a:rPr>
              <a:t> </a:t>
            </a:r>
            <a:r>
              <a:rPr lang="de-DE" sz="1000" b="0" i="0" dirty="0" smtClean="0">
                <a:solidFill>
                  <a:schemeClr val="tx1">
                    <a:lumMod val="50000"/>
                    <a:lumOff val="50000"/>
                  </a:schemeClr>
                </a:solidFill>
                <a:latin typeface="Lucida Grande"/>
                <a:ea typeface="Lucida Grande"/>
                <a:cs typeface="Lucida Grande"/>
              </a:rPr>
              <a:t>(Ritschel et al.)</a:t>
            </a:r>
          </a:p>
        </p:txBody>
      </p:sp>
      <p:pic>
        <p:nvPicPr>
          <p:cNvPr id="7" name="Bild 6"/>
          <p:cNvPicPr>
            <a:picLocks noChangeAspect="1"/>
          </p:cNvPicPr>
          <p:nvPr userDrawn="1"/>
        </p:nvPicPr>
        <p:blipFill>
          <a:blip r:embed="rId2"/>
          <a:stretch>
            <a:fillRect/>
          </a:stretch>
        </p:blipFill>
        <p:spPr>
          <a:xfrm>
            <a:off x="304800" y="88666"/>
            <a:ext cx="1752599" cy="5209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28600" y="162451"/>
            <a:ext cx="8686800" cy="904349"/>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228600" y="1295400"/>
            <a:ext cx="8686800" cy="4830763"/>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err="1" smtClean="0"/>
              <a:t>Blah</a:t>
            </a:r>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video" Target="file://localhost/Users/tobias/Documents/Reflection%20Editing%20Talk/GPU%20Implementation.avi" TargetMode="Externa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4" Type="http://schemas.openxmlformats.org/officeDocument/2006/relationships/image" Target="../media/image24.png"/><Relationship Id="rId5" Type="http://schemas.openxmlformats.org/officeDocument/2006/relationships/image" Target="../media/image25.pn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 Id="rId6" Type="http://schemas.openxmlformats.org/officeDocument/2006/relationships/image" Target="../media/image26.png"/></Relationships>
</file>

<file path=ppt/slides/_rels/slide13.xml.rels><?xml version="1.0" encoding="UTF-8" standalone="yes"?>
<Relationships xmlns="http://schemas.openxmlformats.org/package/2006/relationships"><Relationship Id="rId4" Type="http://schemas.openxmlformats.org/officeDocument/2006/relationships/image" Target="../media/image28.png"/><Relationship Id="rId1" Type="http://schemas.openxmlformats.org/officeDocument/2006/relationships/video" Target="file://localhost/Users/tobias/Documents/Reflection%20Editing%20Talk/Car.avi" TargetMode="External"/><Relationship Id="rId2" Type="http://schemas.openxmlformats.org/officeDocument/2006/relationships/slideLayout" Target="../slideLayouts/slideLayout3.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video" Target="file://localhost/Users/tobias/Documents/Reflection%20Editing%20Talk/Kitchen.avi" TargetMode="External"/><Relationship Id="rId2" Type="http://schemas.openxmlformats.org/officeDocument/2006/relationships/slideLayout" Target="../slideLayouts/slideLayout3.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video" Target="file://localhost/Users/tobias/Documents/Reflection%20Editing%20Talk/Ring.avi" TargetMode="External"/><Relationship Id="rId2" Type="http://schemas.openxmlformats.org/officeDocument/2006/relationships/slideLayout" Target="../slideLayouts/slideLayout3.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video" Target="file://localhost/Users/tobias/Documents/Reflection%20Editing%20Talk/Highlight.avi" TargetMode="External"/><Relationship Id="rId2" Type="http://schemas.openxmlformats.org/officeDocument/2006/relationships/slideLayout" Target="../slideLayouts/slideLayout3.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4" Type="http://schemas.openxmlformats.org/officeDocument/2006/relationships/image" Target="../media/image32.png"/><Relationship Id="rId1" Type="http://schemas.openxmlformats.org/officeDocument/2006/relationships/video" Target="file://localhost/Users/tobias/Documents/Reflection%20Editing%20Talk/Refraction.avi" TargetMode="External"/><Relationship Id="rId2" Type="http://schemas.openxmlformats.org/officeDocument/2006/relationships/slideLayout" Target="../slideLayouts/slideLayout3.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4" Type="http://schemas.openxmlformats.org/officeDocument/2006/relationships/image" Target="../media/image33.png"/><Relationship Id="rId1" Type="http://schemas.openxmlformats.org/officeDocument/2006/relationships/video" Target="file://localhost/Users/tobias/Documents/Reflection%20Editing%20Talk/Animation.avi" TargetMode="External"/><Relationship Id="rId2" Type="http://schemas.openxmlformats.org/officeDocument/2006/relationships/slideLayout" Target="../slideLayouts/slideLayout3.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image" Target="../media/image37.png"/><Relationship Id="rId1" Type="http://schemas.openxmlformats.org/officeDocument/2006/relationships/video" Target="file://localhost/Users/tobias/Documents/Reflection%20Editing%20Talk/Visual%20Quality.avi" TargetMode="External"/><Relationship Id="rId2" Type="http://schemas.openxmlformats.org/officeDocument/2006/relationships/slideLayout" Target="../slideLayouts/slideLayout3.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9.png"/><Relationship Id="rId5"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42.png"/><Relationship Id="rId1" Type="http://schemas.openxmlformats.org/officeDocument/2006/relationships/video" Target="file://localhost/Users/tobias/Documents/Reflection%20Editing%20Talk/Surface%20Details.avi"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43.png"/><Relationship Id="rId1" Type="http://schemas.openxmlformats.org/officeDocument/2006/relationships/video" Target="file://localhost/Users/tobias/Documents/Reflection%20Editing%20Talk/Lafortune.avi" TargetMode="Externa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44.png"/><Relationship Id="rId1" Type="http://schemas.openxmlformats.org/officeDocument/2006/relationships/video" Target="file://localhost/Users/tobias/Documents/Reflection%20Editing%20Talk/Cheat.avi" TargetMode="External"/></Relationships>
</file>

<file path=ppt/slides/_rels/slide3.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video" Target="file://localhost/Users/tobias/Documents/Reflection%20Editing%20Talk/Rokeby%20Dargon.avi" TargetMode="External"/><Relationship Id="rId2" Type="http://schemas.openxmlformats.org/officeDocument/2006/relationships/slideLayout" Target="../slideLayouts/slideLayout3.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7.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4" Type="http://schemas.openxmlformats.org/officeDocument/2006/relationships/image" Target="../media/image12.png"/><Relationship Id="rId5" Type="http://schemas.openxmlformats.org/officeDocument/2006/relationships/image" Target="../media/image13.png"/><Relationship Id="rId7" Type="http://schemas.openxmlformats.org/officeDocument/2006/relationships/hyperlink" Target="http://www.opengl.org/"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 Id="rId9" Type="http://schemas.openxmlformats.org/officeDocument/2006/relationships/image" Target="../media/image16.png"/><Relationship Id="rId3" Type="http://schemas.openxmlformats.org/officeDocument/2006/relationships/image" Target="../media/image11.png"/><Relationship Id="rId6" Type="http://schemas.openxmlformats.org/officeDocument/2006/relationships/image" Target="../media/image14.png"/></Relationships>
</file>

<file path=ppt/slides/_rels/slide6.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Bild 5"/>
          <p:cNvPicPr>
            <a:picLocks noChangeAspect="1"/>
          </p:cNvPicPr>
          <p:nvPr/>
        </p:nvPicPr>
        <p:blipFill>
          <a:blip r:embed="rId3"/>
          <a:srcRect l="1633" r="75121"/>
          <a:stretch>
            <a:fillRect/>
          </a:stretch>
        </p:blipFill>
        <p:spPr>
          <a:xfrm>
            <a:off x="4195367" y="1359749"/>
            <a:ext cx="605233" cy="773851"/>
          </a:xfrm>
          <a:prstGeom prst="rect">
            <a:avLst/>
          </a:prstGeom>
        </p:spPr>
      </p:pic>
      <p:sp>
        <p:nvSpPr>
          <p:cNvPr id="2" name="Titel 1"/>
          <p:cNvSpPr>
            <a:spLocks noGrp="1"/>
          </p:cNvSpPr>
          <p:nvPr>
            <p:ph type="ctrTitle"/>
          </p:nvPr>
        </p:nvSpPr>
        <p:spPr>
          <a:xfrm>
            <a:off x="0" y="2766902"/>
            <a:ext cx="9144000" cy="1415624"/>
          </a:xfrm>
        </p:spPr>
        <p:txBody>
          <a:bodyPr wrap="square">
            <a:noAutofit/>
          </a:bodyPr>
          <a:lstStyle/>
          <a:p>
            <a:pPr>
              <a:spcAft>
                <a:spcPts val="1800"/>
              </a:spcAft>
            </a:pPr>
            <a:r>
              <a:rPr lang="de-DE" sz="3200" b="1" dirty="0" smtClean="0"/>
              <a:t>Interactive </a:t>
            </a:r>
            <a:r>
              <a:rPr lang="de-DE" sz="3200" b="1" dirty="0" err="1" smtClean="0"/>
              <a:t>Reflection</a:t>
            </a:r>
            <a:r>
              <a:rPr lang="de-DE" sz="3200" b="1" dirty="0" smtClean="0"/>
              <a:t> </a:t>
            </a:r>
            <a:r>
              <a:rPr lang="de-DE" sz="3200" b="1" dirty="0" err="1" smtClean="0"/>
              <a:t>Editing</a:t>
            </a:r>
            <a:endParaRPr lang="de-DE" sz="2000" b="1" dirty="0"/>
          </a:p>
        </p:txBody>
      </p:sp>
      <p:sp>
        <p:nvSpPr>
          <p:cNvPr id="3" name="Untertitel 2"/>
          <p:cNvSpPr>
            <a:spLocks noGrp="1"/>
          </p:cNvSpPr>
          <p:nvPr>
            <p:ph type="subTitle" idx="1"/>
          </p:nvPr>
        </p:nvSpPr>
        <p:spPr>
          <a:xfrm>
            <a:off x="304800" y="4234548"/>
            <a:ext cx="8534400" cy="694650"/>
          </a:xfrm>
        </p:spPr>
        <p:txBody>
          <a:bodyPr>
            <a:noAutofit/>
          </a:bodyPr>
          <a:lstStyle/>
          <a:p>
            <a:r>
              <a:rPr lang="de-DE" sz="1600" dirty="0" smtClean="0">
                <a:solidFill>
                  <a:schemeClr val="tx1">
                    <a:lumMod val="75000"/>
                    <a:lumOff val="25000"/>
                  </a:schemeClr>
                </a:solidFill>
              </a:rPr>
              <a:t>    Tobias Ritschel         Makoto Okabe         Thorsten </a:t>
            </a:r>
            <a:r>
              <a:rPr lang="de-DE" sz="1600" dirty="0" err="1" smtClean="0">
                <a:solidFill>
                  <a:schemeClr val="tx1">
                    <a:lumMod val="75000"/>
                    <a:lumOff val="25000"/>
                  </a:schemeClr>
                </a:solidFill>
              </a:rPr>
              <a:t>Thormählen</a:t>
            </a:r>
            <a:r>
              <a:rPr lang="de-DE" sz="1600" dirty="0" smtClean="0">
                <a:solidFill>
                  <a:schemeClr val="tx1">
                    <a:lumMod val="75000"/>
                    <a:lumOff val="25000"/>
                  </a:schemeClr>
                </a:solidFill>
              </a:rPr>
              <a:t>       Hans-Peter Seidel</a:t>
            </a:r>
          </a:p>
          <a:p>
            <a:r>
              <a:rPr lang="de-DE" sz="1600" dirty="0" smtClean="0">
                <a:solidFill>
                  <a:schemeClr val="tx1">
                    <a:lumMod val="75000"/>
                    <a:lumOff val="25000"/>
                  </a:schemeClr>
                </a:solidFill>
              </a:rPr>
              <a:t>Max-Planck-Institut Informatik</a:t>
            </a:r>
          </a:p>
        </p:txBody>
      </p:sp>
      <p:sp>
        <p:nvSpPr>
          <p:cNvPr id="4" name="Untertitel 2"/>
          <p:cNvSpPr txBox="1">
            <a:spLocks/>
          </p:cNvSpPr>
          <p:nvPr/>
        </p:nvSpPr>
        <p:spPr>
          <a:xfrm>
            <a:off x="1371600" y="2057400"/>
            <a:ext cx="6400800" cy="709502"/>
          </a:xfrm>
          <a:prstGeom prst="rect">
            <a:avLst/>
          </a:prstGeom>
        </p:spPr>
        <p:txBody>
          <a:bodyPr vert="horz" lIns="91440" tIns="45720" rIns="91440" bIns="45720" rtlCol="0">
            <a:normAutofit/>
          </a:bodyPr>
          <a:lstStyle/>
          <a:p>
            <a:pPr algn="ctr">
              <a:spcBef>
                <a:spcPct val="20000"/>
              </a:spcBef>
            </a:pPr>
            <a:r>
              <a:rPr lang="de-DE" sz="1600" dirty="0" smtClean="0">
                <a:solidFill>
                  <a:schemeClr val="tx1">
                    <a:lumMod val="75000"/>
                    <a:lumOff val="25000"/>
                  </a:schemeClr>
                </a:solidFill>
              </a:rPr>
              <a:t>SIGGRAPH </a:t>
            </a:r>
            <a:r>
              <a:rPr lang="de-DE" sz="1600" dirty="0" err="1" smtClean="0">
                <a:solidFill>
                  <a:schemeClr val="tx1">
                    <a:lumMod val="75000"/>
                    <a:lumOff val="25000"/>
                  </a:schemeClr>
                </a:solidFill>
              </a:rPr>
              <a:t>Asia</a:t>
            </a:r>
            <a:r>
              <a:rPr lang="de-DE" sz="1600" dirty="0" smtClean="0">
                <a:solidFill>
                  <a:schemeClr val="tx1">
                    <a:lumMod val="75000"/>
                    <a:lumOff val="25000"/>
                  </a:schemeClr>
                </a:solidFill>
              </a:rPr>
              <a:t> 2009</a:t>
            </a:r>
          </a:p>
          <a:p>
            <a:pPr algn="ctr">
              <a:spcBef>
                <a:spcPct val="20000"/>
              </a:spcBef>
            </a:pPr>
            <a:r>
              <a:rPr lang="de-DE" sz="1600" dirty="0" err="1" smtClean="0">
                <a:solidFill>
                  <a:schemeClr val="tx1">
                    <a:lumMod val="75000"/>
                    <a:lumOff val="25000"/>
                  </a:schemeClr>
                </a:solidFill>
              </a:rPr>
              <a:t>Friday</a:t>
            </a:r>
            <a:r>
              <a:rPr lang="de-DE" sz="1600" dirty="0" smtClean="0">
                <a:solidFill>
                  <a:schemeClr val="tx1">
                    <a:lumMod val="75000"/>
                    <a:lumOff val="25000"/>
                  </a:schemeClr>
                </a:solidFill>
              </a:rPr>
              <a:t>, 18 </a:t>
            </a:r>
            <a:r>
              <a:rPr lang="de-DE" sz="1600" dirty="0" err="1" smtClean="0">
                <a:solidFill>
                  <a:schemeClr val="tx1">
                    <a:lumMod val="75000"/>
                    <a:lumOff val="25000"/>
                  </a:schemeClr>
                </a:solidFill>
              </a:rPr>
              <a:t>December</a:t>
            </a:r>
            <a:r>
              <a:rPr lang="de-DE" sz="1600" dirty="0" smtClean="0">
                <a:solidFill>
                  <a:schemeClr val="tx1">
                    <a:lumMod val="75000"/>
                    <a:lumOff val="25000"/>
                  </a:schemeClr>
                </a:solidFill>
              </a:rPr>
              <a:t>, 2009, Yokohama, Japan</a:t>
            </a:r>
            <a:endParaRPr kumimoji="0" lang="de-DE"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pic>
        <p:nvPicPr>
          <p:cNvPr id="5" name="Picture 5"/>
          <p:cNvPicPr>
            <a:picLocks noChangeAspect="1" noChangeArrowheads="1"/>
          </p:cNvPicPr>
          <p:nvPr/>
        </p:nvPicPr>
        <p:blipFill>
          <a:blip r:embed="rId4">
            <a:lum/>
          </a:blip>
          <a:srcRect r="77038"/>
          <a:stretch>
            <a:fillRect/>
          </a:stretch>
        </p:blipFill>
        <p:spPr bwMode="auto">
          <a:xfrm>
            <a:off x="4195367" y="4929198"/>
            <a:ext cx="664902" cy="620484"/>
          </a:xfrm>
          <a:prstGeom prst="rect">
            <a:avLst/>
          </a:prstGeom>
          <a:noFill/>
          <a:ln w="9525">
            <a:noFill/>
            <a:miter lim="800000"/>
            <a:headEnd/>
            <a:tailEnd/>
          </a:ln>
          <a:effectLst>
            <a:reflection stA="76000" endPos="68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INterpolation</a:t>
            </a:r>
            <a:endParaRPr lang="de-DE" dirty="0"/>
          </a:p>
        </p:txBody>
      </p:sp>
      <p:pic>
        <p:nvPicPr>
          <p:cNvPr id="40962" name="Picture 2"/>
          <p:cNvPicPr>
            <a:picLocks noChangeAspect="1" noChangeArrowheads="1"/>
          </p:cNvPicPr>
          <p:nvPr/>
        </p:nvPicPr>
        <p:blipFill>
          <a:blip r:embed="rId3"/>
          <a:srcRect/>
          <a:stretch>
            <a:fillRect/>
          </a:stretch>
        </p:blipFill>
        <p:spPr bwMode="auto">
          <a:xfrm>
            <a:off x="2143108" y="2643182"/>
            <a:ext cx="3643338" cy="1051463"/>
          </a:xfrm>
          <a:prstGeom prst="rect">
            <a:avLst/>
          </a:prstGeom>
          <a:noFill/>
          <a:ln w="9525">
            <a:noFill/>
            <a:miter lim="800000"/>
            <a:headEnd/>
            <a:tailEnd/>
          </a:ln>
        </p:spPr>
      </p:pic>
      <p:grpSp>
        <p:nvGrpSpPr>
          <p:cNvPr id="13" name="Gruppieren 12"/>
          <p:cNvGrpSpPr/>
          <p:nvPr/>
        </p:nvGrpSpPr>
        <p:grpSpPr>
          <a:xfrm>
            <a:off x="4276027" y="1497569"/>
            <a:ext cx="1030090" cy="1483757"/>
            <a:chOff x="4276027" y="1497569"/>
            <a:chExt cx="1030090" cy="1483757"/>
          </a:xfrm>
        </p:grpSpPr>
        <p:cxnSp>
          <p:nvCxnSpPr>
            <p:cNvPr id="31" name="Gerade Verbindung mit Pfeil 30"/>
            <p:cNvCxnSpPr/>
            <p:nvPr/>
          </p:nvCxnSpPr>
          <p:spPr>
            <a:xfrm rot="5400000">
              <a:off x="4243384" y="2433638"/>
              <a:ext cx="1085850" cy="9525"/>
            </a:xfrm>
            <a:prstGeom prst="straightConnector1">
              <a:avLst/>
            </a:prstGeom>
            <a:ln>
              <a:solidFill>
                <a:srgbClr val="7F7F7F"/>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6" name="Textfeld 45"/>
            <p:cNvSpPr txBox="1"/>
            <p:nvPr/>
          </p:nvSpPr>
          <p:spPr>
            <a:xfrm>
              <a:off x="4276027" y="1497569"/>
              <a:ext cx="1030090" cy="369332"/>
            </a:xfrm>
            <a:prstGeom prst="rect">
              <a:avLst/>
            </a:prstGeom>
            <a:noFill/>
          </p:spPr>
          <p:txBody>
            <a:bodyPr wrap="none" rtlCol="0">
              <a:spAutoFit/>
            </a:bodyPr>
            <a:lstStyle/>
            <a:p>
              <a:pPr algn="ctr"/>
              <a:r>
                <a:rPr lang="en-US" dirty="0" smtClean="0">
                  <a:solidFill>
                    <a:schemeClr val="tx1">
                      <a:lumMod val="65000"/>
                      <a:lumOff val="35000"/>
                    </a:schemeClr>
                  </a:solidFill>
                </a:rPr>
                <a:t>Weight </a:t>
              </a:r>
              <a:r>
                <a:rPr lang="en-US" i="1" dirty="0" smtClean="0">
                  <a:solidFill>
                    <a:schemeClr val="tx1">
                      <a:lumMod val="65000"/>
                      <a:lumOff val="35000"/>
                    </a:schemeClr>
                  </a:solidFill>
                </a:rPr>
                <a:t>n</a:t>
              </a:r>
              <a:endParaRPr lang="en-US" i="1" dirty="0">
                <a:solidFill>
                  <a:schemeClr val="tx1">
                    <a:lumMod val="65000"/>
                    <a:lumOff val="35000"/>
                  </a:schemeClr>
                </a:solidFill>
              </a:endParaRPr>
            </a:p>
          </p:txBody>
        </p:sp>
      </p:grpSp>
      <p:grpSp>
        <p:nvGrpSpPr>
          <p:cNvPr id="14" name="Gruppieren 13"/>
          <p:cNvGrpSpPr/>
          <p:nvPr/>
        </p:nvGrpSpPr>
        <p:grpSpPr>
          <a:xfrm>
            <a:off x="5329247" y="1497569"/>
            <a:ext cx="1770209" cy="1531380"/>
            <a:chOff x="5329247" y="1497569"/>
            <a:chExt cx="1770209" cy="1531380"/>
          </a:xfrm>
        </p:grpSpPr>
        <p:cxnSp>
          <p:nvCxnSpPr>
            <p:cNvPr id="36" name="Gerade Verbindung mit Pfeil 35"/>
            <p:cNvCxnSpPr/>
            <p:nvPr/>
          </p:nvCxnSpPr>
          <p:spPr>
            <a:xfrm rot="5400000">
              <a:off x="5038736" y="2195514"/>
              <a:ext cx="1123946" cy="542924"/>
            </a:xfrm>
            <a:prstGeom prst="straightConnector1">
              <a:avLst/>
            </a:prstGeom>
            <a:ln>
              <a:solidFill>
                <a:srgbClr val="7F7F7F"/>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7" name="Textfeld 46"/>
            <p:cNvSpPr txBox="1"/>
            <p:nvPr/>
          </p:nvSpPr>
          <p:spPr>
            <a:xfrm>
              <a:off x="5798779" y="1497569"/>
              <a:ext cx="1300677" cy="369332"/>
            </a:xfrm>
            <a:prstGeom prst="rect">
              <a:avLst/>
            </a:prstGeom>
            <a:noFill/>
          </p:spPr>
          <p:txBody>
            <a:bodyPr wrap="none" rtlCol="0">
              <a:spAutoFit/>
            </a:bodyPr>
            <a:lstStyle/>
            <a:p>
              <a:pPr algn="ctr"/>
              <a:r>
                <a:rPr lang="en-US" dirty="0" smtClean="0">
                  <a:solidFill>
                    <a:schemeClr val="tx1">
                      <a:lumMod val="65000"/>
                      <a:lumOff val="35000"/>
                    </a:schemeClr>
                  </a:solidFill>
                </a:rPr>
                <a:t>Reflection </a:t>
              </a:r>
              <a:r>
                <a:rPr lang="en-US" i="1" dirty="0" smtClean="0">
                  <a:solidFill>
                    <a:schemeClr val="tx1">
                      <a:lumMod val="65000"/>
                      <a:lumOff val="35000"/>
                    </a:schemeClr>
                  </a:solidFill>
                </a:rPr>
                <a:t>n</a:t>
              </a:r>
              <a:endParaRPr lang="en-US" i="1" dirty="0">
                <a:solidFill>
                  <a:schemeClr val="tx1">
                    <a:lumMod val="65000"/>
                    <a:lumOff val="35000"/>
                  </a:schemeClr>
                </a:solidFill>
              </a:endParaRPr>
            </a:p>
          </p:txBody>
        </p:sp>
      </p:grpSp>
      <p:grpSp>
        <p:nvGrpSpPr>
          <p:cNvPr id="12" name="Gruppieren 11"/>
          <p:cNvGrpSpPr/>
          <p:nvPr/>
        </p:nvGrpSpPr>
        <p:grpSpPr>
          <a:xfrm>
            <a:off x="4114134" y="3305969"/>
            <a:ext cx="1904945" cy="1425813"/>
            <a:chOff x="4114134" y="3305969"/>
            <a:chExt cx="1904945" cy="1425813"/>
          </a:xfrm>
        </p:grpSpPr>
        <p:cxnSp>
          <p:nvCxnSpPr>
            <p:cNvPr id="39" name="Gerade Verbindung mit Pfeil 38"/>
            <p:cNvCxnSpPr/>
            <p:nvPr/>
          </p:nvCxnSpPr>
          <p:spPr>
            <a:xfrm rot="5400000" flipH="1" flipV="1">
              <a:off x="4562484" y="3805238"/>
              <a:ext cx="1000125" cy="1588"/>
            </a:xfrm>
            <a:prstGeom prst="straightConnector1">
              <a:avLst/>
            </a:prstGeom>
            <a:ln>
              <a:solidFill>
                <a:srgbClr val="7F7F7F"/>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8" name="Textfeld 47"/>
            <p:cNvSpPr txBox="1"/>
            <p:nvPr/>
          </p:nvSpPr>
          <p:spPr>
            <a:xfrm>
              <a:off x="4114134" y="4362450"/>
              <a:ext cx="1904945" cy="369332"/>
            </a:xfrm>
            <a:prstGeom prst="rect">
              <a:avLst/>
            </a:prstGeom>
            <a:noFill/>
          </p:spPr>
          <p:txBody>
            <a:bodyPr wrap="none" rtlCol="0">
              <a:spAutoFit/>
            </a:bodyPr>
            <a:lstStyle/>
            <a:p>
              <a:pPr algn="ctr"/>
              <a:r>
                <a:rPr lang="en-US" dirty="0" smtClean="0">
                  <a:solidFill>
                    <a:schemeClr val="tx1">
                      <a:lumMod val="65000"/>
                      <a:lumOff val="35000"/>
                    </a:schemeClr>
                  </a:solidFill>
                </a:rPr>
                <a:t>Edited reflection </a:t>
              </a:r>
              <a:r>
                <a:rPr lang="en-US" i="1" dirty="0" smtClean="0">
                  <a:solidFill>
                    <a:schemeClr val="tx1">
                      <a:lumMod val="65000"/>
                      <a:lumOff val="35000"/>
                    </a:schemeClr>
                  </a:solidFill>
                </a:rPr>
                <a:t>n</a:t>
              </a:r>
              <a:endParaRPr lang="en-US" i="1" dirty="0">
                <a:solidFill>
                  <a:schemeClr val="tx1">
                    <a:lumMod val="65000"/>
                    <a:lumOff val="35000"/>
                  </a:schemeClr>
                </a:solidFill>
              </a:endParaRPr>
            </a:p>
          </p:txBody>
        </p:sp>
      </p:grpSp>
      <p:grpSp>
        <p:nvGrpSpPr>
          <p:cNvPr id="15" name="Gruppieren 14"/>
          <p:cNvGrpSpPr/>
          <p:nvPr/>
        </p:nvGrpSpPr>
        <p:grpSpPr>
          <a:xfrm>
            <a:off x="2036608" y="1497569"/>
            <a:ext cx="1870384" cy="1483756"/>
            <a:chOff x="2036608" y="1497569"/>
            <a:chExt cx="1870384" cy="1483756"/>
          </a:xfrm>
        </p:grpSpPr>
        <p:cxnSp>
          <p:nvCxnSpPr>
            <p:cNvPr id="44" name="Gerade Verbindung mit Pfeil 43"/>
            <p:cNvCxnSpPr/>
            <p:nvPr/>
          </p:nvCxnSpPr>
          <p:spPr>
            <a:xfrm rot="16200000" flipH="1">
              <a:off x="2702723" y="2112179"/>
              <a:ext cx="1095372" cy="642920"/>
            </a:xfrm>
            <a:prstGeom prst="straightConnector1">
              <a:avLst/>
            </a:prstGeom>
            <a:ln>
              <a:solidFill>
                <a:srgbClr val="7F7F7F"/>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9" name="Textfeld 48"/>
            <p:cNvSpPr txBox="1"/>
            <p:nvPr/>
          </p:nvSpPr>
          <p:spPr>
            <a:xfrm>
              <a:off x="2036608" y="1497569"/>
              <a:ext cx="1870384" cy="369332"/>
            </a:xfrm>
            <a:prstGeom prst="rect">
              <a:avLst/>
            </a:prstGeom>
            <a:noFill/>
          </p:spPr>
          <p:txBody>
            <a:bodyPr wrap="none" rtlCol="0">
              <a:spAutoFit/>
            </a:bodyPr>
            <a:lstStyle/>
            <a:p>
              <a:pPr algn="ctr"/>
              <a:r>
                <a:rPr lang="en-US" dirty="0" smtClean="0">
                  <a:solidFill>
                    <a:schemeClr val="tx1">
                      <a:lumMod val="65000"/>
                      <a:lumOff val="35000"/>
                    </a:schemeClr>
                  </a:solidFill>
                </a:rPr>
                <a:t>Enforcing rotation</a:t>
              </a:r>
              <a:endParaRPr lang="en-US" i="1" dirty="0">
                <a:solidFill>
                  <a:schemeClr val="tx1">
                    <a:lumMod val="65000"/>
                    <a:lumOff val="3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GPU </a:t>
            </a:r>
            <a:r>
              <a:rPr lang="de-DE" dirty="0" err="1" smtClean="0"/>
              <a:t>Implementation</a:t>
            </a:r>
            <a:endParaRPr lang="de-DE" dirty="0"/>
          </a:p>
        </p:txBody>
      </p:sp>
      <p:sp>
        <p:nvSpPr>
          <p:cNvPr id="3" name="Inhaltsplatzhalter 2"/>
          <p:cNvSpPr>
            <a:spLocks noGrp="1"/>
          </p:cNvSpPr>
          <p:nvPr>
            <p:ph idx="1"/>
          </p:nvPr>
        </p:nvSpPr>
        <p:spPr/>
        <p:txBody>
          <a:bodyPr/>
          <a:lstStyle/>
          <a:p>
            <a:pPr>
              <a:buFont typeface="Arial" pitchFamily="34" charset="0"/>
              <a:buChar char="•"/>
            </a:pPr>
            <a:r>
              <a:rPr lang="en-US" dirty="0" smtClean="0"/>
              <a:t>Solve </a:t>
            </a:r>
            <a:r>
              <a:rPr lang="en-US" dirty="0" smtClean="0">
                <a:latin typeface="Cambria Math" pitchFamily="18" charset="0"/>
                <a:ea typeface="Cambria Math" pitchFamily="18" charset="0"/>
              </a:rPr>
              <a:t>R(q)</a:t>
            </a:r>
            <a:r>
              <a:rPr lang="en-US" dirty="0" smtClean="0"/>
              <a:t> per fragment </a:t>
            </a:r>
            <a:r>
              <a:rPr lang="en-US" dirty="0" smtClean="0">
                <a:latin typeface="Cambria Math" pitchFamily="18" charset="0"/>
                <a:ea typeface="Cambria Math" pitchFamily="18" charset="0"/>
              </a:rPr>
              <a:t>q</a:t>
            </a:r>
            <a:r>
              <a:rPr lang="en-US" dirty="0" smtClean="0"/>
              <a:t> under all constraints using a GPU</a:t>
            </a:r>
          </a:p>
          <a:p>
            <a:pPr>
              <a:buFont typeface="Arial" pitchFamily="34" charset="0"/>
              <a:buChar char="•"/>
            </a:pPr>
            <a:r>
              <a:rPr lang="en-US" dirty="0" smtClean="0"/>
              <a:t>24.5 megapixels / </a:t>
            </a:r>
            <a:r>
              <a:rPr lang="en-US" dirty="0" err="1" smtClean="0"/>
              <a:t>s</a:t>
            </a:r>
            <a:r>
              <a:rPr lang="en-US" dirty="0" smtClean="0"/>
              <a:t> on a </a:t>
            </a:r>
            <a:r>
              <a:rPr lang="en-US" dirty="0" err="1" smtClean="0"/>
              <a:t>Nvida</a:t>
            </a:r>
            <a:r>
              <a:rPr lang="en-US" dirty="0" smtClean="0"/>
              <a:t> </a:t>
            </a:r>
            <a:r>
              <a:rPr lang="en-US" dirty="0" err="1" smtClean="0"/>
              <a:t>GeForce</a:t>
            </a:r>
            <a:r>
              <a:rPr lang="en-US" dirty="0" smtClean="0"/>
              <a:t> 8800 GTX</a:t>
            </a:r>
            <a:endParaRPr lang="en-US" dirty="0"/>
          </a:p>
        </p:txBody>
      </p:sp>
      <p:pic>
        <p:nvPicPr>
          <p:cNvPr id="7" name="GPU Implementation.avi">
            <a:hlinkClick r:id="" action="ppaction://media"/>
          </p:cNvPr>
          <p:cNvPicPr/>
          <p:nvPr>
            <a:videoFile r:link="rId1"/>
          </p:nvPr>
        </p:nvPicPr>
        <p:blipFill>
          <a:blip r:embed="rId4"/>
          <a:stretch>
            <a:fillRect/>
          </a:stretch>
        </p:blipFill>
        <p:spPr>
          <a:xfrm>
            <a:off x="381000" y="685799"/>
            <a:ext cx="5119694" cy="38397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3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Applications</a:t>
            </a:r>
            <a:endParaRPr lang="de-DE" dirty="0"/>
          </a:p>
        </p:txBody>
      </p:sp>
      <p:pic>
        <p:nvPicPr>
          <p:cNvPr id="5" name="Picture 2"/>
          <p:cNvPicPr>
            <a:picLocks noChangeAspect="1" noChangeArrowheads="1"/>
          </p:cNvPicPr>
          <p:nvPr/>
        </p:nvPicPr>
        <p:blipFill>
          <a:blip r:embed="rId3"/>
          <a:srcRect/>
          <a:stretch>
            <a:fillRect/>
          </a:stretch>
        </p:blipFill>
        <p:spPr bwMode="auto">
          <a:xfrm>
            <a:off x="419084" y="714356"/>
            <a:ext cx="1152519" cy="863486"/>
          </a:xfrm>
          <a:prstGeom prst="rect">
            <a:avLst/>
          </a:prstGeom>
          <a:noFill/>
          <a:ln w="9525">
            <a:noFill/>
            <a:miter lim="800000"/>
            <a:headEnd/>
            <a:tailEnd/>
          </a:ln>
        </p:spPr>
      </p:pic>
      <p:pic>
        <p:nvPicPr>
          <p:cNvPr id="6" name="Picture 2"/>
          <p:cNvPicPr>
            <a:picLocks noChangeAspect="1" noChangeArrowheads="1"/>
          </p:cNvPicPr>
          <p:nvPr/>
        </p:nvPicPr>
        <p:blipFill>
          <a:blip r:embed="rId4"/>
          <a:srcRect/>
          <a:stretch>
            <a:fillRect/>
          </a:stretch>
        </p:blipFill>
        <p:spPr bwMode="auto">
          <a:xfrm>
            <a:off x="446336" y="1646749"/>
            <a:ext cx="1147099" cy="863486"/>
          </a:xfrm>
          <a:prstGeom prst="rect">
            <a:avLst/>
          </a:prstGeom>
          <a:noFill/>
          <a:ln w="9525">
            <a:noFill/>
            <a:miter lim="800000"/>
            <a:headEnd/>
            <a:tailEnd/>
          </a:ln>
        </p:spPr>
      </p:pic>
      <p:pic>
        <p:nvPicPr>
          <p:cNvPr id="7" name="Picture 2"/>
          <p:cNvPicPr>
            <a:picLocks noChangeAspect="1" noChangeArrowheads="1"/>
          </p:cNvPicPr>
          <p:nvPr/>
        </p:nvPicPr>
        <p:blipFill>
          <a:blip r:embed="rId5"/>
          <a:srcRect/>
          <a:stretch>
            <a:fillRect/>
          </a:stretch>
        </p:blipFill>
        <p:spPr bwMode="auto">
          <a:xfrm>
            <a:off x="446337" y="2575443"/>
            <a:ext cx="1147099" cy="863486"/>
          </a:xfrm>
          <a:prstGeom prst="rect">
            <a:avLst/>
          </a:prstGeom>
          <a:noFill/>
          <a:ln w="9525">
            <a:noFill/>
            <a:miter lim="800000"/>
            <a:headEnd/>
            <a:tailEnd/>
          </a:ln>
        </p:spPr>
      </p:pic>
      <p:pic>
        <p:nvPicPr>
          <p:cNvPr id="8" name="Picture 2"/>
          <p:cNvPicPr>
            <a:picLocks noChangeAspect="1" noChangeArrowheads="1"/>
          </p:cNvPicPr>
          <p:nvPr/>
        </p:nvPicPr>
        <p:blipFill>
          <a:blip r:embed="rId6"/>
          <a:srcRect/>
          <a:stretch>
            <a:fillRect/>
          </a:stretch>
        </p:blipFill>
        <p:spPr bwMode="auto">
          <a:xfrm>
            <a:off x="446337" y="3494612"/>
            <a:ext cx="1123570" cy="863486"/>
          </a:xfrm>
          <a:prstGeom prst="rect">
            <a:avLst/>
          </a:prstGeom>
          <a:noFill/>
          <a:ln w="9525">
            <a:noFill/>
            <a:miter lim="800000"/>
            <a:headEnd/>
            <a:tailEnd/>
          </a:ln>
        </p:spPr>
      </p:pic>
      <p:pic>
        <p:nvPicPr>
          <p:cNvPr id="9" name="Picture 3"/>
          <p:cNvPicPr>
            <a:picLocks noChangeAspect="1" noChangeArrowheads="1"/>
          </p:cNvPicPr>
          <p:nvPr/>
        </p:nvPicPr>
        <p:blipFill>
          <a:blip r:embed="rId7"/>
          <a:srcRect/>
          <a:stretch>
            <a:fillRect/>
          </a:stretch>
        </p:blipFill>
        <p:spPr bwMode="auto">
          <a:xfrm>
            <a:off x="446337" y="4426602"/>
            <a:ext cx="1118185" cy="863486"/>
          </a:xfrm>
          <a:prstGeom prst="rect">
            <a:avLst/>
          </a:prstGeom>
          <a:noFill/>
          <a:ln w="9525">
            <a:noFill/>
            <a:miter lim="800000"/>
            <a:headEnd/>
            <a:tailEnd/>
          </a:ln>
        </p:spPr>
      </p:pic>
      <p:sp>
        <p:nvSpPr>
          <p:cNvPr id="10" name="Inhaltsplatzhalter 2"/>
          <p:cNvSpPr txBox="1">
            <a:spLocks/>
          </p:cNvSpPr>
          <p:nvPr/>
        </p:nvSpPr>
        <p:spPr>
          <a:xfrm>
            <a:off x="1714480" y="714357"/>
            <a:ext cx="7048520" cy="863486"/>
          </a:xfrm>
          <a:prstGeom prst="rect">
            <a:avLst/>
          </a:prstGeom>
        </p:spPr>
        <p:txBody>
          <a:bodyPr vert="horz" lIns="0" tIns="0" rIns="0" bIns="0" rtlCol="0" anchor="ctr" anchorCtr="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Reflection edit: </a:t>
            </a:r>
            <a:r>
              <a:rPr kumimoji="0" lang="en-US" sz="2000" b="0" i="1"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Kitchen</a:t>
            </a:r>
          </a:p>
        </p:txBody>
      </p:sp>
      <p:sp>
        <p:nvSpPr>
          <p:cNvPr id="11" name="Inhaltsplatzhalter 2"/>
          <p:cNvSpPr txBox="1">
            <a:spLocks/>
          </p:cNvSpPr>
          <p:nvPr/>
        </p:nvSpPr>
        <p:spPr>
          <a:xfrm>
            <a:off x="1714480" y="1646750"/>
            <a:ext cx="7048520" cy="863486"/>
          </a:xfrm>
          <a:prstGeom prst="rect">
            <a:avLst/>
          </a:prstGeom>
        </p:spPr>
        <p:txBody>
          <a:bodyPr vert="horz" lIns="0" tIns="0" rIns="0" bIns="0" rtlCol="0" anchor="ctr" anchorCtr="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Reflection edit: </a:t>
            </a:r>
            <a:r>
              <a:rPr kumimoji="0" lang="en-US" sz="2000" b="0" i="1"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Ring</a:t>
            </a:r>
          </a:p>
        </p:txBody>
      </p:sp>
      <p:sp>
        <p:nvSpPr>
          <p:cNvPr id="12" name="Inhaltsplatzhalter 2"/>
          <p:cNvSpPr txBox="1">
            <a:spLocks/>
          </p:cNvSpPr>
          <p:nvPr/>
        </p:nvSpPr>
        <p:spPr>
          <a:xfrm>
            <a:off x="1714480" y="2575444"/>
            <a:ext cx="7048520" cy="863486"/>
          </a:xfrm>
          <a:prstGeom prst="rect">
            <a:avLst/>
          </a:prstGeom>
        </p:spPr>
        <p:txBody>
          <a:bodyPr vert="horz" lIns="0" tIns="0" rIns="0" bIns="0" rtlCol="0" anchor="ctr" anchorCtr="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Reflection edit: </a:t>
            </a:r>
            <a:r>
              <a:rPr kumimoji="0" lang="en-US" sz="2000" b="0" i="1"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Car</a:t>
            </a:r>
          </a:p>
        </p:txBody>
      </p:sp>
      <p:sp>
        <p:nvSpPr>
          <p:cNvPr id="13" name="Inhaltsplatzhalter 2"/>
          <p:cNvSpPr txBox="1">
            <a:spLocks/>
          </p:cNvSpPr>
          <p:nvPr/>
        </p:nvSpPr>
        <p:spPr>
          <a:xfrm>
            <a:off x="1714480" y="3494613"/>
            <a:ext cx="7048520" cy="863486"/>
          </a:xfrm>
          <a:prstGeom prst="rect">
            <a:avLst/>
          </a:prstGeom>
        </p:spPr>
        <p:txBody>
          <a:bodyPr vert="horz" lIns="0" tIns="0" rIns="0" bIns="0" rtlCol="0" anchor="ctr" anchorCtr="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Highlight Editing</a:t>
            </a:r>
          </a:p>
        </p:txBody>
      </p:sp>
      <p:sp>
        <p:nvSpPr>
          <p:cNvPr id="14" name="Inhaltsplatzhalter 2"/>
          <p:cNvSpPr txBox="1">
            <a:spLocks/>
          </p:cNvSpPr>
          <p:nvPr/>
        </p:nvSpPr>
        <p:spPr>
          <a:xfrm>
            <a:off x="1714480" y="4426602"/>
            <a:ext cx="7048520" cy="863485"/>
          </a:xfrm>
          <a:prstGeom prst="rect">
            <a:avLst/>
          </a:prstGeom>
        </p:spPr>
        <p:txBody>
          <a:bodyPr vert="horz" lIns="0" tIns="0" rIns="0" bIns="0" rtlCol="0" anchor="ctr" anchorCtr="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Refraction</a:t>
            </a:r>
            <a:r>
              <a:rPr kumimoji="0" lang="en-US" sz="2000" b="0" i="0" u="none" strike="noStrike" kern="1200" cap="none" spc="0" normalizeH="0" noProof="0" dirty="0" smtClean="0">
                <a:ln>
                  <a:noFill/>
                </a:ln>
                <a:solidFill>
                  <a:schemeClr val="tx1">
                    <a:lumMod val="85000"/>
                    <a:lumOff val="15000"/>
                  </a:schemeClr>
                </a:solidFill>
                <a:effectLst/>
                <a:uLnTx/>
                <a:uFillTx/>
                <a:latin typeface="+mn-lt"/>
                <a:ea typeface="+mn-ea"/>
                <a:cs typeface="+mn-cs"/>
              </a:rPr>
              <a:t> Editing</a:t>
            </a:r>
            <a:endParaRPr kumimoji="0" lang="en-US"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Car</a:t>
            </a:r>
            <a:endParaRPr lang="de-DE" dirty="0"/>
          </a:p>
        </p:txBody>
      </p:sp>
      <p:pic>
        <p:nvPicPr>
          <p:cNvPr id="5" name="Car.avi">
            <a:hlinkClick r:id="" action="ppaction://media"/>
          </p:cNvPr>
          <p:cNvPicPr/>
          <p:nvPr>
            <p:ph idx="1"/>
            <a:videoFile r:link="rId1"/>
          </p:nvPr>
        </p:nvPicPr>
        <p:blipFill>
          <a:blip r:embed="rId4"/>
          <a:stretch>
            <a:fillRect/>
          </a:stretch>
        </p:blipFill>
        <p:spPr>
          <a:xfrm>
            <a:off x="380999" y="626165"/>
            <a:ext cx="6785113" cy="5088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5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Kitchen</a:t>
            </a:r>
            <a:endParaRPr lang="de-DE" dirty="0"/>
          </a:p>
        </p:txBody>
      </p:sp>
      <p:pic>
        <p:nvPicPr>
          <p:cNvPr id="5" name="Kitchen.avi">
            <a:hlinkClick r:id="" action="ppaction://media"/>
          </p:cNvPr>
          <p:cNvPicPr/>
          <p:nvPr>
            <p:ph idx="1"/>
            <a:videoFile r:link="rId1"/>
          </p:nvPr>
        </p:nvPicPr>
        <p:blipFill>
          <a:blip r:embed="rId4"/>
          <a:stretch>
            <a:fillRect/>
          </a:stretch>
        </p:blipFill>
        <p:spPr>
          <a:xfrm>
            <a:off x="381000" y="626164"/>
            <a:ext cx="6785113" cy="5088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Ring</a:t>
            </a:r>
            <a:endParaRPr lang="de-DE" dirty="0"/>
          </a:p>
        </p:txBody>
      </p:sp>
      <p:pic>
        <p:nvPicPr>
          <p:cNvPr id="5" name="Ring.avi">
            <a:hlinkClick r:id="" action="ppaction://media"/>
          </p:cNvPr>
          <p:cNvPicPr/>
          <p:nvPr>
            <p:ph idx="1"/>
            <a:videoFile r:link="rId1"/>
          </p:nvPr>
        </p:nvPicPr>
        <p:blipFill>
          <a:blip r:embed="rId4"/>
          <a:stretch>
            <a:fillRect/>
          </a:stretch>
        </p:blipFill>
        <p:spPr>
          <a:xfrm>
            <a:off x="381000" y="626164"/>
            <a:ext cx="6785113" cy="5088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Highlight Edit</a:t>
            </a:r>
            <a:endParaRPr lang="de-DE" dirty="0"/>
          </a:p>
        </p:txBody>
      </p:sp>
      <p:pic>
        <p:nvPicPr>
          <p:cNvPr id="5" name="Highlight.avi">
            <a:hlinkClick r:id="" action="ppaction://media"/>
          </p:cNvPr>
          <p:cNvPicPr/>
          <p:nvPr>
            <p:ph idx="1"/>
            <a:videoFile r:link="rId1"/>
          </p:nvPr>
        </p:nvPicPr>
        <p:blipFill>
          <a:blip r:embed="rId4"/>
          <a:stretch>
            <a:fillRect/>
          </a:stretch>
        </p:blipFill>
        <p:spPr>
          <a:xfrm>
            <a:off x="381000" y="685800"/>
            <a:ext cx="6705600" cy="5029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Refraction</a:t>
            </a:r>
            <a:r>
              <a:rPr lang="de-DE" dirty="0" smtClean="0"/>
              <a:t> Edit</a:t>
            </a:r>
            <a:endParaRPr lang="de-DE" dirty="0"/>
          </a:p>
        </p:txBody>
      </p:sp>
      <p:pic>
        <p:nvPicPr>
          <p:cNvPr id="5" name="Refraction.avi">
            <a:hlinkClick r:id="" action="ppaction://media"/>
          </p:cNvPr>
          <p:cNvPicPr/>
          <p:nvPr>
            <p:ph idx="1"/>
            <a:videoFile r:link="rId1"/>
          </p:nvPr>
        </p:nvPicPr>
        <p:blipFill>
          <a:blip r:embed="rId4"/>
          <a:stretch>
            <a:fillRect/>
          </a:stretch>
        </p:blipFill>
        <p:spPr>
          <a:xfrm>
            <a:off x="381000" y="642918"/>
            <a:ext cx="6762776" cy="50720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Keyframed</a:t>
            </a:r>
            <a:r>
              <a:rPr lang="de-DE" dirty="0" smtClean="0"/>
              <a:t> Animation</a:t>
            </a:r>
            <a:endParaRPr lang="de-DE" dirty="0"/>
          </a:p>
        </p:txBody>
      </p:sp>
      <p:pic>
        <p:nvPicPr>
          <p:cNvPr id="6" name="Animation.avi">
            <a:hlinkClick r:id="" action="ppaction://media"/>
          </p:cNvPr>
          <p:cNvPicPr/>
          <p:nvPr>
            <p:ph idx="1"/>
            <a:videoFile r:link="rId1"/>
          </p:nvPr>
        </p:nvPicPr>
        <p:blipFill>
          <a:blip r:embed="rId4"/>
          <a:stretch>
            <a:fillRect/>
          </a:stretch>
        </p:blipFill>
        <p:spPr>
          <a:xfrm>
            <a:off x="381000" y="685800"/>
            <a:ext cx="6705600" cy="5029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User Study</a:t>
            </a:r>
            <a:endParaRPr lang="de-DE" dirty="0"/>
          </a:p>
        </p:txBody>
      </p:sp>
      <p:sp>
        <p:nvSpPr>
          <p:cNvPr id="3" name="Inhaltsplatzhalter 2"/>
          <p:cNvSpPr>
            <a:spLocks noGrp="1"/>
          </p:cNvSpPr>
          <p:nvPr>
            <p:ph idx="1"/>
          </p:nvPr>
        </p:nvSpPr>
        <p:spPr>
          <a:xfrm>
            <a:off x="3309958" y="740612"/>
            <a:ext cx="5191132" cy="2116883"/>
          </a:xfrm>
        </p:spPr>
        <p:txBody>
          <a:bodyPr anchor="ctr" anchorCtr="0"/>
          <a:lstStyle/>
          <a:p>
            <a:pPr marL="457200" indent="-457200"/>
            <a:r>
              <a:rPr lang="en-US" dirty="0" smtClean="0"/>
              <a:t>Study 1: </a:t>
            </a:r>
            <a:r>
              <a:rPr lang="en-US" b="1" dirty="0" smtClean="0"/>
              <a:t>Task performance</a:t>
            </a:r>
          </a:p>
        </p:txBody>
      </p:sp>
      <p:pic>
        <p:nvPicPr>
          <p:cNvPr id="4" name="Picture 2"/>
          <p:cNvPicPr>
            <a:picLocks noChangeAspect="1" noChangeArrowheads="1"/>
          </p:cNvPicPr>
          <p:nvPr/>
        </p:nvPicPr>
        <p:blipFill>
          <a:blip r:embed="rId3"/>
          <a:srcRect/>
          <a:stretch>
            <a:fillRect/>
          </a:stretch>
        </p:blipFill>
        <p:spPr bwMode="auto">
          <a:xfrm>
            <a:off x="380999" y="3000372"/>
            <a:ext cx="2768015" cy="2116883"/>
          </a:xfrm>
          <a:prstGeom prst="rect">
            <a:avLst/>
          </a:prstGeom>
          <a:noFill/>
          <a:ln w="9525">
            <a:noFill/>
            <a:miter lim="800000"/>
            <a:headEnd/>
            <a:tailEnd/>
          </a:ln>
        </p:spPr>
      </p:pic>
      <p:sp>
        <p:nvSpPr>
          <p:cNvPr id="5" name="Inhaltsplatzhalter 2"/>
          <p:cNvSpPr txBox="1">
            <a:spLocks/>
          </p:cNvSpPr>
          <p:nvPr/>
        </p:nvSpPr>
        <p:spPr>
          <a:xfrm>
            <a:off x="3309958" y="3000372"/>
            <a:ext cx="5191132" cy="2094463"/>
          </a:xfrm>
          <a:prstGeom prst="rect">
            <a:avLst/>
          </a:prstGeom>
        </p:spPr>
        <p:txBody>
          <a:bodyPr vert="horz" lIns="0" tIns="0" rIns="0" bIns="0" rtlCol="0" anchor="ctr" anchorCtr="0">
            <a:normAutofit/>
          </a:bodyPr>
          <a:lstStyle/>
          <a:p>
            <a:pPr marL="457200" marR="0" lvl="0" indent="-457200" algn="l" defTabSz="4572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Study 2: </a:t>
            </a:r>
            <a:r>
              <a:rPr kumimoji="0" lang="en-US" sz="20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Visual quality</a:t>
            </a:r>
          </a:p>
        </p:txBody>
      </p:sp>
      <p:pic>
        <p:nvPicPr>
          <p:cNvPr id="2050" name="Picture 2"/>
          <p:cNvPicPr>
            <a:picLocks noChangeAspect="1" noChangeArrowheads="1"/>
          </p:cNvPicPr>
          <p:nvPr/>
        </p:nvPicPr>
        <p:blipFill>
          <a:blip r:embed="rId4"/>
          <a:srcRect/>
          <a:stretch>
            <a:fillRect/>
          </a:stretch>
        </p:blipFill>
        <p:spPr bwMode="auto">
          <a:xfrm>
            <a:off x="380999" y="796370"/>
            <a:ext cx="2768015" cy="20944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srcRect/>
          <a:stretch>
            <a:fillRect/>
          </a:stretch>
        </p:blipFill>
        <p:spPr bwMode="auto">
          <a:xfrm>
            <a:off x="381000" y="1027679"/>
            <a:ext cx="8382000" cy="3390053"/>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Motivation</a:t>
            </a:r>
            <a:endParaRPr lang="de-DE" dirty="0"/>
          </a:p>
        </p:txBody>
      </p:sp>
      <p:grpSp>
        <p:nvGrpSpPr>
          <p:cNvPr id="23" name="Gruppieren 22"/>
          <p:cNvGrpSpPr/>
          <p:nvPr/>
        </p:nvGrpSpPr>
        <p:grpSpPr>
          <a:xfrm>
            <a:off x="2071670" y="3290828"/>
            <a:ext cx="1958760" cy="1814572"/>
            <a:chOff x="2071670" y="3290828"/>
            <a:chExt cx="1958760" cy="1814572"/>
          </a:xfrm>
        </p:grpSpPr>
        <p:cxnSp>
          <p:nvCxnSpPr>
            <p:cNvPr id="8" name="Gerade Verbindung mit Pfeil 7"/>
            <p:cNvCxnSpPr/>
            <p:nvPr/>
          </p:nvCxnSpPr>
          <p:spPr>
            <a:xfrm rot="16200000" flipV="1">
              <a:off x="1409692" y="3952806"/>
              <a:ext cx="1604962" cy="281005"/>
            </a:xfrm>
            <a:prstGeom prst="straightConnector1">
              <a:avLst/>
            </a:prstGeom>
            <a:ln w="57150">
              <a:solidFill>
                <a:srgbClr val="FD4184"/>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sp>
          <p:nvSpPr>
            <p:cNvPr id="16" name="Textfeld 15"/>
            <p:cNvSpPr txBox="1"/>
            <p:nvPr/>
          </p:nvSpPr>
          <p:spPr>
            <a:xfrm>
              <a:off x="2340416" y="4705290"/>
              <a:ext cx="1690014" cy="400110"/>
            </a:xfrm>
            <a:prstGeom prst="rect">
              <a:avLst/>
            </a:prstGeom>
            <a:noFill/>
          </p:spPr>
          <p:txBody>
            <a:bodyPr wrap="none" rtlCol="0">
              <a:spAutoFit/>
            </a:bodyPr>
            <a:lstStyle/>
            <a:p>
              <a:pPr algn="ctr"/>
              <a:r>
                <a:rPr lang="en-US" sz="2000" dirty="0" smtClean="0">
                  <a:solidFill>
                    <a:srgbClr val="FD4184"/>
                  </a:solidFill>
                </a:rPr>
                <a:t>View direction</a:t>
              </a:r>
              <a:endParaRPr lang="en-US" sz="2000" i="1" dirty="0">
                <a:solidFill>
                  <a:srgbClr val="FD4184"/>
                </a:solidFill>
              </a:endParaRPr>
            </a:p>
          </p:txBody>
        </p:sp>
      </p:grpSp>
      <p:grpSp>
        <p:nvGrpSpPr>
          <p:cNvPr id="24" name="Gruppieren 23"/>
          <p:cNvGrpSpPr/>
          <p:nvPr/>
        </p:nvGrpSpPr>
        <p:grpSpPr>
          <a:xfrm>
            <a:off x="2505072" y="2938401"/>
            <a:ext cx="2501638" cy="1042989"/>
            <a:chOff x="2505072" y="2938401"/>
            <a:chExt cx="2501638" cy="1042989"/>
          </a:xfrm>
        </p:grpSpPr>
        <p:cxnSp>
          <p:nvCxnSpPr>
            <p:cNvPr id="10" name="Gerade Verbindung mit Pfeil 9"/>
            <p:cNvCxnSpPr/>
            <p:nvPr/>
          </p:nvCxnSpPr>
          <p:spPr>
            <a:xfrm>
              <a:off x="2505072" y="3114615"/>
              <a:ext cx="2200278" cy="866775"/>
            </a:xfrm>
            <a:prstGeom prst="straightConnector1">
              <a:avLst/>
            </a:prstGeom>
            <a:ln w="57150">
              <a:solidFill>
                <a:srgbClr val="FFFF00"/>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sp>
          <p:nvSpPr>
            <p:cNvPr id="17" name="Textfeld 16"/>
            <p:cNvSpPr txBox="1"/>
            <p:nvPr/>
          </p:nvSpPr>
          <p:spPr>
            <a:xfrm>
              <a:off x="2935757" y="2938401"/>
              <a:ext cx="2070953" cy="400110"/>
            </a:xfrm>
            <a:prstGeom prst="rect">
              <a:avLst/>
            </a:prstGeom>
            <a:noFill/>
          </p:spPr>
          <p:txBody>
            <a:bodyPr wrap="none" rtlCol="0">
              <a:spAutoFit/>
            </a:bodyPr>
            <a:lstStyle/>
            <a:p>
              <a:pPr algn="ctr"/>
              <a:r>
                <a:rPr lang="en-US" sz="2000" dirty="0" smtClean="0">
                  <a:solidFill>
                    <a:srgbClr val="FFFF00"/>
                  </a:solidFill>
                </a:rPr>
                <a:t>Physical reflection</a:t>
              </a:r>
              <a:endParaRPr lang="en-US" sz="2000" i="1" dirty="0">
                <a:solidFill>
                  <a:srgbClr val="FFFF00"/>
                </a:solidFill>
              </a:endParaRPr>
            </a:p>
          </p:txBody>
        </p:sp>
      </p:grpSp>
      <p:grpSp>
        <p:nvGrpSpPr>
          <p:cNvPr id="25" name="Gruppieren 24"/>
          <p:cNvGrpSpPr/>
          <p:nvPr/>
        </p:nvGrpSpPr>
        <p:grpSpPr>
          <a:xfrm>
            <a:off x="2838450" y="2469058"/>
            <a:ext cx="5629275" cy="436007"/>
            <a:chOff x="2838450" y="2469058"/>
            <a:chExt cx="5629275" cy="436007"/>
          </a:xfrm>
        </p:grpSpPr>
        <p:cxnSp>
          <p:nvCxnSpPr>
            <p:cNvPr id="13" name="Gerade Verbindung mit Pfeil 12"/>
            <p:cNvCxnSpPr/>
            <p:nvPr/>
          </p:nvCxnSpPr>
          <p:spPr>
            <a:xfrm>
              <a:off x="2838450" y="2857440"/>
              <a:ext cx="5629275" cy="47625"/>
            </a:xfrm>
            <a:prstGeom prst="straightConnector1">
              <a:avLst/>
            </a:prstGeom>
            <a:ln w="57150">
              <a:solidFill>
                <a:srgbClr val="00B0F0"/>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sp>
          <p:nvSpPr>
            <p:cNvPr id="18" name="Textfeld 17"/>
            <p:cNvSpPr txBox="1"/>
            <p:nvPr/>
          </p:nvSpPr>
          <p:spPr>
            <a:xfrm>
              <a:off x="3751889" y="2469058"/>
              <a:ext cx="1906932" cy="400110"/>
            </a:xfrm>
            <a:prstGeom prst="rect">
              <a:avLst/>
            </a:prstGeom>
            <a:noFill/>
          </p:spPr>
          <p:txBody>
            <a:bodyPr wrap="none" rtlCol="0">
              <a:spAutoFit/>
            </a:bodyPr>
            <a:lstStyle/>
            <a:p>
              <a:pPr algn="ctr"/>
              <a:r>
                <a:rPr lang="en-US" sz="2000" dirty="0" smtClean="0">
                  <a:solidFill>
                    <a:srgbClr val="00B0F0"/>
                  </a:solidFill>
                </a:rPr>
                <a:t>Edited reflection</a:t>
              </a:r>
              <a:endParaRPr lang="en-US" sz="2000" i="1" dirty="0">
                <a:solidFill>
                  <a:srgbClr val="00B0F0"/>
                </a:solidFill>
              </a:endParaRPr>
            </a:p>
          </p:txBody>
        </p:sp>
      </p:grpSp>
      <p:sp>
        <p:nvSpPr>
          <p:cNvPr id="22" name="Textfeld 21"/>
          <p:cNvSpPr txBox="1"/>
          <p:nvPr/>
        </p:nvSpPr>
        <p:spPr>
          <a:xfrm>
            <a:off x="5429257" y="4417732"/>
            <a:ext cx="3333743" cy="523220"/>
          </a:xfrm>
          <a:prstGeom prst="rect">
            <a:avLst/>
          </a:prstGeom>
          <a:noFill/>
        </p:spPr>
        <p:txBody>
          <a:bodyPr wrap="square" rtlCol="0">
            <a:spAutoFit/>
          </a:bodyPr>
          <a:lstStyle/>
          <a:p>
            <a:pPr algn="r"/>
            <a:r>
              <a:rPr lang="en-US" sz="1400" b="1" dirty="0" smtClean="0">
                <a:solidFill>
                  <a:schemeClr val="tx1">
                    <a:lumMod val="75000"/>
                    <a:lumOff val="25000"/>
                  </a:schemeClr>
                </a:solidFill>
              </a:rPr>
              <a:t>The </a:t>
            </a:r>
            <a:r>
              <a:rPr lang="en-US" sz="1400" b="1" dirty="0" err="1" smtClean="0">
                <a:solidFill>
                  <a:schemeClr val="tx1">
                    <a:lumMod val="75000"/>
                    <a:lumOff val="25000"/>
                  </a:schemeClr>
                </a:solidFill>
              </a:rPr>
              <a:t>Rokeby</a:t>
            </a:r>
            <a:r>
              <a:rPr lang="en-US" sz="1400" b="1" dirty="0" smtClean="0">
                <a:solidFill>
                  <a:schemeClr val="tx1">
                    <a:lumMod val="75000"/>
                    <a:lumOff val="25000"/>
                  </a:schemeClr>
                </a:solidFill>
              </a:rPr>
              <a:t> Venus </a:t>
            </a:r>
            <a:r>
              <a:rPr lang="en-US" sz="1400" dirty="0" smtClean="0">
                <a:solidFill>
                  <a:schemeClr val="tx1">
                    <a:lumMod val="75000"/>
                    <a:lumOff val="25000"/>
                  </a:schemeClr>
                </a:solidFill>
              </a:rPr>
              <a:t>(before 1651, detail)</a:t>
            </a:r>
          </a:p>
          <a:p>
            <a:pPr algn="r"/>
            <a:r>
              <a:rPr lang="en-US" sz="1400" dirty="0" smtClean="0">
                <a:solidFill>
                  <a:schemeClr val="tx1">
                    <a:lumMod val="75000"/>
                    <a:lumOff val="25000"/>
                  </a:schemeClr>
                </a:solidFill>
              </a:rPr>
              <a:t>Diego Velasquez (1599-1660)</a:t>
            </a:r>
            <a:endParaRPr lang="en-US" sz="14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1000" fill="hold"/>
                                        <p:tgtEl>
                                          <p:spTgt spid="23"/>
                                        </p:tgtEl>
                                        <p:attrNameLst>
                                          <p:attrName>ppt_x</p:attrName>
                                        </p:attrNameLst>
                                      </p:cBhvr>
                                      <p:tavLst>
                                        <p:tav tm="0">
                                          <p:val>
                                            <p:strVal val="#ppt_x"/>
                                          </p:val>
                                        </p:tav>
                                        <p:tav tm="100000">
                                          <p:val>
                                            <p:strVal val="#ppt_x"/>
                                          </p:val>
                                        </p:tav>
                                      </p:tavLst>
                                    </p:anim>
                                    <p:anim calcmode="lin" valueType="num">
                                      <p:cBhvr additive="base">
                                        <p:cTn id="15"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1000" fill="hold"/>
                                        <p:tgtEl>
                                          <p:spTgt spid="24"/>
                                        </p:tgtEl>
                                        <p:attrNameLst>
                                          <p:attrName>ppt_x</p:attrName>
                                        </p:attrNameLst>
                                      </p:cBhvr>
                                      <p:tavLst>
                                        <p:tav tm="0">
                                          <p:val>
                                            <p:strVal val="0-#ppt_w/2"/>
                                          </p:val>
                                        </p:tav>
                                        <p:tav tm="100000">
                                          <p:val>
                                            <p:strVal val="#ppt_x"/>
                                          </p:val>
                                        </p:tav>
                                      </p:tavLst>
                                    </p:anim>
                                    <p:anim calcmode="lin" valueType="num">
                                      <p:cBhvr additive="base">
                                        <p:cTn id="21"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1000" fill="hold"/>
                                        <p:tgtEl>
                                          <p:spTgt spid="25"/>
                                        </p:tgtEl>
                                        <p:attrNameLst>
                                          <p:attrName>ppt_x</p:attrName>
                                        </p:attrNameLst>
                                      </p:cBhvr>
                                      <p:tavLst>
                                        <p:tav tm="0">
                                          <p:val>
                                            <p:strVal val="#ppt_x"/>
                                          </p:val>
                                        </p:tav>
                                        <p:tav tm="100000">
                                          <p:val>
                                            <p:strVal val="#ppt_x"/>
                                          </p:val>
                                        </p:tav>
                                      </p:tavLst>
                                    </p:anim>
                                    <p:anim calcmode="lin" valueType="num">
                                      <p:cBhvr additive="base">
                                        <p:cTn id="27" dur="10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Task </a:t>
            </a:r>
            <a:r>
              <a:rPr lang="de-DE" dirty="0" err="1" smtClean="0"/>
              <a:t>performance</a:t>
            </a:r>
            <a:endParaRPr lang="de-DE" dirty="0"/>
          </a:p>
        </p:txBody>
      </p:sp>
      <p:sp>
        <p:nvSpPr>
          <p:cNvPr id="3" name="Inhaltsplatzhalter 2"/>
          <p:cNvSpPr>
            <a:spLocks noGrp="1"/>
          </p:cNvSpPr>
          <p:nvPr>
            <p:ph idx="1"/>
          </p:nvPr>
        </p:nvSpPr>
        <p:spPr>
          <a:xfrm>
            <a:off x="380999" y="3500438"/>
            <a:ext cx="8382001" cy="1757361"/>
          </a:xfrm>
        </p:spPr>
        <p:txBody>
          <a:bodyPr/>
          <a:lstStyle/>
          <a:p>
            <a:pPr>
              <a:buFont typeface="Arial" pitchFamily="34" charset="0"/>
              <a:buChar char="•"/>
            </a:pPr>
            <a:r>
              <a:rPr lang="en-US" dirty="0" smtClean="0"/>
              <a:t>16 novice users</a:t>
            </a:r>
          </a:p>
          <a:p>
            <a:pPr>
              <a:buFont typeface="Arial" pitchFamily="34" charset="0"/>
              <a:buChar char="•"/>
            </a:pPr>
            <a:r>
              <a:rPr lang="en-US" dirty="0" smtClean="0"/>
              <a:t>Task: “</a:t>
            </a:r>
            <a:r>
              <a:rPr lang="en-US" b="1" dirty="0" smtClean="0"/>
              <a:t>Reproduce this example result image we made</a:t>
            </a:r>
            <a:r>
              <a:rPr lang="en-US" dirty="0" smtClean="0"/>
              <a:t>” performed in</a:t>
            </a:r>
          </a:p>
          <a:p>
            <a:pPr lvl="1">
              <a:buFont typeface="Arial" pitchFamily="34" charset="0"/>
              <a:buChar char="•"/>
            </a:pPr>
            <a:r>
              <a:rPr lang="en-US" dirty="0" smtClean="0"/>
              <a:t>2:22 minutes for “</a:t>
            </a:r>
            <a:r>
              <a:rPr lang="en-US" dirty="0" err="1" smtClean="0"/>
              <a:t>Rokeby</a:t>
            </a:r>
            <a:r>
              <a:rPr lang="en-US" dirty="0" smtClean="0"/>
              <a:t> Dragon”</a:t>
            </a:r>
          </a:p>
          <a:p>
            <a:pPr lvl="1">
              <a:buFont typeface="Arial" pitchFamily="34" charset="0"/>
              <a:buChar char="•"/>
            </a:pPr>
            <a:r>
              <a:rPr lang="en-US" dirty="0" smtClean="0"/>
              <a:t>4:04 minutes for “Kitchen”</a:t>
            </a:r>
          </a:p>
          <a:p>
            <a:pPr lvl="1">
              <a:buFont typeface="Arial" pitchFamily="34" charset="0"/>
              <a:buChar char="•"/>
            </a:pPr>
            <a:r>
              <a:rPr lang="en-US" dirty="0" smtClean="0"/>
              <a:t>2:00 minutes for “Highlight”</a:t>
            </a:r>
          </a:p>
        </p:txBody>
      </p:sp>
      <p:pic>
        <p:nvPicPr>
          <p:cNvPr id="3076" name="Picture 4"/>
          <p:cNvPicPr>
            <a:picLocks noChangeAspect="1" noChangeArrowheads="1"/>
          </p:cNvPicPr>
          <p:nvPr/>
        </p:nvPicPr>
        <p:blipFill>
          <a:blip r:embed="rId3"/>
          <a:srcRect/>
          <a:stretch>
            <a:fillRect/>
          </a:stretch>
        </p:blipFill>
        <p:spPr bwMode="auto">
          <a:xfrm>
            <a:off x="381000" y="1371600"/>
            <a:ext cx="82296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Visual Quality</a:t>
            </a:r>
            <a:endParaRPr lang="de-DE" dirty="0"/>
          </a:p>
        </p:txBody>
      </p:sp>
      <p:pic>
        <p:nvPicPr>
          <p:cNvPr id="5" name="Visual Quality.avi">
            <a:hlinkClick r:id="" action="ppaction://media"/>
          </p:cNvPr>
          <p:cNvPicPr/>
          <p:nvPr>
            <p:ph idx="1"/>
            <a:videoFile r:link="rId1"/>
          </p:nvPr>
        </p:nvPicPr>
        <p:blipFill>
          <a:blip r:embed="rId4"/>
          <a:stretch>
            <a:fillRect/>
          </a:stretch>
        </p:blipFill>
        <p:spPr>
          <a:xfrm>
            <a:off x="381000" y="642918"/>
            <a:ext cx="6762776" cy="50720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Visual Quality</a:t>
            </a:r>
            <a:endParaRPr lang="de-DE" dirty="0"/>
          </a:p>
        </p:txBody>
      </p:sp>
      <p:pic>
        <p:nvPicPr>
          <p:cNvPr id="41987" name="Picture 3"/>
          <p:cNvPicPr>
            <a:picLocks noChangeAspect="1" noChangeArrowheads="1"/>
          </p:cNvPicPr>
          <p:nvPr/>
        </p:nvPicPr>
        <p:blipFill>
          <a:blip r:embed="rId3"/>
          <a:srcRect r="31552"/>
          <a:stretch>
            <a:fillRect/>
          </a:stretch>
        </p:blipFill>
        <p:spPr bwMode="auto">
          <a:xfrm>
            <a:off x="669124" y="2783844"/>
            <a:ext cx="3680208" cy="2228449"/>
          </a:xfrm>
          <a:prstGeom prst="rect">
            <a:avLst/>
          </a:prstGeom>
          <a:noFill/>
          <a:ln w="9525">
            <a:noFill/>
            <a:miter lim="800000"/>
            <a:headEnd/>
            <a:tailEnd/>
          </a:ln>
        </p:spPr>
      </p:pic>
      <p:sp>
        <p:nvSpPr>
          <p:cNvPr id="8" name="Textfeld 7"/>
          <p:cNvSpPr txBox="1"/>
          <p:nvPr/>
        </p:nvSpPr>
        <p:spPr>
          <a:xfrm rot="16200000">
            <a:off x="-593783" y="3713402"/>
            <a:ext cx="2228449" cy="369332"/>
          </a:xfrm>
          <a:prstGeom prst="rect">
            <a:avLst/>
          </a:prstGeom>
          <a:noFill/>
        </p:spPr>
        <p:txBody>
          <a:bodyPr wrap="square" rtlCol="0">
            <a:spAutoFit/>
          </a:bodyPr>
          <a:lstStyle/>
          <a:p>
            <a:pPr algn="ctr"/>
            <a:r>
              <a:rPr lang="en-US" dirty="0" smtClean="0">
                <a:solidFill>
                  <a:schemeClr val="tx1">
                    <a:lumMod val="75000"/>
                    <a:lumOff val="25000"/>
                  </a:schemeClr>
                </a:solidFill>
              </a:rPr>
              <a:t>Average  score</a:t>
            </a:r>
            <a:endParaRPr lang="en-US" dirty="0">
              <a:solidFill>
                <a:schemeClr val="tx1">
                  <a:lumMod val="75000"/>
                  <a:lumOff val="25000"/>
                </a:schemeClr>
              </a:solidFill>
            </a:endParaRPr>
          </a:p>
        </p:txBody>
      </p:sp>
      <p:sp>
        <p:nvSpPr>
          <p:cNvPr id="6" name="Textfeld 5"/>
          <p:cNvSpPr txBox="1"/>
          <p:nvPr/>
        </p:nvSpPr>
        <p:spPr>
          <a:xfrm>
            <a:off x="1597818" y="4955143"/>
            <a:ext cx="2228449" cy="369332"/>
          </a:xfrm>
          <a:prstGeom prst="rect">
            <a:avLst/>
          </a:prstGeom>
          <a:noFill/>
        </p:spPr>
        <p:txBody>
          <a:bodyPr wrap="square" rtlCol="0">
            <a:spAutoFit/>
          </a:bodyPr>
          <a:lstStyle/>
          <a:p>
            <a:pPr algn="ctr"/>
            <a:r>
              <a:rPr lang="en-US" dirty="0" smtClean="0">
                <a:solidFill>
                  <a:schemeClr val="tx1">
                    <a:lumMod val="75000"/>
                    <a:lumOff val="25000"/>
                  </a:schemeClr>
                </a:solidFill>
              </a:rPr>
              <a:t>Edits</a:t>
            </a:r>
            <a:endParaRPr lang="en-US" dirty="0">
              <a:solidFill>
                <a:schemeClr val="tx1">
                  <a:lumMod val="75000"/>
                  <a:lumOff val="25000"/>
                </a:schemeClr>
              </a:solidFill>
            </a:endParaRPr>
          </a:p>
        </p:txBody>
      </p:sp>
      <p:sp>
        <p:nvSpPr>
          <p:cNvPr id="7" name="Textfeld 6"/>
          <p:cNvSpPr txBox="1"/>
          <p:nvPr/>
        </p:nvSpPr>
        <p:spPr>
          <a:xfrm>
            <a:off x="2629088" y="1988027"/>
            <a:ext cx="1514286" cy="461665"/>
          </a:xfrm>
          <a:prstGeom prst="rect">
            <a:avLst/>
          </a:prstGeom>
          <a:noFill/>
        </p:spPr>
        <p:txBody>
          <a:bodyPr wrap="square" rtlCol="0">
            <a:spAutoFit/>
          </a:bodyPr>
          <a:lstStyle/>
          <a:p>
            <a:pPr algn="ctr"/>
            <a:r>
              <a:rPr lang="en-US" sz="2400" dirty="0" smtClean="0">
                <a:solidFill>
                  <a:schemeClr val="tx1">
                    <a:lumMod val="75000"/>
                    <a:lumOff val="25000"/>
                  </a:schemeClr>
                </a:solidFill>
              </a:rPr>
              <a:t>Original</a:t>
            </a:r>
            <a:endParaRPr lang="en-US" sz="2400" dirty="0">
              <a:solidFill>
                <a:schemeClr val="tx1">
                  <a:lumMod val="75000"/>
                  <a:lumOff val="25000"/>
                </a:schemeClr>
              </a:solidFill>
            </a:endParaRPr>
          </a:p>
        </p:txBody>
      </p:sp>
      <p:cxnSp>
        <p:nvCxnSpPr>
          <p:cNvPr id="10" name="Gerade Verbindung mit Pfeil 9"/>
          <p:cNvCxnSpPr>
            <a:stCxn id="7" idx="2"/>
          </p:cNvCxnSpPr>
          <p:nvPr/>
        </p:nvCxnSpPr>
        <p:spPr>
          <a:xfrm rot="16200000" flipH="1">
            <a:off x="3453742" y="2382180"/>
            <a:ext cx="622120" cy="757143"/>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15" name="Picture 2"/>
          <p:cNvPicPr>
            <a:picLocks noChangeAspect="1" noChangeArrowheads="1"/>
          </p:cNvPicPr>
          <p:nvPr/>
        </p:nvPicPr>
        <p:blipFill>
          <a:blip r:embed="rId4"/>
          <a:srcRect/>
          <a:stretch>
            <a:fillRect/>
          </a:stretch>
        </p:blipFill>
        <p:spPr bwMode="auto">
          <a:xfrm>
            <a:off x="4500562" y="1559229"/>
            <a:ext cx="4110038" cy="3143216"/>
          </a:xfrm>
          <a:prstGeom prst="rect">
            <a:avLst/>
          </a:prstGeom>
          <a:noFill/>
          <a:ln w="9525">
            <a:noFill/>
            <a:miter lim="800000"/>
            <a:headEnd/>
            <a:tailEnd/>
          </a:ln>
        </p:spPr>
      </p:pic>
      <p:sp>
        <p:nvSpPr>
          <p:cNvPr id="18" name="Textfeld 17"/>
          <p:cNvSpPr txBox="1"/>
          <p:nvPr/>
        </p:nvSpPr>
        <p:spPr>
          <a:xfrm>
            <a:off x="5486823" y="4955143"/>
            <a:ext cx="2228449" cy="369332"/>
          </a:xfrm>
          <a:prstGeom prst="rect">
            <a:avLst/>
          </a:prstGeom>
          <a:noFill/>
        </p:spPr>
        <p:txBody>
          <a:bodyPr wrap="square" rtlCol="0">
            <a:spAutoFit/>
          </a:bodyPr>
          <a:lstStyle/>
          <a:p>
            <a:pPr algn="ctr"/>
            <a:r>
              <a:rPr lang="en-US" dirty="0" smtClean="0">
                <a:solidFill>
                  <a:schemeClr val="tx1">
                    <a:lumMod val="75000"/>
                    <a:lumOff val="25000"/>
                  </a:schemeClr>
                </a:solidFill>
              </a:rPr>
              <a:t>Edits</a:t>
            </a:r>
            <a:endParaRPr lang="en-US" dirty="0">
              <a:solidFill>
                <a:schemeClr val="tx1">
                  <a:lumMod val="75000"/>
                  <a:lumOff val="25000"/>
                </a:schemeClr>
              </a:solidFill>
            </a:endParaRPr>
          </a:p>
        </p:txBody>
      </p:sp>
      <p:sp>
        <p:nvSpPr>
          <p:cNvPr id="13" name="Textfeld 12"/>
          <p:cNvSpPr txBox="1"/>
          <p:nvPr/>
        </p:nvSpPr>
        <p:spPr>
          <a:xfrm>
            <a:off x="335774" y="609600"/>
            <a:ext cx="8427225" cy="1200329"/>
          </a:xfrm>
          <a:prstGeom prst="rect">
            <a:avLst/>
          </a:prstGeom>
          <a:noFill/>
        </p:spPr>
        <p:txBody>
          <a:bodyPr wrap="square" rtlCol="0">
            <a:spAutoFit/>
          </a:bodyPr>
          <a:lstStyle/>
          <a:p>
            <a:r>
              <a:rPr lang="en-US" b="1" dirty="0" smtClean="0">
                <a:solidFill>
                  <a:schemeClr val="tx1">
                    <a:lumMod val="75000"/>
                    <a:lumOff val="25000"/>
                  </a:schemeClr>
                </a:solidFill>
              </a:rPr>
              <a:t>Result:</a:t>
            </a:r>
          </a:p>
          <a:p>
            <a:r>
              <a:rPr lang="en-US" dirty="0" smtClean="0">
                <a:solidFill>
                  <a:schemeClr val="tx1">
                    <a:lumMod val="75000"/>
                    <a:lumOff val="25000"/>
                  </a:schemeClr>
                </a:solidFill>
              </a:rPr>
              <a:t>Users consider non-physical reflections plausible for</a:t>
            </a:r>
          </a:p>
          <a:p>
            <a:r>
              <a:rPr lang="en-US" dirty="0" smtClean="0">
                <a:solidFill>
                  <a:schemeClr val="tx1">
                    <a:lumMod val="75000"/>
                    <a:lumOff val="25000"/>
                  </a:schemeClr>
                </a:solidFill>
              </a:rPr>
              <a:t>significant and meaningful edits.</a:t>
            </a:r>
          </a:p>
          <a:p>
            <a:endParaRPr lang="de-DE"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Future Work</a:t>
            </a:r>
            <a:endParaRPr lang="de-DE" dirty="0"/>
          </a:p>
        </p:txBody>
      </p:sp>
      <p:sp>
        <p:nvSpPr>
          <p:cNvPr id="3" name="Inhaltsplatzhalter 2"/>
          <p:cNvSpPr>
            <a:spLocks noGrp="1"/>
          </p:cNvSpPr>
          <p:nvPr>
            <p:ph idx="1"/>
          </p:nvPr>
        </p:nvSpPr>
        <p:spPr/>
        <p:txBody>
          <a:bodyPr/>
          <a:lstStyle/>
          <a:p>
            <a:r>
              <a:rPr lang="en-US" b="1" dirty="0" smtClean="0"/>
              <a:t>Problem</a:t>
            </a:r>
            <a:r>
              <a:rPr lang="en-US" dirty="0" smtClean="0"/>
              <a:t>: Can do unpleasant and unrealistic edits</a:t>
            </a:r>
          </a:p>
          <a:p>
            <a:r>
              <a:rPr lang="en-US" b="1" dirty="0" smtClean="0"/>
              <a:t>Solution</a:t>
            </a:r>
            <a:r>
              <a:rPr lang="en-US" dirty="0" smtClean="0"/>
              <a:t>: Restrict to pleasant and realistic edits. How?</a:t>
            </a:r>
          </a:p>
          <a:p>
            <a:endParaRPr lang="en-US" dirty="0" smtClean="0"/>
          </a:p>
          <a:p>
            <a:r>
              <a:rPr lang="en-US" b="1" dirty="0" smtClean="0"/>
              <a:t>Problem</a:t>
            </a:r>
            <a:r>
              <a:rPr lang="en-US" dirty="0" smtClean="0"/>
              <a:t>: Bending rays is not possible</a:t>
            </a:r>
          </a:p>
          <a:p>
            <a:r>
              <a:rPr lang="en-US" b="1" dirty="0" smtClean="0"/>
              <a:t>Solution</a:t>
            </a:r>
            <a:r>
              <a:rPr lang="en-US" dirty="0" smtClean="0"/>
              <a:t>: Allow it. Mostly a UI problem.</a:t>
            </a:r>
          </a:p>
          <a:p>
            <a:endParaRPr lang="en-US" dirty="0" smtClean="0"/>
          </a:p>
          <a:p>
            <a:r>
              <a:rPr lang="en-US" b="1" dirty="0" smtClean="0"/>
              <a:t>Problem</a:t>
            </a:r>
            <a:r>
              <a:rPr lang="en-US" dirty="0" smtClean="0"/>
              <a:t>: Limitation to reflections</a:t>
            </a:r>
          </a:p>
          <a:p>
            <a:r>
              <a:rPr lang="en-US" b="1" dirty="0" smtClean="0"/>
              <a:t>Solution</a:t>
            </a:r>
            <a:r>
              <a:rPr lang="en-US" dirty="0" smtClean="0"/>
              <a:t>: Try for other phenomena such as shadows, bounces, or caustics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Conclusion</a:t>
            </a:r>
            <a:endParaRPr lang="de-DE" dirty="0"/>
          </a:p>
        </p:txBody>
      </p:sp>
      <p:sp>
        <p:nvSpPr>
          <p:cNvPr id="3" name="Inhaltsplatzhalter 2"/>
          <p:cNvSpPr>
            <a:spLocks noGrp="1"/>
          </p:cNvSpPr>
          <p:nvPr>
            <p:ph idx="1"/>
          </p:nvPr>
        </p:nvSpPr>
        <p:spPr/>
        <p:txBody>
          <a:bodyPr/>
          <a:lstStyle/>
          <a:p>
            <a:r>
              <a:rPr lang="en-US" dirty="0" smtClean="0"/>
              <a:t>You saw a system, that …</a:t>
            </a:r>
          </a:p>
          <a:p>
            <a:r>
              <a:rPr lang="en-US" dirty="0" smtClean="0"/>
              <a:t>… allows to </a:t>
            </a:r>
            <a:r>
              <a:rPr lang="en-US" b="1" dirty="0" smtClean="0"/>
              <a:t>edit rendered reflections </a:t>
            </a:r>
            <a:r>
              <a:rPr lang="en-US" dirty="0" smtClean="0"/>
              <a:t>as artists did for centuries.</a:t>
            </a:r>
          </a:p>
          <a:p>
            <a:r>
              <a:rPr lang="en-US" dirty="0" smtClean="0"/>
              <a:t>… is </a:t>
            </a:r>
            <a:r>
              <a:rPr lang="en-US" b="1" dirty="0" smtClean="0"/>
              <a:t>easy to use and implement </a:t>
            </a:r>
            <a:r>
              <a:rPr lang="en-US" dirty="0" smtClean="0"/>
              <a:t>and runs in </a:t>
            </a:r>
            <a:r>
              <a:rPr lang="en-US" b="1" dirty="0" smtClean="0"/>
              <a:t>real-time</a:t>
            </a:r>
            <a:r>
              <a:rPr lang="en-US" dirty="0" smtClean="0"/>
              <a:t>.</a:t>
            </a:r>
          </a:p>
          <a:p>
            <a:r>
              <a:rPr lang="en-US" dirty="0" smtClean="0"/>
              <a:t>… was evaluated in a </a:t>
            </a:r>
            <a:r>
              <a:rPr lang="en-US" b="1" dirty="0" smtClean="0"/>
              <a:t>user-study</a:t>
            </a:r>
            <a:r>
              <a:rPr lang="en-US" dirty="0" smtClean="0"/>
              <a:t>.</a:t>
            </a:r>
          </a:p>
          <a:p>
            <a:endParaRPr lang="en-US" dirty="0" smtClean="0"/>
          </a:p>
          <a:p>
            <a:r>
              <a:rPr lang="en-US" dirty="0" smtClean="0"/>
              <a:t>You can test it at the Digital Bazaar A60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Thank</a:t>
            </a:r>
            <a:r>
              <a:rPr lang="de-DE" dirty="0" smtClean="0"/>
              <a:t> </a:t>
            </a:r>
            <a:r>
              <a:rPr lang="de-DE" dirty="0" err="1" smtClean="0"/>
              <a:t>you</a:t>
            </a:r>
            <a:r>
              <a:rPr lang="de-DE" dirty="0" smtClean="0"/>
              <a:t>!</a:t>
            </a:r>
            <a:endParaRPr lang="de-DE" dirty="0"/>
          </a:p>
        </p:txBody>
      </p:sp>
      <p:sp>
        <p:nvSpPr>
          <p:cNvPr id="3" name="Inhaltsplatzhalter 2"/>
          <p:cNvSpPr>
            <a:spLocks noGrp="1"/>
          </p:cNvSpPr>
          <p:nvPr>
            <p:ph idx="1"/>
          </p:nvPr>
        </p:nvSpPr>
        <p:spPr>
          <a:xfrm>
            <a:off x="381000" y="2667000"/>
            <a:ext cx="3833810" cy="2590799"/>
          </a:xfrm>
        </p:spPr>
        <p:txBody>
          <a:bodyPr>
            <a:normAutofit/>
          </a:bodyPr>
          <a:lstStyle/>
          <a:p>
            <a:r>
              <a:rPr lang="de-DE" sz="1200" b="1" dirty="0" err="1" smtClean="0">
                <a:solidFill>
                  <a:schemeClr val="tx1">
                    <a:lumMod val="65000"/>
                    <a:lumOff val="35000"/>
                  </a:schemeClr>
                </a:solidFill>
              </a:rPr>
              <a:t>Acknowledgemens</a:t>
            </a:r>
            <a:endParaRPr lang="de-DE" sz="1200" b="1" dirty="0" smtClean="0">
              <a:solidFill>
                <a:schemeClr val="tx1">
                  <a:lumMod val="65000"/>
                  <a:lumOff val="35000"/>
                </a:schemeClr>
              </a:solidFill>
            </a:endParaRPr>
          </a:p>
          <a:p>
            <a:endParaRPr lang="de-DE" sz="1200" b="1" dirty="0" smtClean="0">
              <a:solidFill>
                <a:schemeClr val="tx1">
                  <a:lumMod val="65000"/>
                  <a:lumOff val="35000"/>
                </a:schemeClr>
              </a:solidFill>
            </a:endParaRPr>
          </a:p>
          <a:p>
            <a:r>
              <a:rPr lang="en-US" sz="1200" dirty="0" smtClean="0">
                <a:solidFill>
                  <a:schemeClr val="tx1">
                    <a:lumMod val="65000"/>
                    <a:lumOff val="35000"/>
                  </a:schemeClr>
                </a:solidFill>
              </a:rPr>
              <a:t>Max-Planck Center for Visual Computing and Communication </a:t>
            </a:r>
          </a:p>
          <a:p>
            <a:r>
              <a:rPr lang="de-DE" sz="1200" dirty="0" smtClean="0">
                <a:solidFill>
                  <a:schemeClr val="tx1">
                    <a:lumMod val="65000"/>
                    <a:lumOff val="35000"/>
                  </a:schemeClr>
                </a:solidFill>
              </a:rPr>
              <a:t>BMBF-FKZ01IMC01</a:t>
            </a:r>
          </a:p>
          <a:p>
            <a:r>
              <a:rPr lang="de-DE" sz="1200" dirty="0" err="1" smtClean="0">
                <a:solidFill>
                  <a:schemeClr val="tx1">
                    <a:lumMod val="65000"/>
                    <a:lumOff val="35000"/>
                  </a:schemeClr>
                </a:solidFill>
              </a:rPr>
              <a:t>Anthonny</a:t>
            </a:r>
            <a:r>
              <a:rPr lang="de-DE" sz="1200" dirty="0" smtClean="0">
                <a:solidFill>
                  <a:schemeClr val="tx1">
                    <a:lumMod val="65000"/>
                    <a:lumOff val="35000"/>
                  </a:schemeClr>
                </a:solidFill>
              </a:rPr>
              <a:t> Dick</a:t>
            </a:r>
          </a:p>
          <a:p>
            <a:r>
              <a:rPr lang="de-DE" sz="1200" dirty="0" smtClean="0">
                <a:solidFill>
                  <a:schemeClr val="tx1">
                    <a:lumMod val="65000"/>
                    <a:lumOff val="35000"/>
                  </a:schemeClr>
                </a:solidFill>
              </a:rPr>
              <a:t>Martin Fuchs</a:t>
            </a:r>
          </a:p>
          <a:p>
            <a:r>
              <a:rPr lang="de-DE" sz="1200" dirty="0" smtClean="0">
                <a:solidFill>
                  <a:schemeClr val="tx1">
                    <a:lumMod val="65000"/>
                    <a:lumOff val="35000"/>
                  </a:schemeClr>
                </a:solidFill>
              </a:rPr>
              <a:t>Carsten Stoll</a:t>
            </a:r>
          </a:p>
          <a:p>
            <a:r>
              <a:rPr lang="de-DE" sz="1200" dirty="0" smtClean="0">
                <a:solidFill>
                  <a:schemeClr val="tx1">
                    <a:lumMod val="65000"/>
                    <a:lumOff val="35000"/>
                  </a:schemeClr>
                </a:solidFill>
              </a:rPr>
              <a:t>Kaleigh Smith</a:t>
            </a:r>
          </a:p>
          <a:p>
            <a:r>
              <a:rPr lang="de-DE" sz="1200" dirty="0" smtClean="0">
                <a:solidFill>
                  <a:schemeClr val="tx1">
                    <a:lumMod val="65000"/>
                    <a:lumOff val="35000"/>
                  </a:schemeClr>
                </a:solidFill>
              </a:rPr>
              <a:t>Study </a:t>
            </a:r>
            <a:r>
              <a:rPr lang="de-DE" sz="1200" dirty="0" err="1" smtClean="0">
                <a:solidFill>
                  <a:schemeClr val="tx1">
                    <a:lumMod val="65000"/>
                    <a:lumOff val="35000"/>
                  </a:schemeClr>
                </a:solidFill>
              </a:rPr>
              <a:t>participants</a:t>
            </a:r>
            <a:endParaRPr lang="de-DE" sz="1200" dirty="0" smtClean="0">
              <a:solidFill>
                <a:schemeClr val="tx1">
                  <a:lumMod val="65000"/>
                  <a:lumOff val="35000"/>
                </a:schemeClr>
              </a:solidFill>
            </a:endParaRPr>
          </a:p>
        </p:txBody>
      </p:sp>
      <p:sp>
        <p:nvSpPr>
          <p:cNvPr id="4" name="Inhaltsplatzhalter 2"/>
          <p:cNvSpPr txBox="1">
            <a:spLocks/>
          </p:cNvSpPr>
          <p:nvPr/>
        </p:nvSpPr>
        <p:spPr>
          <a:xfrm>
            <a:off x="4419600" y="2667000"/>
            <a:ext cx="4191000" cy="2590799"/>
          </a:xfrm>
          <a:prstGeom prst="rect">
            <a:avLst/>
          </a:prstGeom>
        </p:spPr>
        <p:txBody>
          <a:bodyPr vert="horz" lIns="0" tIns="0" rIns="0" bIns="0" rtlCol="0" anchor="b">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de-DE" sz="1200" i="1" dirty="0" err="1" smtClean="0">
                <a:solidFill>
                  <a:schemeClr val="tx1">
                    <a:lumMod val="65000"/>
                    <a:lumOff val="35000"/>
                  </a:schemeClr>
                </a:solidFill>
              </a:rPr>
              <a:t>Funding</a:t>
            </a:r>
            <a:endParaRPr lang="de-DE" sz="1200" i="1" dirty="0" smtClean="0">
              <a:solidFill>
                <a:schemeClr val="tx1">
                  <a:lumMod val="65000"/>
                  <a:lumOff val="35000"/>
                </a:schemeClr>
              </a:solidFil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de-DE" sz="1200" i="1" dirty="0" smtClean="0">
                <a:solidFill>
                  <a:schemeClr val="tx1">
                    <a:lumMod val="65000"/>
                    <a:lumOff val="35000"/>
                  </a:schemeClr>
                </a:solidFill>
              </a:rPr>
              <a:t>Voice-</a:t>
            </a:r>
            <a:r>
              <a:rPr lang="de-DE" sz="1200" i="1" dirty="0" err="1" smtClean="0">
                <a:solidFill>
                  <a:schemeClr val="tx1">
                    <a:lumMod val="65000"/>
                    <a:lumOff val="35000"/>
                  </a:schemeClr>
                </a:solidFill>
              </a:rPr>
              <a:t>over</a:t>
            </a:r>
            <a:endParaRPr lang="de-DE" sz="1200" i="1" dirty="0" smtClean="0">
              <a:solidFill>
                <a:schemeClr val="tx1">
                  <a:lumMod val="65000"/>
                  <a:lumOff val="35000"/>
                </a:schemeClr>
              </a:solidFil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de-DE" sz="1200" i="1" dirty="0" smtClean="0">
                <a:solidFill>
                  <a:schemeClr val="tx1">
                    <a:lumMod val="65000"/>
                    <a:lumOff val="35000"/>
                  </a:schemeClr>
                </a:solidFill>
              </a:rPr>
              <a:t>Internal Review</a:t>
            </a:r>
          </a:p>
          <a:p>
            <a:pPr marL="342900" indent="-342900">
              <a:spcBef>
                <a:spcPct val="20000"/>
              </a:spcBef>
              <a:defRPr/>
            </a:pPr>
            <a:r>
              <a:rPr lang="de-DE" sz="1200" i="1" dirty="0" smtClean="0">
                <a:solidFill>
                  <a:schemeClr val="tx1">
                    <a:lumMod val="65000"/>
                    <a:lumOff val="35000"/>
                  </a:schemeClr>
                </a:solidFill>
              </a:rPr>
              <a:t>Internal Review</a:t>
            </a:r>
          </a:p>
          <a:p>
            <a:pPr marL="342900" indent="-342900">
              <a:spcBef>
                <a:spcPct val="20000"/>
              </a:spcBef>
              <a:defRPr/>
            </a:pPr>
            <a:r>
              <a:rPr lang="de-DE" sz="1200" i="1" dirty="0" smtClean="0">
                <a:solidFill>
                  <a:schemeClr val="tx1">
                    <a:lumMod val="65000"/>
                    <a:lumOff val="35000"/>
                  </a:schemeClr>
                </a:solidFill>
              </a:rPr>
              <a:t>Internal Review</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de-DE" sz="1200" i="1" dirty="0" smtClean="0">
                <a:solidFill>
                  <a:schemeClr val="tx1">
                    <a:lumMod val="65000"/>
                    <a:lumOff val="35000"/>
                  </a:schemeClr>
                </a:solidFill>
              </a:rPr>
              <a:t>Patience</a:t>
            </a:r>
          </a:p>
        </p:txBody>
      </p:sp>
      <p:grpSp>
        <p:nvGrpSpPr>
          <p:cNvPr id="13" name="Gruppieren 12"/>
          <p:cNvGrpSpPr/>
          <p:nvPr/>
        </p:nvGrpSpPr>
        <p:grpSpPr>
          <a:xfrm>
            <a:off x="381000" y="1610760"/>
            <a:ext cx="3398249" cy="1056240"/>
            <a:chOff x="381000" y="1610760"/>
            <a:chExt cx="3398249" cy="1056240"/>
          </a:xfrm>
        </p:grpSpPr>
        <p:pic>
          <p:nvPicPr>
            <p:cNvPr id="8" name="Picture 9"/>
            <p:cNvPicPr>
              <a:picLocks noChangeAspect="1" noChangeArrowheads="1"/>
            </p:cNvPicPr>
            <p:nvPr/>
          </p:nvPicPr>
          <p:blipFill>
            <a:blip r:embed="rId3">
              <a:grayscl/>
            </a:blip>
            <a:srcRect r="83560"/>
            <a:stretch>
              <a:fillRect/>
            </a:stretch>
          </p:blipFill>
          <p:spPr bwMode="auto">
            <a:xfrm>
              <a:off x="381000" y="1611083"/>
              <a:ext cx="814626" cy="1055917"/>
            </a:xfrm>
            <a:prstGeom prst="rect">
              <a:avLst/>
            </a:prstGeom>
            <a:noFill/>
            <a:ln w="9525">
              <a:noFill/>
              <a:miter lim="800000"/>
              <a:headEnd/>
              <a:tailEnd/>
            </a:ln>
            <a:effectLst/>
          </p:spPr>
        </p:pic>
        <p:pic>
          <p:nvPicPr>
            <p:cNvPr id="11" name="Picture 9"/>
            <p:cNvPicPr>
              <a:picLocks noChangeAspect="1" noChangeArrowheads="1"/>
            </p:cNvPicPr>
            <p:nvPr/>
          </p:nvPicPr>
          <p:blipFill>
            <a:blip r:embed="rId3">
              <a:grayscl/>
            </a:blip>
            <a:srcRect l="51344" r="31209"/>
            <a:stretch>
              <a:fillRect/>
            </a:stretch>
          </p:blipFill>
          <p:spPr bwMode="auto">
            <a:xfrm>
              <a:off x="2914792" y="1610760"/>
              <a:ext cx="864457" cy="1055917"/>
            </a:xfrm>
            <a:prstGeom prst="rect">
              <a:avLst/>
            </a:prstGeom>
            <a:noFill/>
            <a:ln w="9525">
              <a:noFill/>
              <a:miter lim="800000"/>
              <a:headEnd/>
              <a:tailEnd/>
            </a:ln>
            <a:effectLst/>
          </p:spPr>
        </p:pic>
        <p:pic>
          <p:nvPicPr>
            <p:cNvPr id="2050" name="Picture 2" descr="http://www.mpi-inf.mpg.de/~mokabe/index.files/image001.jpg"/>
            <p:cNvPicPr>
              <a:picLocks noChangeAspect="1" noChangeArrowheads="1"/>
            </p:cNvPicPr>
            <p:nvPr/>
          </p:nvPicPr>
          <p:blipFill>
            <a:blip r:embed="rId4">
              <a:grayscl/>
              <a:lum bright="20000" contrast="11000"/>
            </a:blip>
            <a:srcRect b="14698"/>
            <a:stretch>
              <a:fillRect/>
            </a:stretch>
          </p:blipFill>
          <p:spPr bwMode="auto">
            <a:xfrm>
              <a:off x="1252776" y="1610760"/>
              <a:ext cx="814626" cy="1042324"/>
            </a:xfrm>
            <a:prstGeom prst="rect">
              <a:avLst/>
            </a:prstGeom>
            <a:noFill/>
          </p:spPr>
        </p:pic>
        <p:pic>
          <p:nvPicPr>
            <p:cNvPr id="1028" name="Picture 4"/>
            <p:cNvPicPr>
              <a:picLocks noChangeAspect="1" noChangeArrowheads="1"/>
            </p:cNvPicPr>
            <p:nvPr/>
          </p:nvPicPr>
          <p:blipFill>
            <a:blip r:embed="rId5">
              <a:grayscl/>
              <a:lum bright="14000" contrast="9000"/>
            </a:blip>
            <a:srcRect/>
            <a:stretch>
              <a:fillRect/>
            </a:stretch>
          </p:blipFill>
          <p:spPr bwMode="auto">
            <a:xfrm>
              <a:off x="2120210" y="1610760"/>
              <a:ext cx="736912" cy="10562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Surface</a:t>
            </a:r>
            <a:r>
              <a:rPr lang="de-DE" dirty="0" smtClean="0"/>
              <a:t> Details</a:t>
            </a:r>
            <a:endParaRPr lang="de-DE" dirty="0"/>
          </a:p>
        </p:txBody>
      </p:sp>
      <p:pic>
        <p:nvPicPr>
          <p:cNvPr id="5" name="Surface Details.avi">
            <a:hlinkClick r:id="" action="ppaction://media"/>
          </p:cNvPr>
          <p:cNvPicPr/>
          <p:nvPr>
            <p:ph idx="1"/>
            <a:videoFile r:link="rId1"/>
          </p:nvPr>
        </p:nvPicPr>
        <p:blipFill>
          <a:blip r:embed="rId3"/>
          <a:stretch>
            <a:fillRect/>
          </a:stretch>
        </p:blipFill>
        <p:spPr>
          <a:xfrm>
            <a:off x="381000" y="685800"/>
            <a:ext cx="6197600" cy="4648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LafortunE</a:t>
            </a:r>
            <a:endParaRPr lang="de-DE" dirty="0"/>
          </a:p>
        </p:txBody>
      </p:sp>
      <p:pic>
        <p:nvPicPr>
          <p:cNvPr id="5" name="Lafortune.avi">
            <a:hlinkClick r:id="" action="ppaction://media"/>
          </p:cNvPr>
          <p:cNvPicPr/>
          <p:nvPr>
            <p:ph idx="1"/>
            <a:videoFile r:link="rId1"/>
          </p:nvPr>
        </p:nvPicPr>
        <p:blipFill>
          <a:blip r:embed="rId3"/>
          <a:stretch>
            <a:fillRect/>
          </a:stretch>
        </p:blipFill>
        <p:spPr>
          <a:xfrm>
            <a:off x="381000" y="685800"/>
            <a:ext cx="6197600" cy="4648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Cheating</a:t>
            </a:r>
            <a:endParaRPr lang="de-DE" dirty="0"/>
          </a:p>
        </p:txBody>
      </p:sp>
      <p:pic>
        <p:nvPicPr>
          <p:cNvPr id="5" name="Cheat.avi">
            <a:hlinkClick r:id="" action="ppaction://media"/>
          </p:cNvPr>
          <p:cNvPicPr/>
          <p:nvPr>
            <p:ph idx="1"/>
            <a:videoFile r:link="rId1"/>
          </p:nvPr>
        </p:nvPicPr>
        <p:blipFill>
          <a:blip r:embed="rId3"/>
          <a:stretch>
            <a:fillRect/>
          </a:stretch>
        </p:blipFill>
        <p:spPr>
          <a:xfrm>
            <a:off x="381000" y="685800"/>
            <a:ext cx="6197600" cy="4648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Motivation</a:t>
            </a:r>
            <a:endParaRPr lang="de-DE" dirty="0"/>
          </a:p>
        </p:txBody>
      </p:sp>
      <p:pic>
        <p:nvPicPr>
          <p:cNvPr id="6" name="Rokeby Dargon.avi">
            <a:hlinkClick r:id="" action="ppaction://media"/>
          </p:cNvPr>
          <p:cNvPicPr/>
          <p:nvPr>
            <p:ph idx="1"/>
            <a:videoFile r:link="rId1"/>
          </p:nvPr>
        </p:nvPicPr>
        <p:blipFill>
          <a:blip r:embed="rId4"/>
          <a:stretch>
            <a:fillRect/>
          </a:stretch>
        </p:blipFill>
        <p:spPr>
          <a:xfrm>
            <a:off x="381000" y="648528"/>
            <a:ext cx="6755296" cy="5066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Previous</a:t>
            </a:r>
            <a:r>
              <a:rPr lang="de-DE" dirty="0" smtClean="0"/>
              <a:t> </a:t>
            </a:r>
            <a:r>
              <a:rPr lang="de-DE" dirty="0" err="1" smtClean="0"/>
              <a:t>Work</a:t>
            </a:r>
            <a:endParaRPr lang="de-DE" dirty="0"/>
          </a:p>
        </p:txBody>
      </p:sp>
      <p:sp>
        <p:nvSpPr>
          <p:cNvPr id="4" name="Inhaltsplatzhalter 3"/>
          <p:cNvSpPr>
            <a:spLocks noGrp="1"/>
          </p:cNvSpPr>
          <p:nvPr>
            <p:ph idx="1"/>
          </p:nvPr>
        </p:nvSpPr>
        <p:spPr>
          <a:xfrm>
            <a:off x="4368800" y="609601"/>
            <a:ext cx="4241800" cy="1532048"/>
          </a:xfrm>
        </p:spPr>
        <p:txBody>
          <a:bodyPr anchor="ctr"/>
          <a:lstStyle/>
          <a:p>
            <a:pPr lvl="0">
              <a:defRPr/>
            </a:pPr>
            <a:r>
              <a:rPr lang="de-DE" dirty="0" smtClean="0"/>
              <a:t>Light </a:t>
            </a:r>
            <a:r>
              <a:rPr lang="de-DE" dirty="0" err="1" smtClean="0"/>
              <a:t>painting</a:t>
            </a:r>
            <a:endParaRPr lang="de-DE" dirty="0" smtClean="0"/>
          </a:p>
          <a:p>
            <a:pPr>
              <a:defRPr/>
            </a:pPr>
            <a:r>
              <a:rPr lang="de-DE" sz="1400" dirty="0" err="1" smtClean="0">
                <a:solidFill>
                  <a:schemeClr val="tx1">
                    <a:lumMod val="75000"/>
                    <a:lumOff val="25000"/>
                  </a:schemeClr>
                </a:solidFill>
              </a:rPr>
              <a:t>Schöneman</a:t>
            </a:r>
            <a:r>
              <a:rPr lang="de-DE" sz="1400" dirty="0" smtClean="0">
                <a:solidFill>
                  <a:schemeClr val="tx1">
                    <a:lumMod val="75000"/>
                    <a:lumOff val="25000"/>
                  </a:schemeClr>
                </a:solidFill>
              </a:rPr>
              <a:t> et al. 1993</a:t>
            </a:r>
          </a:p>
          <a:p>
            <a:pPr lvl="0">
              <a:defRPr/>
            </a:pPr>
            <a:r>
              <a:rPr lang="de-DE" sz="1400" dirty="0" err="1" smtClean="0">
                <a:solidFill>
                  <a:schemeClr val="tx1">
                    <a:lumMod val="75000"/>
                    <a:lumOff val="25000"/>
                  </a:schemeClr>
                </a:solidFill>
              </a:rPr>
              <a:t>Poulin</a:t>
            </a:r>
            <a:r>
              <a:rPr lang="de-DE" sz="1400" dirty="0" smtClean="0">
                <a:solidFill>
                  <a:schemeClr val="tx1">
                    <a:lumMod val="75000"/>
                    <a:lumOff val="25000"/>
                  </a:schemeClr>
                </a:solidFill>
              </a:rPr>
              <a:t> et al. 1997</a:t>
            </a:r>
          </a:p>
          <a:p>
            <a:pPr lvl="0">
              <a:defRPr/>
            </a:pPr>
            <a:r>
              <a:rPr lang="de-DE" sz="1400" dirty="0" err="1" smtClean="0">
                <a:solidFill>
                  <a:schemeClr val="tx1">
                    <a:lumMod val="75000"/>
                    <a:lumOff val="25000"/>
                  </a:schemeClr>
                </a:solidFill>
              </a:rPr>
              <a:t>Pellacini</a:t>
            </a:r>
            <a:r>
              <a:rPr lang="de-DE" sz="1400" dirty="0" smtClean="0">
                <a:solidFill>
                  <a:schemeClr val="tx1">
                    <a:lumMod val="75000"/>
                    <a:lumOff val="25000"/>
                  </a:schemeClr>
                </a:solidFill>
              </a:rPr>
              <a:t> et al. 2007</a:t>
            </a:r>
          </a:p>
          <a:p>
            <a:pPr lvl="0">
              <a:defRPr/>
            </a:pPr>
            <a:r>
              <a:rPr lang="de-DE" sz="1400" dirty="0" err="1" smtClean="0">
                <a:solidFill>
                  <a:schemeClr val="tx1">
                    <a:lumMod val="75000"/>
                    <a:lumOff val="25000"/>
                  </a:schemeClr>
                </a:solidFill>
              </a:rPr>
              <a:t>Obert</a:t>
            </a:r>
            <a:r>
              <a:rPr lang="de-DE" sz="1400" dirty="0" smtClean="0">
                <a:solidFill>
                  <a:schemeClr val="tx1">
                    <a:lumMod val="75000"/>
                    <a:lumOff val="25000"/>
                  </a:schemeClr>
                </a:solidFill>
              </a:rPr>
              <a:t> et al. 2008</a:t>
            </a:r>
          </a:p>
        </p:txBody>
      </p:sp>
      <p:sp>
        <p:nvSpPr>
          <p:cNvPr id="16" name="Inhaltsplatzhalter 3"/>
          <p:cNvSpPr txBox="1">
            <a:spLocks/>
          </p:cNvSpPr>
          <p:nvPr/>
        </p:nvSpPr>
        <p:spPr>
          <a:xfrm>
            <a:off x="4368800" y="3746500"/>
            <a:ext cx="4241800" cy="1473559"/>
          </a:xfrm>
          <a:prstGeom prst="rect">
            <a:avLst/>
          </a:prstGeom>
        </p:spPr>
        <p:txBody>
          <a:bodyPr vert="horz" lIns="0" tIns="0" rIns="0" bIns="0" rtlCol="0" anchor="ctr">
            <a:normAutofit/>
          </a:bodyPr>
          <a:lstStyle/>
          <a:p>
            <a:pPr marL="342900" lvl="0" indent="-342900">
              <a:spcBef>
                <a:spcPct val="20000"/>
              </a:spcBef>
              <a:defRPr/>
            </a:pPr>
            <a:r>
              <a:rPr lang="de-DE" sz="2000" dirty="0" err="1" smtClean="0">
                <a:solidFill>
                  <a:prstClr val="black">
                    <a:lumMod val="85000"/>
                    <a:lumOff val="15000"/>
                  </a:prstClr>
                </a:solidFill>
              </a:rPr>
              <a:t>Appearance</a:t>
            </a:r>
            <a:r>
              <a:rPr lang="de-DE" sz="2000" dirty="0" smtClean="0">
                <a:solidFill>
                  <a:prstClr val="black">
                    <a:lumMod val="85000"/>
                    <a:lumOff val="15000"/>
                  </a:prstClr>
                </a:solidFill>
              </a:rPr>
              <a:t> </a:t>
            </a:r>
            <a:r>
              <a:rPr lang="de-DE" sz="2000" dirty="0" err="1" smtClean="0">
                <a:solidFill>
                  <a:prstClr val="black">
                    <a:lumMod val="85000"/>
                    <a:lumOff val="15000"/>
                  </a:prstClr>
                </a:solidFill>
              </a:rPr>
              <a:t>editing</a:t>
            </a:r>
            <a:endParaRPr lang="de-DE" sz="2000" dirty="0" smtClean="0">
              <a:solidFill>
                <a:prstClr val="black">
                  <a:lumMod val="85000"/>
                  <a:lumOff val="15000"/>
                </a:prstClr>
              </a:solidFill>
            </a:endParaRPr>
          </a:p>
          <a:p>
            <a:pPr marL="342900" lvl="0" indent="-342900">
              <a:spcBef>
                <a:spcPct val="20000"/>
              </a:spcBef>
              <a:defRPr/>
            </a:pPr>
            <a:r>
              <a:rPr lang="de-DE" sz="1400" dirty="0" smtClean="0">
                <a:solidFill>
                  <a:schemeClr val="tx1">
                    <a:lumMod val="75000"/>
                    <a:lumOff val="25000"/>
                  </a:schemeClr>
                </a:solidFill>
              </a:rPr>
              <a:t>Colbert et al. 2006</a:t>
            </a:r>
          </a:p>
          <a:p>
            <a:pPr marL="342900" lvl="0" indent="-342900">
              <a:spcBef>
                <a:spcPct val="20000"/>
              </a:spcBef>
              <a:defRPr/>
            </a:pPr>
            <a:r>
              <a:rPr lang="de-DE" sz="1400" dirty="0" smtClean="0">
                <a:solidFill>
                  <a:schemeClr val="tx1">
                    <a:lumMod val="75000"/>
                    <a:lumOff val="25000"/>
                  </a:schemeClr>
                </a:solidFill>
              </a:rPr>
              <a:t>Kautz et al. 2007</a:t>
            </a:r>
          </a:p>
          <a:p>
            <a:pPr marL="342900" lvl="0" indent="-342900">
              <a:spcBef>
                <a:spcPct val="20000"/>
              </a:spcBef>
              <a:defRPr/>
            </a:pPr>
            <a:r>
              <a:rPr lang="de-DE" sz="1400" dirty="0" err="1" smtClean="0">
                <a:solidFill>
                  <a:schemeClr val="tx1">
                    <a:lumMod val="75000"/>
                    <a:lumOff val="25000"/>
                  </a:schemeClr>
                </a:solidFill>
              </a:rPr>
              <a:t>Anjyo</a:t>
            </a:r>
            <a:r>
              <a:rPr lang="de-DE" sz="1400" dirty="0" smtClean="0">
                <a:solidFill>
                  <a:schemeClr val="tx1">
                    <a:lumMod val="75000"/>
                    <a:lumOff val="25000"/>
                  </a:schemeClr>
                </a:solidFill>
              </a:rPr>
              <a:t> et al. 2003</a:t>
            </a:r>
          </a:p>
          <a:p>
            <a:pPr marL="342900" lvl="0" indent="-342900">
              <a:spcBef>
                <a:spcPct val="20000"/>
              </a:spcBef>
              <a:defRPr/>
            </a:pPr>
            <a:r>
              <a:rPr lang="de-DE" sz="1400" dirty="0" err="1" smtClean="0">
                <a:solidFill>
                  <a:schemeClr val="tx1">
                    <a:lumMod val="75000"/>
                    <a:lumOff val="25000"/>
                  </a:schemeClr>
                </a:solidFill>
              </a:rPr>
              <a:t>Todo</a:t>
            </a:r>
            <a:r>
              <a:rPr lang="de-DE" sz="1400" dirty="0" smtClean="0">
                <a:solidFill>
                  <a:schemeClr val="tx1">
                    <a:lumMod val="75000"/>
                    <a:lumOff val="25000"/>
                  </a:schemeClr>
                </a:solidFill>
              </a:rPr>
              <a:t> et al. 2004</a:t>
            </a:r>
            <a:endParaRPr lang="de-DE" sz="1050" dirty="0">
              <a:solidFill>
                <a:schemeClr val="tx1">
                  <a:lumMod val="75000"/>
                  <a:lumOff val="25000"/>
                </a:schemeClr>
              </a:solidFill>
            </a:endParaRPr>
          </a:p>
        </p:txBody>
      </p:sp>
      <p:sp>
        <p:nvSpPr>
          <p:cNvPr id="19" name="Inhaltsplatzhalter 3"/>
          <p:cNvSpPr txBox="1">
            <a:spLocks/>
          </p:cNvSpPr>
          <p:nvPr/>
        </p:nvSpPr>
        <p:spPr>
          <a:xfrm>
            <a:off x="4368800" y="2233658"/>
            <a:ext cx="4241800" cy="1398542"/>
          </a:xfrm>
          <a:prstGeom prst="rect">
            <a:avLst/>
          </a:prstGeom>
        </p:spPr>
        <p:txBody>
          <a:bodyPr vert="horz" lIns="0" tIns="0" rIns="0" bIns="0" rtlCol="0" anchor="ctr">
            <a:normAutofit/>
          </a:bodyPr>
          <a:lstStyle/>
          <a:p>
            <a:r>
              <a:rPr lang="de-DE" sz="2000" dirty="0" err="1" smtClean="0"/>
              <a:t>Lighting</a:t>
            </a:r>
            <a:r>
              <a:rPr lang="de-DE" sz="2000" dirty="0" smtClean="0"/>
              <a:t> </a:t>
            </a:r>
            <a:r>
              <a:rPr lang="de-DE" sz="2000" dirty="0" err="1" smtClean="0"/>
              <a:t>optimization</a:t>
            </a:r>
            <a:endParaRPr lang="de-DE" sz="2000" dirty="0" smtClean="0"/>
          </a:p>
          <a:p>
            <a:r>
              <a:rPr lang="de-DE" sz="1400" dirty="0" err="1" smtClean="0">
                <a:solidFill>
                  <a:schemeClr val="tx1">
                    <a:lumMod val="75000"/>
                    <a:lumOff val="25000"/>
                  </a:schemeClr>
                </a:solidFill>
              </a:rPr>
              <a:t>Shacked</a:t>
            </a:r>
            <a:r>
              <a:rPr lang="de-DE" sz="1400" dirty="0" smtClean="0">
                <a:solidFill>
                  <a:schemeClr val="tx1">
                    <a:lumMod val="75000"/>
                    <a:lumOff val="25000"/>
                  </a:schemeClr>
                </a:solidFill>
              </a:rPr>
              <a:t> and </a:t>
            </a:r>
            <a:r>
              <a:rPr lang="de-DE" sz="1400" dirty="0" err="1" smtClean="0">
                <a:solidFill>
                  <a:schemeClr val="tx1">
                    <a:lumMod val="75000"/>
                    <a:lumOff val="25000"/>
                  </a:schemeClr>
                </a:solidFill>
              </a:rPr>
              <a:t>Lischinski</a:t>
            </a:r>
            <a:r>
              <a:rPr lang="de-DE" sz="1400" dirty="0" smtClean="0">
                <a:solidFill>
                  <a:schemeClr val="tx1">
                    <a:lumMod val="75000"/>
                    <a:lumOff val="25000"/>
                  </a:schemeClr>
                </a:solidFill>
              </a:rPr>
              <a:t> 2001</a:t>
            </a:r>
            <a:endParaRPr lang="de-DE" sz="1400" dirty="0" smtClean="0">
              <a:solidFill>
                <a:schemeClr val="tx1">
                  <a:lumMod val="75000"/>
                  <a:lumOff val="25000"/>
                </a:schemeClr>
              </a:solidFill>
            </a:endParaRPr>
          </a:p>
          <a:p>
            <a:r>
              <a:rPr lang="de-DE" sz="1400" dirty="0" err="1" smtClean="0">
                <a:solidFill>
                  <a:schemeClr val="tx1">
                    <a:lumMod val="75000"/>
                    <a:lumOff val="25000"/>
                  </a:schemeClr>
                </a:solidFill>
              </a:rPr>
              <a:t>Rusinkiewicz</a:t>
            </a:r>
            <a:r>
              <a:rPr lang="de-DE" sz="1400" dirty="0" smtClean="0">
                <a:solidFill>
                  <a:schemeClr val="tx1">
                    <a:lumMod val="75000"/>
                    <a:lumOff val="25000"/>
                  </a:schemeClr>
                </a:solidFill>
              </a:rPr>
              <a:t> et </a:t>
            </a:r>
            <a:r>
              <a:rPr lang="de-DE" sz="1400" dirty="0" smtClean="0">
                <a:solidFill>
                  <a:schemeClr val="tx1">
                    <a:lumMod val="75000"/>
                    <a:lumOff val="25000"/>
                  </a:schemeClr>
                </a:solidFill>
              </a:rPr>
              <a:t>al. 2008</a:t>
            </a:r>
          </a:p>
        </p:txBody>
      </p:sp>
      <p:grpSp>
        <p:nvGrpSpPr>
          <p:cNvPr id="24" name="Gruppieren 23"/>
          <p:cNvGrpSpPr/>
          <p:nvPr/>
        </p:nvGrpSpPr>
        <p:grpSpPr>
          <a:xfrm>
            <a:off x="381000" y="609601"/>
            <a:ext cx="3845922" cy="1532049"/>
            <a:chOff x="381000" y="609601"/>
            <a:chExt cx="3845922" cy="1532049"/>
          </a:xfrm>
        </p:grpSpPr>
        <p:pic>
          <p:nvPicPr>
            <p:cNvPr id="1026" name="Picture 2"/>
            <p:cNvPicPr>
              <a:picLocks noChangeAspect="1" noChangeArrowheads="1"/>
            </p:cNvPicPr>
            <p:nvPr/>
          </p:nvPicPr>
          <p:blipFill>
            <a:blip r:embed="rId3"/>
            <a:srcRect l="4213" r="3611"/>
            <a:stretch>
              <a:fillRect/>
            </a:stretch>
          </p:blipFill>
          <p:spPr bwMode="auto">
            <a:xfrm>
              <a:off x="2362200" y="609603"/>
              <a:ext cx="1864722" cy="1532047"/>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381000" y="609601"/>
              <a:ext cx="1864722" cy="1532049"/>
            </a:xfrm>
            <a:prstGeom prst="rect">
              <a:avLst/>
            </a:prstGeom>
            <a:noFill/>
            <a:ln w="9525">
              <a:noFill/>
              <a:miter lim="800000"/>
              <a:headEnd/>
              <a:tailEnd/>
            </a:ln>
          </p:spPr>
        </p:pic>
      </p:grpSp>
      <p:grpSp>
        <p:nvGrpSpPr>
          <p:cNvPr id="26" name="Gruppieren 25"/>
          <p:cNvGrpSpPr/>
          <p:nvPr/>
        </p:nvGrpSpPr>
        <p:grpSpPr>
          <a:xfrm>
            <a:off x="381000" y="3746499"/>
            <a:ext cx="3845923" cy="1473560"/>
            <a:chOff x="381000" y="3746499"/>
            <a:chExt cx="3845923" cy="1473560"/>
          </a:xfrm>
        </p:grpSpPr>
        <p:pic>
          <p:nvPicPr>
            <p:cNvPr id="1030" name="Picture 6"/>
            <p:cNvPicPr>
              <a:picLocks noChangeAspect="1" noChangeArrowheads="1"/>
            </p:cNvPicPr>
            <p:nvPr/>
          </p:nvPicPr>
          <p:blipFill>
            <a:blip r:embed="rId5"/>
            <a:srcRect/>
            <a:stretch>
              <a:fillRect/>
            </a:stretch>
          </p:blipFill>
          <p:spPr bwMode="auto">
            <a:xfrm>
              <a:off x="381000" y="3746500"/>
              <a:ext cx="1864722" cy="1473559"/>
            </a:xfrm>
            <a:prstGeom prst="rect">
              <a:avLst/>
            </a:prstGeom>
            <a:noFill/>
            <a:ln w="9525">
              <a:noFill/>
              <a:miter lim="800000"/>
              <a:headEnd/>
              <a:tailEnd/>
            </a:ln>
          </p:spPr>
        </p:pic>
        <p:pic>
          <p:nvPicPr>
            <p:cNvPr id="1033" name="Picture 9"/>
            <p:cNvPicPr>
              <a:picLocks noChangeAspect="1" noChangeArrowheads="1"/>
            </p:cNvPicPr>
            <p:nvPr/>
          </p:nvPicPr>
          <p:blipFill>
            <a:blip r:embed="rId6"/>
            <a:srcRect/>
            <a:stretch>
              <a:fillRect/>
            </a:stretch>
          </p:blipFill>
          <p:spPr bwMode="auto">
            <a:xfrm>
              <a:off x="2362201" y="3746499"/>
              <a:ext cx="1864722" cy="1473559"/>
            </a:xfrm>
            <a:prstGeom prst="rect">
              <a:avLst/>
            </a:prstGeom>
            <a:noFill/>
            <a:ln w="9525">
              <a:noFill/>
              <a:miter lim="800000"/>
              <a:headEnd/>
              <a:tailEnd/>
            </a:ln>
          </p:spPr>
        </p:pic>
      </p:grpSp>
      <p:grpSp>
        <p:nvGrpSpPr>
          <p:cNvPr id="25" name="Gruppieren 24"/>
          <p:cNvGrpSpPr/>
          <p:nvPr/>
        </p:nvGrpSpPr>
        <p:grpSpPr>
          <a:xfrm>
            <a:off x="381000" y="2233658"/>
            <a:ext cx="3845923" cy="1398542"/>
            <a:chOff x="381000" y="2233658"/>
            <a:chExt cx="3845923" cy="1398542"/>
          </a:xfrm>
        </p:grpSpPr>
        <p:pic>
          <p:nvPicPr>
            <p:cNvPr id="1028" name="Picture 4"/>
            <p:cNvPicPr>
              <a:picLocks noChangeAspect="1" noChangeArrowheads="1"/>
            </p:cNvPicPr>
            <p:nvPr/>
          </p:nvPicPr>
          <p:blipFill>
            <a:blip r:embed="rId7"/>
            <a:srcRect/>
            <a:stretch>
              <a:fillRect/>
            </a:stretch>
          </p:blipFill>
          <p:spPr bwMode="auto">
            <a:xfrm>
              <a:off x="2362201" y="2233658"/>
              <a:ext cx="1864722" cy="1398542"/>
            </a:xfrm>
            <a:prstGeom prst="rect">
              <a:avLst/>
            </a:prstGeom>
            <a:noFill/>
            <a:ln w="9525">
              <a:noFill/>
              <a:miter lim="800000"/>
              <a:headEnd/>
              <a:tailEnd/>
            </a:ln>
          </p:spPr>
        </p:pic>
        <p:pic>
          <p:nvPicPr>
            <p:cNvPr id="1029" name="Picture 5"/>
            <p:cNvPicPr>
              <a:picLocks noChangeAspect="1" noChangeArrowheads="1"/>
            </p:cNvPicPr>
            <p:nvPr/>
          </p:nvPicPr>
          <p:blipFill>
            <a:blip r:embed="rId8"/>
            <a:srcRect r="2016" b="7559"/>
            <a:stretch>
              <a:fillRect/>
            </a:stretch>
          </p:blipFill>
          <p:spPr bwMode="auto">
            <a:xfrm>
              <a:off x="381000" y="2233658"/>
              <a:ext cx="1864721" cy="139854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Previous</a:t>
            </a:r>
            <a:r>
              <a:rPr lang="de-DE" dirty="0" smtClean="0"/>
              <a:t> </a:t>
            </a:r>
            <a:r>
              <a:rPr lang="de-DE" dirty="0" err="1" smtClean="0"/>
              <a:t>Work</a:t>
            </a:r>
            <a:endParaRPr lang="de-DE" dirty="0"/>
          </a:p>
        </p:txBody>
      </p:sp>
      <p:sp>
        <p:nvSpPr>
          <p:cNvPr id="8" name="Inhaltsplatzhalter 3"/>
          <p:cNvSpPr txBox="1">
            <a:spLocks/>
          </p:cNvSpPr>
          <p:nvPr/>
        </p:nvSpPr>
        <p:spPr>
          <a:xfrm>
            <a:off x="4368800" y="2233657"/>
            <a:ext cx="4241800" cy="1400017"/>
          </a:xfrm>
          <a:prstGeom prst="rect">
            <a:avLst/>
          </a:prstGeom>
        </p:spPr>
        <p:txBody>
          <a:bodyPr vert="horz" lIns="0" tIns="0" rIns="0" bIns="0" rtlCol="0" anchor="ctr">
            <a:normAutofit/>
          </a:bodyPr>
          <a:lstStyle/>
          <a:p>
            <a:r>
              <a:rPr lang="de-DE" sz="2000" dirty="0" smtClean="0"/>
              <a:t>Intuitive </a:t>
            </a:r>
            <a:r>
              <a:rPr lang="de-DE" sz="2000" dirty="0" err="1" smtClean="0"/>
              <a:t>deformation</a:t>
            </a:r>
            <a:endParaRPr lang="de-DE" sz="2000" dirty="0" smtClean="0"/>
          </a:p>
          <a:p>
            <a:r>
              <a:rPr lang="de-DE" sz="1400" dirty="0" err="1" smtClean="0">
                <a:solidFill>
                  <a:schemeClr val="tx1">
                    <a:lumMod val="75000"/>
                    <a:lumOff val="25000"/>
                  </a:schemeClr>
                </a:solidFill>
              </a:rPr>
              <a:t>Igarashi</a:t>
            </a:r>
            <a:r>
              <a:rPr lang="de-DE" sz="1400" dirty="0" smtClean="0">
                <a:solidFill>
                  <a:schemeClr val="tx1">
                    <a:lumMod val="75000"/>
                    <a:lumOff val="25000"/>
                  </a:schemeClr>
                </a:solidFill>
              </a:rPr>
              <a:t> et al. 2005</a:t>
            </a:r>
            <a:endParaRPr lang="de-DE" sz="1400" dirty="0" smtClean="0">
              <a:solidFill>
                <a:schemeClr val="tx1">
                  <a:lumMod val="75000"/>
                  <a:lumOff val="25000"/>
                </a:schemeClr>
              </a:solidFill>
            </a:endParaRPr>
          </a:p>
          <a:p>
            <a:r>
              <a:rPr lang="de-DE" sz="1400" dirty="0" smtClean="0">
                <a:solidFill>
                  <a:schemeClr val="tx1">
                    <a:lumMod val="75000"/>
                    <a:lumOff val="25000"/>
                  </a:schemeClr>
                </a:solidFill>
              </a:rPr>
              <a:t>Müller </a:t>
            </a:r>
            <a:r>
              <a:rPr lang="de-DE" sz="1400" dirty="0" smtClean="0">
                <a:solidFill>
                  <a:schemeClr val="tx1">
                    <a:lumMod val="75000"/>
                    <a:lumOff val="25000"/>
                  </a:schemeClr>
                </a:solidFill>
              </a:rPr>
              <a:t>et al. 2005</a:t>
            </a:r>
          </a:p>
          <a:p>
            <a:r>
              <a:rPr lang="de-DE" sz="1400" dirty="0" smtClean="0">
                <a:solidFill>
                  <a:schemeClr val="tx1">
                    <a:lumMod val="75000"/>
                    <a:lumOff val="25000"/>
                  </a:schemeClr>
                </a:solidFill>
              </a:rPr>
              <a:t>Schaefer et al. </a:t>
            </a:r>
            <a:r>
              <a:rPr lang="de-DE" sz="1400" dirty="0" smtClean="0">
                <a:solidFill>
                  <a:schemeClr val="tx1">
                    <a:lumMod val="75000"/>
                    <a:lumOff val="25000"/>
                  </a:schemeClr>
                </a:solidFill>
              </a:rPr>
              <a:t>2006</a:t>
            </a:r>
          </a:p>
          <a:p>
            <a:pPr lvl="0"/>
            <a:r>
              <a:rPr lang="de-DE" sz="1400" dirty="0" err="1" smtClean="0">
                <a:solidFill>
                  <a:prstClr val="black">
                    <a:lumMod val="75000"/>
                    <a:lumOff val="25000"/>
                  </a:prstClr>
                </a:solidFill>
              </a:rPr>
              <a:t>Sorkine</a:t>
            </a:r>
            <a:r>
              <a:rPr lang="de-DE" sz="1400" dirty="0" smtClean="0">
                <a:solidFill>
                  <a:prstClr val="black">
                    <a:lumMod val="75000"/>
                    <a:lumOff val="25000"/>
                  </a:prstClr>
                </a:solidFill>
              </a:rPr>
              <a:t> and Alexa </a:t>
            </a:r>
            <a:r>
              <a:rPr lang="de-DE" sz="1400" dirty="0" smtClean="0">
                <a:solidFill>
                  <a:prstClr val="black">
                    <a:lumMod val="75000"/>
                    <a:lumOff val="25000"/>
                  </a:prstClr>
                </a:solidFill>
              </a:rPr>
              <a:t>2007</a:t>
            </a:r>
            <a:endParaRPr lang="de-DE" sz="1400" dirty="0" smtClean="0">
              <a:solidFill>
                <a:prstClr val="black">
                  <a:lumMod val="75000"/>
                  <a:lumOff val="25000"/>
                </a:prstClr>
              </a:solidFill>
            </a:endParaRPr>
          </a:p>
        </p:txBody>
      </p:sp>
      <p:sp>
        <p:nvSpPr>
          <p:cNvPr id="9" name="Inhaltsplatzhalter 3"/>
          <p:cNvSpPr txBox="1">
            <a:spLocks/>
          </p:cNvSpPr>
          <p:nvPr/>
        </p:nvSpPr>
        <p:spPr>
          <a:xfrm>
            <a:off x="4368800" y="3746500"/>
            <a:ext cx="4241800" cy="1473559"/>
          </a:xfrm>
          <a:prstGeom prst="rect">
            <a:avLst/>
          </a:prstGeom>
        </p:spPr>
        <p:txBody>
          <a:bodyPr vert="horz" lIns="0" tIns="0" rIns="0" bIns="0" rtlCol="0" anchor="ct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de-DE" sz="2000" b="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Inhouse</a:t>
            </a:r>
            <a:r>
              <a:rPr kumimoji="0" lang="de-DE" sz="2000" b="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Solutions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de-DE" sz="1400" dirty="0" err="1" smtClean="0">
                <a:solidFill>
                  <a:schemeClr val="tx1">
                    <a:lumMod val="75000"/>
                    <a:lumOff val="25000"/>
                  </a:schemeClr>
                </a:solidFill>
              </a:rPr>
              <a:t>Unpublished</a:t>
            </a:r>
            <a:endParaRPr lang="de-DE" sz="1400" dirty="0" smtClean="0">
              <a:solidFill>
                <a:schemeClr val="tx1">
                  <a:lumMod val="75000"/>
                  <a:lumOff val="25000"/>
                </a:schemeClr>
              </a:solidFil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de-DE" sz="1400" dirty="0" err="1" smtClean="0">
                <a:solidFill>
                  <a:schemeClr val="tx1">
                    <a:lumMod val="75000"/>
                    <a:lumOff val="25000"/>
                  </a:schemeClr>
                </a:solidFill>
              </a:rPr>
              <a:t>Build-your-own</a:t>
            </a:r>
            <a:r>
              <a:rPr lang="de-DE" sz="1400" dirty="0" smtClean="0">
                <a:solidFill>
                  <a:schemeClr val="tx1">
                    <a:lumMod val="75000"/>
                    <a:lumOff val="25000"/>
                  </a:schemeClr>
                </a:solidFill>
              </a:rPr>
              <a:t>, </a:t>
            </a:r>
            <a:r>
              <a:rPr lang="de-DE" sz="1400" dirty="0" err="1" smtClean="0">
                <a:solidFill>
                  <a:schemeClr val="tx1">
                    <a:lumMod val="75000"/>
                    <a:lumOff val="25000"/>
                  </a:schemeClr>
                </a:solidFill>
              </a:rPr>
              <a:t>using</a:t>
            </a:r>
            <a:r>
              <a:rPr lang="de-DE" sz="1400" dirty="0" smtClean="0">
                <a:solidFill>
                  <a:schemeClr val="tx1">
                    <a:lumMod val="75000"/>
                    <a:lumOff val="25000"/>
                  </a:schemeClr>
                </a:solidFill>
              </a:rPr>
              <a:t> e.g. Kopra 2007</a:t>
            </a:r>
            <a:endParaRPr kumimoji="0" lang="de-DE" sz="1050" b="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1" name="Inhaltsplatzhalter 3"/>
          <p:cNvSpPr txBox="1">
            <a:spLocks/>
          </p:cNvSpPr>
          <p:nvPr/>
        </p:nvSpPr>
        <p:spPr>
          <a:xfrm>
            <a:off x="4368800" y="642918"/>
            <a:ext cx="4241800" cy="1473559"/>
          </a:xfrm>
          <a:prstGeom prst="rect">
            <a:avLst/>
          </a:prstGeom>
        </p:spPr>
        <p:txBody>
          <a:bodyPr vert="horz" lIns="0" tIns="0" rIns="0" bIns="0" rtlCol="0" anchor="ct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de-DE" sz="2000" b="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Reflection</a:t>
            </a:r>
            <a:r>
              <a:rPr kumimoji="0" lang="de-DE" sz="2000" b="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a:t>
            </a:r>
            <a:r>
              <a:rPr kumimoji="0" lang="de-DE" sz="2000" b="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Perception</a:t>
            </a:r>
            <a:endParaRPr kumimoji="0" lang="de-DE" sz="2000" b="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de-DE" sz="1400" dirty="0" smtClean="0">
                <a:solidFill>
                  <a:schemeClr val="tx1">
                    <a:lumMod val="75000"/>
                    <a:lumOff val="25000"/>
                  </a:schemeClr>
                </a:solidFill>
              </a:rPr>
              <a:t>Fleming et al. 2003</a:t>
            </a:r>
          </a:p>
          <a:p>
            <a:pPr marL="342900" lvl="0" indent="-342900">
              <a:spcBef>
                <a:spcPct val="20000"/>
              </a:spcBef>
              <a:defRPr/>
            </a:pPr>
            <a:r>
              <a:rPr lang="en-US" sz="1400" dirty="0" err="1" smtClean="0">
                <a:solidFill>
                  <a:schemeClr val="tx1">
                    <a:lumMod val="75000"/>
                    <a:lumOff val="25000"/>
                  </a:schemeClr>
                </a:solidFill>
              </a:rPr>
              <a:t>Ramanarayana</a:t>
            </a:r>
            <a:r>
              <a:rPr lang="en-US" sz="1400" dirty="0" smtClean="0">
                <a:solidFill>
                  <a:schemeClr val="tx1">
                    <a:lumMod val="75000"/>
                    <a:lumOff val="25000"/>
                  </a:schemeClr>
                </a:solidFill>
              </a:rPr>
              <a:t> </a:t>
            </a:r>
            <a:r>
              <a:rPr kumimoji="0" lang="de-DE" sz="1400" b="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et al. 2005</a:t>
            </a:r>
          </a:p>
          <a:p>
            <a:pPr marL="342900" lvl="0" indent="-342900">
              <a:spcBef>
                <a:spcPct val="20000"/>
              </a:spcBef>
              <a:defRPr/>
            </a:pPr>
            <a:r>
              <a:rPr lang="en-US" sz="1400" dirty="0" smtClean="0">
                <a:solidFill>
                  <a:schemeClr val="tx1">
                    <a:lumMod val="75000"/>
                    <a:lumOff val="25000"/>
                  </a:schemeClr>
                </a:solidFill>
              </a:rPr>
              <a:t>Khan et al. 2006</a:t>
            </a:r>
          </a:p>
        </p:txBody>
      </p:sp>
      <p:grpSp>
        <p:nvGrpSpPr>
          <p:cNvPr id="20" name="Gruppieren 19"/>
          <p:cNvGrpSpPr/>
          <p:nvPr/>
        </p:nvGrpSpPr>
        <p:grpSpPr>
          <a:xfrm>
            <a:off x="381000" y="642917"/>
            <a:ext cx="3845922" cy="1473560"/>
            <a:chOff x="381000" y="642917"/>
            <a:chExt cx="3845922" cy="1473560"/>
          </a:xfrm>
        </p:grpSpPr>
        <p:pic>
          <p:nvPicPr>
            <p:cNvPr id="2051" name="Picture 3"/>
            <p:cNvPicPr>
              <a:picLocks noChangeAspect="1" noChangeArrowheads="1"/>
            </p:cNvPicPr>
            <p:nvPr/>
          </p:nvPicPr>
          <p:blipFill>
            <a:blip r:embed="rId3"/>
            <a:srcRect r="9450"/>
            <a:stretch>
              <a:fillRect/>
            </a:stretch>
          </p:blipFill>
          <p:spPr bwMode="auto">
            <a:xfrm>
              <a:off x="381000" y="642918"/>
              <a:ext cx="1864722" cy="1473559"/>
            </a:xfrm>
            <a:prstGeom prst="rect">
              <a:avLst/>
            </a:prstGeom>
            <a:noFill/>
            <a:ln w="9525">
              <a:noFill/>
              <a:miter lim="800000"/>
              <a:headEnd/>
              <a:tailEnd/>
            </a:ln>
          </p:spPr>
        </p:pic>
        <p:pic>
          <p:nvPicPr>
            <p:cNvPr id="2052" name="Picture 4"/>
            <p:cNvPicPr>
              <a:picLocks noChangeAspect="1" noChangeArrowheads="1"/>
            </p:cNvPicPr>
            <p:nvPr/>
          </p:nvPicPr>
          <p:blipFill>
            <a:blip r:embed="rId4"/>
            <a:srcRect/>
            <a:stretch>
              <a:fillRect/>
            </a:stretch>
          </p:blipFill>
          <p:spPr bwMode="auto">
            <a:xfrm>
              <a:off x="2362200" y="642917"/>
              <a:ext cx="1864722" cy="1473559"/>
            </a:xfrm>
            <a:prstGeom prst="rect">
              <a:avLst/>
            </a:prstGeom>
            <a:noFill/>
            <a:ln w="9525">
              <a:noFill/>
              <a:miter lim="800000"/>
              <a:headEnd/>
              <a:tailEnd/>
            </a:ln>
          </p:spPr>
        </p:pic>
      </p:grpSp>
      <p:grpSp>
        <p:nvGrpSpPr>
          <p:cNvPr id="21" name="Gruppieren 20"/>
          <p:cNvGrpSpPr/>
          <p:nvPr/>
        </p:nvGrpSpPr>
        <p:grpSpPr>
          <a:xfrm>
            <a:off x="381000" y="2233657"/>
            <a:ext cx="3845922" cy="1400017"/>
            <a:chOff x="381000" y="2233657"/>
            <a:chExt cx="3845922" cy="1400017"/>
          </a:xfrm>
        </p:grpSpPr>
        <p:pic>
          <p:nvPicPr>
            <p:cNvPr id="2054" name="Picture 6"/>
            <p:cNvPicPr>
              <a:picLocks noChangeAspect="1" noChangeArrowheads="1"/>
            </p:cNvPicPr>
            <p:nvPr/>
          </p:nvPicPr>
          <p:blipFill>
            <a:blip r:embed="rId5"/>
            <a:srcRect/>
            <a:stretch>
              <a:fillRect/>
            </a:stretch>
          </p:blipFill>
          <p:spPr bwMode="auto">
            <a:xfrm>
              <a:off x="381000" y="2233657"/>
              <a:ext cx="1864722" cy="1400017"/>
            </a:xfrm>
            <a:prstGeom prst="rect">
              <a:avLst/>
            </a:prstGeom>
            <a:noFill/>
            <a:ln w="9525">
              <a:noFill/>
              <a:miter lim="800000"/>
              <a:headEnd/>
              <a:tailEnd/>
            </a:ln>
          </p:spPr>
        </p:pic>
        <p:pic>
          <p:nvPicPr>
            <p:cNvPr id="2055" name="Picture 7"/>
            <p:cNvPicPr>
              <a:picLocks noChangeAspect="1" noChangeArrowheads="1"/>
            </p:cNvPicPr>
            <p:nvPr/>
          </p:nvPicPr>
          <p:blipFill>
            <a:blip r:embed="rId6"/>
            <a:srcRect/>
            <a:stretch>
              <a:fillRect/>
            </a:stretch>
          </p:blipFill>
          <p:spPr bwMode="auto">
            <a:xfrm>
              <a:off x="2362200" y="2233657"/>
              <a:ext cx="1864722" cy="1400017"/>
            </a:xfrm>
            <a:prstGeom prst="rect">
              <a:avLst/>
            </a:prstGeom>
            <a:noFill/>
            <a:ln w="9525">
              <a:noFill/>
              <a:miter lim="800000"/>
              <a:headEnd/>
              <a:tailEnd/>
            </a:ln>
          </p:spPr>
        </p:pic>
      </p:grpSp>
      <p:grpSp>
        <p:nvGrpSpPr>
          <p:cNvPr id="22" name="Gruppieren 21"/>
          <p:cNvGrpSpPr/>
          <p:nvPr/>
        </p:nvGrpSpPr>
        <p:grpSpPr>
          <a:xfrm>
            <a:off x="381000" y="3929066"/>
            <a:ext cx="3845922" cy="1045374"/>
            <a:chOff x="381000" y="3929066"/>
            <a:chExt cx="3845922" cy="1045374"/>
          </a:xfrm>
        </p:grpSpPr>
        <p:pic>
          <p:nvPicPr>
            <p:cNvPr id="2057" name="Picture 9" descr="OpenGL.org">
              <a:hlinkClick r:id="rId7"/>
            </p:cNvPr>
            <p:cNvPicPr>
              <a:picLocks noChangeAspect="1" noChangeArrowheads="1"/>
            </p:cNvPicPr>
            <p:nvPr/>
          </p:nvPicPr>
          <p:blipFill>
            <a:blip r:embed="rId8"/>
            <a:srcRect/>
            <a:stretch>
              <a:fillRect/>
            </a:stretch>
          </p:blipFill>
          <p:spPr bwMode="auto">
            <a:xfrm>
              <a:off x="2362200" y="4035587"/>
              <a:ext cx="1864722" cy="822173"/>
            </a:xfrm>
            <a:prstGeom prst="rect">
              <a:avLst/>
            </a:prstGeom>
            <a:noFill/>
          </p:spPr>
        </p:pic>
        <p:pic>
          <p:nvPicPr>
            <p:cNvPr id="2058" name="Picture 10"/>
            <p:cNvPicPr>
              <a:picLocks noChangeAspect="1" noChangeArrowheads="1"/>
            </p:cNvPicPr>
            <p:nvPr/>
          </p:nvPicPr>
          <p:blipFill>
            <a:blip r:embed="rId9"/>
            <a:srcRect/>
            <a:stretch>
              <a:fillRect/>
            </a:stretch>
          </p:blipFill>
          <p:spPr bwMode="auto">
            <a:xfrm>
              <a:off x="381000" y="3929066"/>
              <a:ext cx="1864722" cy="104537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9" name="Gruppieren 28"/>
          <p:cNvGrpSpPr/>
          <p:nvPr/>
        </p:nvGrpSpPr>
        <p:grpSpPr>
          <a:xfrm>
            <a:off x="1860911" y="1008780"/>
            <a:ext cx="1868128" cy="1105768"/>
            <a:chOff x="1860911" y="1008780"/>
            <a:chExt cx="1868128" cy="1105768"/>
          </a:xfrm>
        </p:grpSpPr>
        <p:pic>
          <p:nvPicPr>
            <p:cNvPr id="12290" name="Picture 2"/>
            <p:cNvPicPr>
              <a:picLocks noChangeAspect="1" noChangeArrowheads="1"/>
            </p:cNvPicPr>
            <p:nvPr/>
          </p:nvPicPr>
          <p:blipFill>
            <a:blip r:embed="rId3"/>
            <a:srcRect/>
            <a:stretch>
              <a:fillRect/>
            </a:stretch>
          </p:blipFill>
          <p:spPr bwMode="auto">
            <a:xfrm>
              <a:off x="2838451" y="1223960"/>
              <a:ext cx="890588" cy="890588"/>
            </a:xfrm>
            <a:prstGeom prst="rect">
              <a:avLst/>
            </a:prstGeom>
            <a:noFill/>
            <a:ln w="9525">
              <a:noFill/>
              <a:miter lim="800000"/>
              <a:headEnd/>
              <a:tailEnd/>
            </a:ln>
          </p:spPr>
        </p:pic>
        <p:sp>
          <p:nvSpPr>
            <p:cNvPr id="26" name="Textfeld 25"/>
            <p:cNvSpPr txBox="1"/>
            <p:nvPr/>
          </p:nvSpPr>
          <p:spPr>
            <a:xfrm>
              <a:off x="1860911" y="1008780"/>
              <a:ext cx="915315" cy="400110"/>
            </a:xfrm>
            <a:prstGeom prst="rect">
              <a:avLst/>
            </a:prstGeom>
            <a:noFill/>
          </p:spPr>
          <p:txBody>
            <a:bodyPr wrap="none" rtlCol="0">
              <a:spAutoFit/>
            </a:bodyPr>
            <a:lstStyle/>
            <a:p>
              <a:pPr algn="ctr"/>
              <a:r>
                <a:rPr lang="en-US" sz="2000" dirty="0" smtClean="0">
                  <a:solidFill>
                    <a:schemeClr val="tx1">
                      <a:lumMod val="75000"/>
                      <a:lumOff val="25000"/>
                    </a:schemeClr>
                  </a:solidFill>
                </a:rPr>
                <a:t>Viewer</a:t>
              </a:r>
              <a:endParaRPr lang="en-US" sz="2000" i="1" dirty="0">
                <a:solidFill>
                  <a:schemeClr val="tx1">
                    <a:lumMod val="75000"/>
                    <a:lumOff val="25000"/>
                  </a:schemeClr>
                </a:solidFill>
              </a:endParaRPr>
            </a:p>
          </p:txBody>
        </p:sp>
      </p:grpSp>
      <p:grpSp>
        <p:nvGrpSpPr>
          <p:cNvPr id="30" name="Gruppieren 29"/>
          <p:cNvGrpSpPr/>
          <p:nvPr/>
        </p:nvGrpSpPr>
        <p:grpSpPr>
          <a:xfrm>
            <a:off x="5895984" y="1904990"/>
            <a:ext cx="2514573" cy="2152720"/>
            <a:chOff x="5895984" y="1904990"/>
            <a:chExt cx="2514573" cy="2152720"/>
          </a:xfrm>
        </p:grpSpPr>
        <p:pic>
          <p:nvPicPr>
            <p:cNvPr id="20" name="Picture 3"/>
            <p:cNvPicPr>
              <a:picLocks noChangeAspect="1" noChangeArrowheads="1"/>
            </p:cNvPicPr>
            <p:nvPr/>
          </p:nvPicPr>
          <p:blipFill>
            <a:blip r:embed="rId4"/>
            <a:srcRect/>
            <a:stretch>
              <a:fillRect/>
            </a:stretch>
          </p:blipFill>
          <p:spPr bwMode="auto">
            <a:xfrm flipH="1">
              <a:off x="5895984" y="1904990"/>
              <a:ext cx="2514573" cy="1702283"/>
            </a:xfrm>
            <a:prstGeom prst="rect">
              <a:avLst/>
            </a:prstGeom>
            <a:noFill/>
            <a:ln w="9525">
              <a:noFill/>
              <a:miter lim="800000"/>
              <a:headEnd/>
              <a:tailEnd/>
            </a:ln>
          </p:spPr>
        </p:pic>
        <p:sp>
          <p:nvSpPr>
            <p:cNvPr id="27" name="Textfeld 26"/>
            <p:cNvSpPr txBox="1"/>
            <p:nvPr/>
          </p:nvSpPr>
          <p:spPr>
            <a:xfrm>
              <a:off x="6298066" y="3657600"/>
              <a:ext cx="1933222" cy="400110"/>
            </a:xfrm>
            <a:prstGeom prst="rect">
              <a:avLst/>
            </a:prstGeom>
            <a:noFill/>
          </p:spPr>
          <p:txBody>
            <a:bodyPr wrap="none" rtlCol="0">
              <a:spAutoFit/>
            </a:bodyPr>
            <a:lstStyle/>
            <a:p>
              <a:pPr algn="ctr"/>
              <a:r>
                <a:rPr lang="en-US" sz="2000" dirty="0" smtClean="0">
                  <a:solidFill>
                    <a:schemeClr val="tx1">
                      <a:lumMod val="75000"/>
                      <a:lumOff val="25000"/>
                    </a:schemeClr>
                  </a:solidFill>
                </a:rPr>
                <a:t>Reflecting object</a:t>
              </a:r>
              <a:endParaRPr lang="en-US" sz="2000" i="1" dirty="0">
                <a:solidFill>
                  <a:schemeClr val="tx1">
                    <a:lumMod val="75000"/>
                    <a:lumOff val="25000"/>
                  </a:schemeClr>
                </a:solidFill>
              </a:endParaRPr>
            </a:p>
          </p:txBody>
        </p:sp>
      </p:grpSp>
      <p:grpSp>
        <p:nvGrpSpPr>
          <p:cNvPr id="31" name="Gruppieren 30"/>
          <p:cNvGrpSpPr/>
          <p:nvPr/>
        </p:nvGrpSpPr>
        <p:grpSpPr>
          <a:xfrm>
            <a:off x="607343" y="2734568"/>
            <a:ext cx="2628928" cy="2169448"/>
            <a:chOff x="607343" y="2734568"/>
            <a:chExt cx="2628928" cy="2169448"/>
          </a:xfrm>
        </p:grpSpPr>
        <p:pic>
          <p:nvPicPr>
            <p:cNvPr id="12291" name="Picture 3"/>
            <p:cNvPicPr>
              <a:picLocks noChangeAspect="1" noChangeArrowheads="1"/>
            </p:cNvPicPr>
            <p:nvPr/>
          </p:nvPicPr>
          <p:blipFill>
            <a:blip r:embed="rId4"/>
            <a:srcRect/>
            <a:stretch>
              <a:fillRect/>
            </a:stretch>
          </p:blipFill>
          <p:spPr bwMode="auto">
            <a:xfrm>
              <a:off x="607343" y="2734568"/>
              <a:ext cx="2628928" cy="1702283"/>
            </a:xfrm>
            <a:prstGeom prst="rect">
              <a:avLst/>
            </a:prstGeom>
            <a:noFill/>
            <a:ln w="9525">
              <a:noFill/>
              <a:miter lim="800000"/>
              <a:headEnd/>
              <a:tailEnd/>
            </a:ln>
          </p:spPr>
        </p:pic>
        <p:sp>
          <p:nvSpPr>
            <p:cNvPr id="28" name="Textfeld 27"/>
            <p:cNvSpPr txBox="1"/>
            <p:nvPr/>
          </p:nvSpPr>
          <p:spPr>
            <a:xfrm>
              <a:off x="877602" y="4503906"/>
              <a:ext cx="1879169" cy="400110"/>
            </a:xfrm>
            <a:prstGeom prst="rect">
              <a:avLst/>
            </a:prstGeom>
            <a:noFill/>
          </p:spPr>
          <p:txBody>
            <a:bodyPr wrap="none" rtlCol="0">
              <a:spAutoFit/>
            </a:bodyPr>
            <a:lstStyle/>
            <a:p>
              <a:pPr algn="ctr"/>
              <a:r>
                <a:rPr lang="en-US" sz="2000" dirty="0" smtClean="0">
                  <a:solidFill>
                    <a:schemeClr val="tx1">
                      <a:lumMod val="75000"/>
                      <a:lumOff val="25000"/>
                    </a:schemeClr>
                  </a:solidFill>
                </a:rPr>
                <a:t>Reflected object</a:t>
              </a:r>
              <a:endParaRPr lang="en-US" sz="2000" i="1" dirty="0">
                <a:solidFill>
                  <a:schemeClr val="tx1">
                    <a:lumMod val="75000"/>
                    <a:lumOff val="25000"/>
                  </a:schemeClr>
                </a:solidFill>
              </a:endParaRPr>
            </a:p>
          </p:txBody>
        </p:sp>
      </p:grpSp>
      <p:sp>
        <p:nvSpPr>
          <p:cNvPr id="2" name="Titel 1"/>
          <p:cNvSpPr>
            <a:spLocks noGrp="1"/>
          </p:cNvSpPr>
          <p:nvPr>
            <p:ph type="title"/>
          </p:nvPr>
        </p:nvSpPr>
        <p:spPr/>
        <p:txBody>
          <a:bodyPr>
            <a:normAutofit/>
          </a:bodyPr>
          <a:lstStyle/>
          <a:p>
            <a:r>
              <a:rPr lang="de-DE" dirty="0" smtClean="0"/>
              <a:t>PHYSICAL LAWS</a:t>
            </a:r>
            <a:endParaRPr lang="de-DE" dirty="0"/>
          </a:p>
        </p:txBody>
      </p:sp>
      <p:grpSp>
        <p:nvGrpSpPr>
          <p:cNvPr id="39" name="Gruppieren 38"/>
          <p:cNvGrpSpPr/>
          <p:nvPr/>
        </p:nvGrpSpPr>
        <p:grpSpPr>
          <a:xfrm>
            <a:off x="3343280" y="3270973"/>
            <a:ext cx="2778291" cy="1567723"/>
            <a:chOff x="3343280" y="3270973"/>
            <a:chExt cx="2778291" cy="1567723"/>
          </a:xfrm>
        </p:grpSpPr>
        <p:cxnSp>
          <p:nvCxnSpPr>
            <p:cNvPr id="15" name="Gerade Verbindung mit Pfeil 14"/>
            <p:cNvCxnSpPr/>
            <p:nvPr/>
          </p:nvCxnSpPr>
          <p:spPr>
            <a:xfrm rot="10800000" flipV="1">
              <a:off x="3343280" y="3270973"/>
              <a:ext cx="2778291" cy="1567723"/>
            </a:xfrm>
            <a:prstGeom prst="straightConnector1">
              <a:avLst/>
            </a:prstGeom>
            <a:ln w="57150">
              <a:solidFill>
                <a:srgbClr val="FFC000"/>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sp>
          <p:nvSpPr>
            <p:cNvPr id="32" name="Textfeld 31"/>
            <p:cNvSpPr txBox="1"/>
            <p:nvPr/>
          </p:nvSpPr>
          <p:spPr>
            <a:xfrm rot="19826683">
              <a:off x="3484553" y="4232348"/>
              <a:ext cx="2159678" cy="400110"/>
            </a:xfrm>
            <a:prstGeom prst="rect">
              <a:avLst/>
            </a:prstGeom>
            <a:noFill/>
          </p:spPr>
          <p:txBody>
            <a:bodyPr wrap="none" rtlCol="0">
              <a:spAutoFit/>
            </a:bodyPr>
            <a:lstStyle/>
            <a:p>
              <a:pPr algn="ctr"/>
              <a:r>
                <a:rPr lang="en-US" sz="2000" dirty="0" smtClean="0">
                  <a:solidFill>
                    <a:schemeClr val="tx1">
                      <a:lumMod val="75000"/>
                      <a:lumOff val="25000"/>
                    </a:schemeClr>
                  </a:solidFill>
                </a:rPr>
                <a:t>Physical Reflection</a:t>
              </a:r>
              <a:endParaRPr lang="en-US" sz="2000" i="1" dirty="0">
                <a:solidFill>
                  <a:schemeClr val="tx1">
                    <a:lumMod val="75000"/>
                    <a:lumOff val="25000"/>
                  </a:schemeClr>
                </a:solidFill>
              </a:endParaRPr>
            </a:p>
          </p:txBody>
        </p:sp>
      </p:grpSp>
      <p:grpSp>
        <p:nvGrpSpPr>
          <p:cNvPr id="36" name="Gruppieren 35"/>
          <p:cNvGrpSpPr/>
          <p:nvPr/>
        </p:nvGrpSpPr>
        <p:grpSpPr>
          <a:xfrm>
            <a:off x="3657600" y="1733550"/>
            <a:ext cx="2436354" cy="1285811"/>
            <a:chOff x="3657600" y="1733550"/>
            <a:chExt cx="2436354" cy="1285811"/>
          </a:xfrm>
        </p:grpSpPr>
        <p:cxnSp>
          <p:nvCxnSpPr>
            <p:cNvPr id="5" name="Gerade Verbindung mit Pfeil 4"/>
            <p:cNvCxnSpPr/>
            <p:nvPr/>
          </p:nvCxnSpPr>
          <p:spPr>
            <a:xfrm>
              <a:off x="3657600" y="1733550"/>
              <a:ext cx="2436354" cy="1285811"/>
            </a:xfrm>
            <a:prstGeom prst="straightConnector1">
              <a:avLst/>
            </a:prstGeom>
            <a:ln w="57150">
              <a:solidFill>
                <a:srgbClr val="FD4184"/>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sp>
          <p:nvSpPr>
            <p:cNvPr id="33" name="Textfeld 32"/>
            <p:cNvSpPr txBox="1"/>
            <p:nvPr/>
          </p:nvSpPr>
          <p:spPr>
            <a:xfrm rot="1701135">
              <a:off x="4068200" y="1865167"/>
              <a:ext cx="1690014" cy="400110"/>
            </a:xfrm>
            <a:prstGeom prst="rect">
              <a:avLst/>
            </a:prstGeom>
            <a:noFill/>
          </p:spPr>
          <p:txBody>
            <a:bodyPr wrap="none" rtlCol="0">
              <a:spAutoFit/>
            </a:bodyPr>
            <a:lstStyle/>
            <a:p>
              <a:pPr algn="ctr"/>
              <a:r>
                <a:rPr lang="en-US" sz="2000" dirty="0" smtClean="0">
                  <a:solidFill>
                    <a:schemeClr val="tx1">
                      <a:lumMod val="75000"/>
                      <a:lumOff val="25000"/>
                    </a:schemeClr>
                  </a:solidFill>
                </a:rPr>
                <a:t>View direction</a:t>
              </a:r>
              <a:endParaRPr lang="en-US" sz="2000" i="1" dirty="0">
                <a:solidFill>
                  <a:schemeClr val="tx1">
                    <a:lumMod val="75000"/>
                    <a:lumOff val="25000"/>
                  </a:schemeClr>
                </a:solidFill>
              </a:endParaRPr>
            </a:p>
          </p:txBody>
        </p:sp>
      </p:grpSp>
      <p:grpSp>
        <p:nvGrpSpPr>
          <p:cNvPr id="37" name="Gruppieren 36"/>
          <p:cNvGrpSpPr/>
          <p:nvPr/>
        </p:nvGrpSpPr>
        <p:grpSpPr>
          <a:xfrm>
            <a:off x="4076703" y="2687344"/>
            <a:ext cx="2008047" cy="427329"/>
            <a:chOff x="4076703" y="2687344"/>
            <a:chExt cx="2008047" cy="427329"/>
          </a:xfrm>
        </p:grpSpPr>
        <p:cxnSp>
          <p:nvCxnSpPr>
            <p:cNvPr id="9" name="Gerade Verbindung mit Pfeil 8"/>
            <p:cNvCxnSpPr/>
            <p:nvPr/>
          </p:nvCxnSpPr>
          <p:spPr>
            <a:xfrm rot="10800000" flipV="1">
              <a:off x="4076703" y="3111415"/>
              <a:ext cx="2008047" cy="3258"/>
            </a:xfrm>
            <a:prstGeom prst="straightConnector1">
              <a:avLst/>
            </a:prstGeom>
            <a:ln w="57150">
              <a:solidFill>
                <a:schemeClr val="bg1">
                  <a:lumMod val="50000"/>
                </a:schemeClr>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sp>
          <p:nvSpPr>
            <p:cNvPr id="34" name="Textfeld 33"/>
            <p:cNvSpPr txBox="1"/>
            <p:nvPr/>
          </p:nvSpPr>
          <p:spPr>
            <a:xfrm>
              <a:off x="4379890" y="2687344"/>
              <a:ext cx="962123" cy="400110"/>
            </a:xfrm>
            <a:prstGeom prst="rect">
              <a:avLst/>
            </a:prstGeom>
            <a:noFill/>
          </p:spPr>
          <p:txBody>
            <a:bodyPr wrap="none" rtlCol="0">
              <a:spAutoFit/>
            </a:bodyPr>
            <a:lstStyle/>
            <a:p>
              <a:pPr algn="ctr"/>
              <a:r>
                <a:rPr lang="en-US" sz="2000" dirty="0" smtClean="0">
                  <a:solidFill>
                    <a:schemeClr val="tx1">
                      <a:lumMod val="75000"/>
                      <a:lumOff val="25000"/>
                    </a:schemeClr>
                  </a:solidFill>
                </a:rPr>
                <a:t>Normal</a:t>
              </a:r>
              <a:endParaRPr lang="en-US" sz="2000" i="1" dirty="0">
                <a:solidFill>
                  <a:schemeClr val="tx1">
                    <a:lumMod val="75000"/>
                    <a:lumOff val="25000"/>
                  </a:schemeClr>
                </a:solidFill>
              </a:endParaRPr>
            </a:p>
          </p:txBody>
        </p:sp>
      </p:grpSp>
      <p:grpSp>
        <p:nvGrpSpPr>
          <p:cNvPr id="38" name="Gruppieren 37"/>
          <p:cNvGrpSpPr/>
          <p:nvPr/>
        </p:nvGrpSpPr>
        <p:grpSpPr>
          <a:xfrm>
            <a:off x="3006259" y="3190875"/>
            <a:ext cx="3099269" cy="937466"/>
            <a:chOff x="3006259" y="3190875"/>
            <a:chExt cx="3099269" cy="937466"/>
          </a:xfrm>
        </p:grpSpPr>
        <p:cxnSp>
          <p:nvCxnSpPr>
            <p:cNvPr id="12" name="Gerade Verbindung mit Pfeil 11"/>
            <p:cNvCxnSpPr/>
            <p:nvPr/>
          </p:nvCxnSpPr>
          <p:spPr>
            <a:xfrm rot="10800000" flipV="1">
              <a:off x="3006259" y="3190875"/>
              <a:ext cx="3099269" cy="752240"/>
            </a:xfrm>
            <a:prstGeom prst="straightConnector1">
              <a:avLst/>
            </a:prstGeom>
            <a:ln w="57150">
              <a:solidFill>
                <a:srgbClr val="00B0F0"/>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sp>
          <p:nvSpPr>
            <p:cNvPr id="35" name="Textfeld 34"/>
            <p:cNvSpPr txBox="1"/>
            <p:nvPr/>
          </p:nvSpPr>
          <p:spPr>
            <a:xfrm rot="20713577">
              <a:off x="3024265" y="3728231"/>
              <a:ext cx="1996873" cy="400110"/>
            </a:xfrm>
            <a:prstGeom prst="rect">
              <a:avLst/>
            </a:prstGeom>
            <a:noFill/>
          </p:spPr>
          <p:txBody>
            <a:bodyPr wrap="none" rtlCol="0">
              <a:spAutoFit/>
            </a:bodyPr>
            <a:lstStyle/>
            <a:p>
              <a:pPr algn="ctr"/>
              <a:r>
                <a:rPr lang="en-US" sz="2000" dirty="0" smtClean="0">
                  <a:solidFill>
                    <a:schemeClr val="tx1">
                      <a:lumMod val="75000"/>
                      <a:lumOff val="25000"/>
                    </a:schemeClr>
                  </a:solidFill>
                </a:rPr>
                <a:t>Edited Reflection</a:t>
              </a:r>
              <a:endParaRPr lang="en-US" sz="2000" i="1" dirty="0">
                <a:solidFill>
                  <a:schemeClr val="tx1">
                    <a:lumMod val="75000"/>
                    <a:lumOff val="2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272375" y="1735870"/>
            <a:ext cx="8858280" cy="2489177"/>
          </a:xfrm>
          <a:prstGeom prst="rect">
            <a:avLst/>
          </a:prstGeom>
          <a:noFill/>
          <a:ln w="9525">
            <a:noFill/>
            <a:miter lim="800000"/>
            <a:headEnd/>
            <a:tailEnd/>
          </a:ln>
        </p:spPr>
      </p:pic>
      <p:sp>
        <p:nvSpPr>
          <p:cNvPr id="2" name="Titel 1"/>
          <p:cNvSpPr>
            <a:spLocks noGrp="1"/>
          </p:cNvSpPr>
          <p:nvPr>
            <p:ph type="title"/>
          </p:nvPr>
        </p:nvSpPr>
        <p:spPr/>
        <p:txBody>
          <a:bodyPr>
            <a:normAutofit/>
          </a:bodyPr>
          <a:lstStyle/>
          <a:p>
            <a:r>
              <a:rPr lang="de-DE" dirty="0" smtClean="0"/>
              <a:t>INTERACTION</a:t>
            </a:r>
            <a:endParaRPr lang="de-DE" dirty="0"/>
          </a:p>
        </p:txBody>
      </p:sp>
      <p:cxnSp>
        <p:nvCxnSpPr>
          <p:cNvPr id="6" name="Gerade Verbindung mit Pfeil 5"/>
          <p:cNvCxnSpPr/>
          <p:nvPr/>
        </p:nvCxnSpPr>
        <p:spPr>
          <a:xfrm rot="16200000" flipV="1">
            <a:off x="1415375" y="2806430"/>
            <a:ext cx="992225" cy="496113"/>
          </a:xfrm>
          <a:prstGeom prst="straightConnector1">
            <a:avLst/>
          </a:prstGeom>
          <a:ln w="38100">
            <a:solidFill>
              <a:srgbClr val="FD4184"/>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cxnSp>
        <p:nvCxnSpPr>
          <p:cNvPr id="15" name="Gerade Verbindung mit Pfeil 14"/>
          <p:cNvCxnSpPr/>
          <p:nvPr/>
        </p:nvCxnSpPr>
        <p:spPr>
          <a:xfrm>
            <a:off x="1789889" y="2441643"/>
            <a:ext cx="1148293" cy="456198"/>
          </a:xfrm>
          <a:prstGeom prst="straightConnector1">
            <a:avLst/>
          </a:prstGeom>
          <a:ln w="38100">
            <a:solidFill>
              <a:srgbClr val="00B0F0"/>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sp>
        <p:nvSpPr>
          <p:cNvPr id="24" name="Ellipse 23"/>
          <p:cNvSpPr/>
          <p:nvPr/>
        </p:nvSpPr>
        <p:spPr>
          <a:xfrm>
            <a:off x="3005541" y="2849897"/>
            <a:ext cx="214314" cy="214314"/>
          </a:xfrm>
          <a:prstGeom prst="ellipse">
            <a:avLst/>
          </a:prstGeom>
          <a:solidFill>
            <a:srgbClr val="59B51B"/>
          </a:solidFill>
          <a:ln w="19050">
            <a:solidFill>
              <a:schemeClr val="tx1">
                <a:lumMod val="75000"/>
                <a:lumOff val="25000"/>
              </a:schemeClr>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Ellipse 27"/>
          <p:cNvSpPr/>
          <p:nvPr/>
        </p:nvSpPr>
        <p:spPr>
          <a:xfrm>
            <a:off x="4281486" y="2209800"/>
            <a:ext cx="214314" cy="214314"/>
          </a:xfrm>
          <a:prstGeom prst="ellipse">
            <a:avLst/>
          </a:prstGeom>
          <a:solidFill>
            <a:srgbClr val="FF0000"/>
          </a:solidFill>
          <a:ln w="19050">
            <a:solidFill>
              <a:schemeClr val="tx1">
                <a:lumMod val="75000"/>
                <a:lumOff val="25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Ellipse 28"/>
          <p:cNvSpPr/>
          <p:nvPr/>
        </p:nvSpPr>
        <p:spPr>
          <a:xfrm>
            <a:off x="5700256" y="2898692"/>
            <a:ext cx="214314" cy="214314"/>
          </a:xfrm>
          <a:prstGeom prst="ellipse">
            <a:avLst/>
          </a:prstGeom>
          <a:solidFill>
            <a:srgbClr val="59B51B"/>
          </a:solidFill>
          <a:ln w="19050">
            <a:solidFill>
              <a:schemeClr val="tx1">
                <a:lumMod val="75000"/>
                <a:lumOff val="25000"/>
              </a:schemeClr>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0" name="Ellipse 29"/>
          <p:cNvSpPr/>
          <p:nvPr/>
        </p:nvSpPr>
        <p:spPr>
          <a:xfrm>
            <a:off x="8548686" y="2909886"/>
            <a:ext cx="214314" cy="214314"/>
          </a:xfrm>
          <a:prstGeom prst="ellipse">
            <a:avLst/>
          </a:prstGeom>
          <a:solidFill>
            <a:srgbClr val="59B51B"/>
          </a:solidFill>
          <a:ln w="19050">
            <a:solidFill>
              <a:schemeClr val="tx1">
                <a:lumMod val="75000"/>
                <a:lumOff val="25000"/>
              </a:schemeClr>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1" name="Ellipse 30"/>
          <p:cNvSpPr/>
          <p:nvPr/>
        </p:nvSpPr>
        <p:spPr>
          <a:xfrm>
            <a:off x="6447943" y="2927873"/>
            <a:ext cx="214314" cy="214314"/>
          </a:xfrm>
          <a:prstGeom prst="ellipse">
            <a:avLst/>
          </a:prstGeom>
          <a:solidFill>
            <a:srgbClr val="FF0000"/>
          </a:solidFill>
          <a:ln w="19050">
            <a:solidFill>
              <a:schemeClr val="tx1">
                <a:lumMod val="75000"/>
                <a:lumOff val="25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Textfeld 38"/>
          <p:cNvSpPr txBox="1"/>
          <p:nvPr/>
        </p:nvSpPr>
        <p:spPr>
          <a:xfrm>
            <a:off x="1285852" y="1214422"/>
            <a:ext cx="1000595" cy="400110"/>
          </a:xfrm>
          <a:prstGeom prst="rect">
            <a:avLst/>
          </a:prstGeom>
          <a:noFill/>
        </p:spPr>
        <p:txBody>
          <a:bodyPr wrap="none" rtlCol="0">
            <a:spAutoFit/>
          </a:bodyPr>
          <a:lstStyle/>
          <a:p>
            <a:pPr algn="ctr"/>
            <a:r>
              <a:rPr lang="en-US" sz="2000" dirty="0" smtClean="0">
                <a:solidFill>
                  <a:schemeClr val="tx1">
                    <a:lumMod val="75000"/>
                    <a:lumOff val="25000"/>
                  </a:schemeClr>
                </a:solidFill>
              </a:rPr>
              <a:t>Original</a:t>
            </a:r>
            <a:endParaRPr lang="en-US" sz="2000" i="1" dirty="0">
              <a:solidFill>
                <a:schemeClr val="tx1">
                  <a:lumMod val="75000"/>
                  <a:lumOff val="25000"/>
                </a:schemeClr>
              </a:solidFill>
            </a:endParaRPr>
          </a:p>
        </p:txBody>
      </p:sp>
      <p:sp>
        <p:nvSpPr>
          <p:cNvPr id="40" name="Textfeld 39"/>
          <p:cNvSpPr txBox="1"/>
          <p:nvPr/>
        </p:nvSpPr>
        <p:spPr>
          <a:xfrm>
            <a:off x="4081882" y="1214422"/>
            <a:ext cx="773994" cy="400110"/>
          </a:xfrm>
          <a:prstGeom prst="rect">
            <a:avLst/>
          </a:prstGeom>
          <a:noFill/>
        </p:spPr>
        <p:txBody>
          <a:bodyPr wrap="none" rtlCol="0">
            <a:spAutoFit/>
          </a:bodyPr>
          <a:lstStyle/>
          <a:p>
            <a:pPr algn="ctr"/>
            <a:r>
              <a:rPr lang="en-US" sz="2000" dirty="0" smtClean="0">
                <a:solidFill>
                  <a:schemeClr val="tx1">
                    <a:lumMod val="75000"/>
                    <a:lumOff val="25000"/>
                  </a:schemeClr>
                </a:solidFill>
              </a:rPr>
              <a:t>Edit 1</a:t>
            </a:r>
            <a:endParaRPr lang="en-US" sz="2000" i="1" dirty="0">
              <a:solidFill>
                <a:schemeClr val="tx1">
                  <a:lumMod val="75000"/>
                  <a:lumOff val="25000"/>
                </a:schemeClr>
              </a:solidFill>
            </a:endParaRPr>
          </a:p>
        </p:txBody>
      </p:sp>
      <p:sp>
        <p:nvSpPr>
          <p:cNvPr id="41" name="Textfeld 40"/>
          <p:cNvSpPr txBox="1"/>
          <p:nvPr/>
        </p:nvSpPr>
        <p:spPr>
          <a:xfrm>
            <a:off x="6881882" y="1214422"/>
            <a:ext cx="773994" cy="400110"/>
          </a:xfrm>
          <a:prstGeom prst="rect">
            <a:avLst/>
          </a:prstGeom>
          <a:noFill/>
        </p:spPr>
        <p:txBody>
          <a:bodyPr wrap="none" rtlCol="0">
            <a:spAutoFit/>
          </a:bodyPr>
          <a:lstStyle/>
          <a:p>
            <a:pPr algn="ctr"/>
            <a:r>
              <a:rPr lang="en-US" sz="2000" dirty="0" smtClean="0">
                <a:solidFill>
                  <a:schemeClr val="tx1">
                    <a:lumMod val="75000"/>
                    <a:lumOff val="25000"/>
                  </a:schemeClr>
                </a:solidFill>
              </a:rPr>
              <a:t>Edit 2</a:t>
            </a:r>
            <a:endParaRPr lang="en-US" sz="2000" i="1" dirty="0">
              <a:solidFill>
                <a:schemeClr val="tx1">
                  <a:lumMod val="75000"/>
                  <a:lumOff val="25000"/>
                </a:schemeClr>
              </a:solidFill>
            </a:endParaRPr>
          </a:p>
        </p:txBody>
      </p:sp>
      <p:sp>
        <p:nvSpPr>
          <p:cNvPr id="46" name="Ellipse 45"/>
          <p:cNvSpPr/>
          <p:nvPr/>
        </p:nvSpPr>
        <p:spPr>
          <a:xfrm>
            <a:off x="1527061" y="2311027"/>
            <a:ext cx="214314" cy="214314"/>
          </a:xfrm>
          <a:prstGeom prst="ellipse">
            <a:avLst/>
          </a:prstGeom>
          <a:solidFill>
            <a:srgbClr val="FF0000"/>
          </a:solidFill>
          <a:ln w="19050">
            <a:solidFill>
              <a:schemeClr val="tx1">
                <a:lumMod val="75000"/>
                <a:lumOff val="25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 presetClass="entr" presetSubtype="0" fill="hold" grpId="1"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 -1.85185E-6 L -0.03333 0.10533 " pathEditMode="relative" rAng="0" ptsTypes="AA">
                                      <p:cBhvr>
                                        <p:cTn id="30" dur="1000" fill="hold"/>
                                        <p:tgtEl>
                                          <p:spTgt spid="28"/>
                                        </p:tgtEl>
                                        <p:attrNameLst>
                                          <p:attrName>ppt_x</p:attrName>
                                          <p:attrName>ppt_y</p:attrName>
                                        </p:attrNameLst>
                                      </p:cBhvr>
                                      <p:rCtr x="-17" y="53"/>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 presetClass="entr" presetSubtype="0" fill="hold" grpId="1" nodeType="with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grpId="0" nodeType="clickEffect">
                                  <p:stCondLst>
                                    <p:cond delay="0"/>
                                  </p:stCondLst>
                                  <p:childTnLst>
                                    <p:animMotion origin="layout" path="M 1.38889E-6 -1.11111E-6 L -0.07847 -0.09421 " pathEditMode="relative" rAng="0" ptsTypes="AA">
                                      <p:cBhvr>
                                        <p:cTn id="41" dur="1000" fill="hold"/>
                                        <p:tgtEl>
                                          <p:spTgt spid="30"/>
                                        </p:tgtEl>
                                        <p:attrNameLst>
                                          <p:attrName>ppt_x</p:attrName>
                                          <p:attrName>ppt_y</p:attrName>
                                        </p:attrNameLst>
                                      </p:cBhvr>
                                      <p:rCtr x="-39" y="-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28" grpId="1" animBg="1"/>
      <p:bldP spid="29" grpId="0" animBg="1"/>
      <p:bldP spid="30" grpId="0" animBg="1"/>
      <p:bldP spid="30" grpId="1" animBg="1"/>
      <p:bldP spid="31" grpId="0" animBg="1"/>
      <p:bldP spid="46"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INterpolation</a:t>
            </a:r>
            <a:endParaRPr lang="de-DE" dirty="0"/>
          </a:p>
        </p:txBody>
      </p:sp>
      <p:sp>
        <p:nvSpPr>
          <p:cNvPr id="4" name="Inhaltsplatzhalter 3"/>
          <p:cNvSpPr>
            <a:spLocks noGrp="1"/>
          </p:cNvSpPr>
          <p:nvPr>
            <p:ph idx="1"/>
          </p:nvPr>
        </p:nvSpPr>
        <p:spPr>
          <a:xfrm>
            <a:off x="4572000" y="694291"/>
            <a:ext cx="4191000" cy="2091767"/>
          </a:xfrm>
        </p:spPr>
        <p:txBody>
          <a:bodyPr anchor="ctr" anchorCtr="0">
            <a:normAutofit/>
          </a:bodyPr>
          <a:lstStyle/>
          <a:p>
            <a:r>
              <a:rPr lang="en-US" i="1" dirty="0" smtClean="0"/>
              <a:t>Schaefer et al</a:t>
            </a:r>
            <a:r>
              <a:rPr lang="en-US" dirty="0" smtClean="0"/>
              <a:t>. 2006 interpolate</a:t>
            </a:r>
          </a:p>
          <a:p>
            <a:r>
              <a:rPr lang="en-US" b="1" dirty="0" smtClean="0"/>
              <a:t>rotation / translation</a:t>
            </a:r>
            <a:r>
              <a:rPr lang="en-US" dirty="0" smtClean="0"/>
              <a:t> of</a:t>
            </a:r>
          </a:p>
          <a:p>
            <a:r>
              <a:rPr lang="en-US" b="1" dirty="0" smtClean="0"/>
              <a:t>pixels</a:t>
            </a:r>
            <a:endParaRPr lang="en-US" dirty="0" smtClean="0"/>
          </a:p>
          <a:p>
            <a:r>
              <a:rPr lang="en-US" dirty="0" smtClean="0"/>
              <a:t>in </a:t>
            </a:r>
            <a:r>
              <a:rPr lang="en-US" b="1" dirty="0" smtClean="0"/>
              <a:t>2D.</a:t>
            </a:r>
          </a:p>
        </p:txBody>
      </p:sp>
      <p:pic>
        <p:nvPicPr>
          <p:cNvPr id="5" name="Picture 6"/>
          <p:cNvPicPr>
            <a:picLocks noChangeAspect="1" noChangeArrowheads="1"/>
          </p:cNvPicPr>
          <p:nvPr/>
        </p:nvPicPr>
        <p:blipFill>
          <a:blip r:embed="rId3"/>
          <a:srcRect/>
          <a:stretch>
            <a:fillRect/>
          </a:stretch>
        </p:blipFill>
        <p:spPr bwMode="auto">
          <a:xfrm>
            <a:off x="571471" y="694291"/>
            <a:ext cx="2786083" cy="2091767"/>
          </a:xfrm>
          <a:prstGeom prst="rect">
            <a:avLst/>
          </a:prstGeom>
          <a:noFill/>
          <a:ln w="9525">
            <a:noFill/>
            <a:miter lim="800000"/>
            <a:headEnd/>
            <a:tailEnd/>
          </a:ln>
        </p:spPr>
      </p:pic>
      <p:sp>
        <p:nvSpPr>
          <p:cNvPr id="7" name="Inhaltsplatzhalter 3"/>
          <p:cNvSpPr txBox="1">
            <a:spLocks/>
          </p:cNvSpPr>
          <p:nvPr/>
        </p:nvSpPr>
        <p:spPr>
          <a:xfrm>
            <a:off x="4572000" y="2952293"/>
            <a:ext cx="4191000" cy="2089564"/>
          </a:xfrm>
          <a:prstGeom prst="rect">
            <a:avLst/>
          </a:prstGeom>
        </p:spPr>
        <p:txBody>
          <a:bodyPr vert="horz" lIns="0" tIns="0" rIns="0" bIns="0" rtlCol="0" anchor="ctr" anchorCtr="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We interpolate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rotations</a:t>
            </a:r>
            <a:r>
              <a:rPr kumimoji="0" lang="en-US"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of</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smtClean="0">
                <a:ln>
                  <a:noFill/>
                </a:ln>
                <a:solidFill>
                  <a:schemeClr val="tx1">
                    <a:lumMod val="85000"/>
                    <a:lumOff val="15000"/>
                  </a:schemeClr>
                </a:solidFill>
                <a:effectLst/>
                <a:uLnTx/>
                <a:uFillTx/>
                <a:latin typeface="Calibri (Textkörper)"/>
                <a:ea typeface="+mn-ea"/>
                <a:cs typeface="Calibri (Textkörper)"/>
              </a:rPr>
              <a:t>reflection </a:t>
            </a:r>
            <a:r>
              <a:rPr kumimoji="0" lang="en-US" sz="20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directions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on a </a:t>
            </a:r>
            <a:r>
              <a:rPr kumimoji="0" lang="en-US" sz="20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3D surface.</a:t>
            </a:r>
            <a:endParaRPr kumimoji="0" lang="en-US" sz="2000"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pic>
        <p:nvPicPr>
          <p:cNvPr id="9" name="Picture 3"/>
          <p:cNvPicPr>
            <a:picLocks noChangeAspect="1" noChangeArrowheads="1"/>
          </p:cNvPicPr>
          <p:nvPr/>
        </p:nvPicPr>
        <p:blipFill>
          <a:blip r:embed="rId4"/>
          <a:srcRect/>
          <a:stretch>
            <a:fillRect/>
          </a:stretch>
        </p:blipFill>
        <p:spPr bwMode="auto">
          <a:xfrm>
            <a:off x="515900" y="3580559"/>
            <a:ext cx="2497720" cy="1617323"/>
          </a:xfrm>
          <a:prstGeom prst="rect">
            <a:avLst/>
          </a:prstGeom>
          <a:noFill/>
          <a:ln w="9525">
            <a:noFill/>
            <a:miter lim="800000"/>
            <a:headEnd/>
            <a:tailEnd/>
          </a:ln>
        </p:spPr>
      </p:pic>
      <p:cxnSp>
        <p:nvCxnSpPr>
          <p:cNvPr id="10" name="Gerade Verbindung mit Pfeil 9"/>
          <p:cNvCxnSpPr/>
          <p:nvPr/>
        </p:nvCxnSpPr>
        <p:spPr>
          <a:xfrm rot="16200000" flipV="1">
            <a:off x="727513" y="3505910"/>
            <a:ext cx="661490" cy="211654"/>
          </a:xfrm>
          <a:prstGeom prst="straightConnector1">
            <a:avLst/>
          </a:prstGeom>
          <a:ln w="57150">
            <a:solidFill>
              <a:srgbClr val="FD4184"/>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cxnSp>
        <p:nvCxnSpPr>
          <p:cNvPr id="13" name="Gerade Verbindung mit Pfeil 12"/>
          <p:cNvCxnSpPr/>
          <p:nvPr/>
        </p:nvCxnSpPr>
        <p:spPr>
          <a:xfrm rot="5400000" flipH="1" flipV="1">
            <a:off x="1771935" y="3148102"/>
            <a:ext cx="689161" cy="238109"/>
          </a:xfrm>
          <a:prstGeom prst="straightConnector1">
            <a:avLst/>
          </a:prstGeom>
          <a:ln w="57150">
            <a:solidFill>
              <a:srgbClr val="FD4184"/>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cxnSp>
        <p:nvCxnSpPr>
          <p:cNvPr id="16" name="Gerade Verbindung mit Pfeil 15"/>
          <p:cNvCxnSpPr/>
          <p:nvPr/>
        </p:nvCxnSpPr>
        <p:spPr>
          <a:xfrm rot="16200000" flipV="1">
            <a:off x="1567519" y="3181795"/>
            <a:ext cx="436581" cy="423302"/>
          </a:xfrm>
          <a:prstGeom prst="straightConnector1">
            <a:avLst/>
          </a:prstGeom>
          <a:ln w="57150">
            <a:solidFill>
              <a:srgbClr val="00B0F0"/>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pic>
        <p:nvPicPr>
          <p:cNvPr id="19" name="Picture 2"/>
          <p:cNvPicPr>
            <a:picLocks noChangeAspect="1" noChangeArrowheads="1"/>
          </p:cNvPicPr>
          <p:nvPr/>
        </p:nvPicPr>
        <p:blipFill>
          <a:blip r:embed="rId5"/>
          <a:srcRect/>
          <a:stretch>
            <a:fillRect/>
          </a:stretch>
        </p:blipFill>
        <p:spPr bwMode="auto">
          <a:xfrm flipH="1">
            <a:off x="3581400" y="2902203"/>
            <a:ext cx="526714" cy="565218"/>
          </a:xfrm>
          <a:prstGeom prst="rect">
            <a:avLst/>
          </a:prstGeom>
          <a:noFill/>
          <a:ln w="9525">
            <a:noFill/>
            <a:miter lim="800000"/>
            <a:headEnd/>
            <a:tailEnd/>
          </a:ln>
        </p:spPr>
      </p:pic>
      <p:cxnSp>
        <p:nvCxnSpPr>
          <p:cNvPr id="11" name="Gerade Verbindung mit Pfeil 10"/>
          <p:cNvCxnSpPr/>
          <p:nvPr/>
        </p:nvCxnSpPr>
        <p:spPr>
          <a:xfrm rot="10800000">
            <a:off x="608499" y="3532358"/>
            <a:ext cx="522791" cy="416996"/>
          </a:xfrm>
          <a:prstGeom prst="straightConnector1">
            <a:avLst/>
          </a:prstGeom>
          <a:ln w="57150">
            <a:solidFill>
              <a:srgbClr val="00B0F0"/>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sp>
        <p:nvSpPr>
          <p:cNvPr id="12" name="Oval 11"/>
          <p:cNvSpPr/>
          <p:nvPr/>
        </p:nvSpPr>
        <p:spPr>
          <a:xfrm>
            <a:off x="3175804" y="843014"/>
            <a:ext cx="223846" cy="228600"/>
          </a:xfrm>
          <a:prstGeom prst="ellipse">
            <a:avLst/>
          </a:prstGeom>
          <a:solidFill>
            <a:srgbClr val="00B2F8"/>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p:nvPr/>
        </p:nvSpPr>
        <p:spPr>
          <a:xfrm>
            <a:off x="2455143" y="1961189"/>
            <a:ext cx="223846" cy="228600"/>
          </a:xfrm>
          <a:prstGeom prst="ellipse">
            <a:avLst/>
          </a:prstGeom>
          <a:solidFill>
            <a:srgbClr val="00B2F8"/>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14"/>
          <p:cNvSpPr/>
          <p:nvPr/>
        </p:nvSpPr>
        <p:spPr>
          <a:xfrm>
            <a:off x="2713368" y="2298806"/>
            <a:ext cx="223846" cy="228600"/>
          </a:xfrm>
          <a:prstGeom prst="ellipse">
            <a:avLst/>
          </a:prstGeom>
          <a:solidFill>
            <a:srgbClr val="00B2F8"/>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6"/>
          <p:cNvSpPr/>
          <p:nvPr/>
        </p:nvSpPr>
        <p:spPr>
          <a:xfrm>
            <a:off x="2402780" y="1432511"/>
            <a:ext cx="223846" cy="228600"/>
          </a:xfrm>
          <a:prstGeom prst="ellipse">
            <a:avLst/>
          </a:prstGeom>
          <a:solidFill>
            <a:srgbClr val="00B2F8"/>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7"/>
          <p:cNvSpPr/>
          <p:nvPr/>
        </p:nvSpPr>
        <p:spPr>
          <a:xfrm>
            <a:off x="1933454" y="1796587"/>
            <a:ext cx="223846" cy="228600"/>
          </a:xfrm>
          <a:prstGeom prst="ellipse">
            <a:avLst/>
          </a:prstGeom>
          <a:solidFill>
            <a:srgbClr val="00B2F8"/>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Oval 19"/>
          <p:cNvSpPr/>
          <p:nvPr/>
        </p:nvSpPr>
        <p:spPr>
          <a:xfrm>
            <a:off x="2151995" y="1935756"/>
            <a:ext cx="223846" cy="228600"/>
          </a:xfrm>
          <a:prstGeom prst="ellipse">
            <a:avLst/>
          </a:prstGeom>
          <a:solidFill>
            <a:srgbClr val="00B2F8"/>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Oval 20"/>
          <p:cNvSpPr/>
          <p:nvPr/>
        </p:nvSpPr>
        <p:spPr>
          <a:xfrm>
            <a:off x="2172113" y="2326292"/>
            <a:ext cx="223846" cy="228600"/>
          </a:xfrm>
          <a:prstGeom prst="ellipse">
            <a:avLst/>
          </a:prstGeom>
          <a:solidFill>
            <a:srgbClr val="00B2F8"/>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Oval 21"/>
          <p:cNvSpPr/>
          <p:nvPr/>
        </p:nvSpPr>
        <p:spPr>
          <a:xfrm>
            <a:off x="1687905" y="1471687"/>
            <a:ext cx="223846" cy="228600"/>
          </a:xfrm>
          <a:prstGeom prst="ellipse">
            <a:avLst/>
          </a:prstGeom>
          <a:solidFill>
            <a:srgbClr val="FF2F85"/>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Oval 22"/>
          <p:cNvSpPr/>
          <p:nvPr/>
        </p:nvSpPr>
        <p:spPr>
          <a:xfrm>
            <a:off x="1337634" y="1968061"/>
            <a:ext cx="223846" cy="228600"/>
          </a:xfrm>
          <a:prstGeom prst="ellipse">
            <a:avLst/>
          </a:prstGeom>
          <a:solidFill>
            <a:srgbClr val="FF2F85"/>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Oval 23"/>
          <p:cNvSpPr/>
          <p:nvPr/>
        </p:nvSpPr>
        <p:spPr>
          <a:xfrm>
            <a:off x="1437121" y="2305678"/>
            <a:ext cx="223846" cy="228600"/>
          </a:xfrm>
          <a:prstGeom prst="ellipse">
            <a:avLst/>
          </a:prstGeom>
          <a:solidFill>
            <a:srgbClr val="FF2F85"/>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Oval 24"/>
          <p:cNvSpPr/>
          <p:nvPr/>
        </p:nvSpPr>
        <p:spPr>
          <a:xfrm>
            <a:off x="1126533" y="1439383"/>
            <a:ext cx="223846" cy="228600"/>
          </a:xfrm>
          <a:prstGeom prst="ellipse">
            <a:avLst/>
          </a:prstGeom>
          <a:solidFill>
            <a:srgbClr val="FF2F85"/>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Oval 25"/>
          <p:cNvSpPr/>
          <p:nvPr/>
        </p:nvSpPr>
        <p:spPr>
          <a:xfrm>
            <a:off x="564609" y="1442050"/>
            <a:ext cx="223846" cy="228600"/>
          </a:xfrm>
          <a:prstGeom prst="ellipse">
            <a:avLst/>
          </a:prstGeom>
          <a:solidFill>
            <a:srgbClr val="FF2F85"/>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Oval 26"/>
          <p:cNvSpPr/>
          <p:nvPr/>
        </p:nvSpPr>
        <p:spPr>
          <a:xfrm>
            <a:off x="875748" y="1942628"/>
            <a:ext cx="223846" cy="228600"/>
          </a:xfrm>
          <a:prstGeom prst="ellipse">
            <a:avLst/>
          </a:prstGeom>
          <a:solidFill>
            <a:srgbClr val="FF2F85"/>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Oval 27"/>
          <p:cNvSpPr/>
          <p:nvPr/>
        </p:nvSpPr>
        <p:spPr>
          <a:xfrm>
            <a:off x="895866" y="2333164"/>
            <a:ext cx="223846" cy="228600"/>
          </a:xfrm>
          <a:prstGeom prst="ellipse">
            <a:avLst/>
          </a:prstGeom>
          <a:solidFill>
            <a:srgbClr val="FF2F85"/>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Oval 28"/>
          <p:cNvSpPr/>
          <p:nvPr/>
        </p:nvSpPr>
        <p:spPr>
          <a:xfrm>
            <a:off x="3013620" y="1714028"/>
            <a:ext cx="223846" cy="228600"/>
          </a:xfrm>
          <a:prstGeom prst="ellipse">
            <a:avLst/>
          </a:prstGeom>
          <a:solidFill>
            <a:srgbClr val="FFFF00"/>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Oval 29"/>
          <p:cNvSpPr/>
          <p:nvPr/>
        </p:nvSpPr>
        <p:spPr>
          <a:xfrm>
            <a:off x="7904636" y="1109184"/>
            <a:ext cx="223846" cy="228600"/>
          </a:xfrm>
          <a:prstGeom prst="ellipse">
            <a:avLst/>
          </a:prstGeom>
          <a:solidFill>
            <a:srgbClr val="FFFF00"/>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1" name="Gerade Verbindung mit Pfeil 30"/>
          <p:cNvCxnSpPr/>
          <p:nvPr/>
        </p:nvCxnSpPr>
        <p:spPr>
          <a:xfrm flipV="1">
            <a:off x="6331030" y="3473450"/>
            <a:ext cx="526970" cy="5989"/>
          </a:xfrm>
          <a:prstGeom prst="straightConnector1">
            <a:avLst/>
          </a:prstGeom>
          <a:ln w="57150">
            <a:solidFill>
              <a:srgbClr val="FFFF00"/>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cxnSp>
        <p:nvCxnSpPr>
          <p:cNvPr id="38" name="Gerade Verbindung mit Pfeil 37"/>
          <p:cNvCxnSpPr/>
          <p:nvPr/>
        </p:nvCxnSpPr>
        <p:spPr>
          <a:xfrm rot="16200000" flipV="1">
            <a:off x="1144204" y="3552206"/>
            <a:ext cx="621800" cy="79371"/>
          </a:xfrm>
          <a:prstGeom prst="straightConnector1">
            <a:avLst/>
          </a:prstGeom>
          <a:ln w="57150">
            <a:solidFill>
              <a:srgbClr val="FFFF00"/>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sp>
        <p:nvSpPr>
          <p:cNvPr id="43" name="Oval 42"/>
          <p:cNvSpPr/>
          <p:nvPr/>
        </p:nvSpPr>
        <p:spPr>
          <a:xfrm>
            <a:off x="5280965" y="1841476"/>
            <a:ext cx="223846" cy="228600"/>
          </a:xfrm>
          <a:prstGeom prst="ellipse">
            <a:avLst/>
          </a:prstGeom>
          <a:solidFill>
            <a:srgbClr val="00B2F8"/>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4" name="Oval 43"/>
          <p:cNvSpPr/>
          <p:nvPr/>
        </p:nvSpPr>
        <p:spPr>
          <a:xfrm>
            <a:off x="5588000" y="1841500"/>
            <a:ext cx="223846" cy="228600"/>
          </a:xfrm>
          <a:prstGeom prst="ellipse">
            <a:avLst/>
          </a:prstGeom>
          <a:solidFill>
            <a:srgbClr val="FF2F85"/>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47" name="Gerade Verbindung mit Pfeil 46"/>
          <p:cNvCxnSpPr/>
          <p:nvPr/>
        </p:nvCxnSpPr>
        <p:spPr>
          <a:xfrm flipV="1">
            <a:off x="6915230" y="4209689"/>
            <a:ext cx="526970" cy="5989"/>
          </a:xfrm>
          <a:prstGeom prst="straightConnector1">
            <a:avLst/>
          </a:prstGeom>
          <a:ln w="57150">
            <a:solidFill>
              <a:srgbClr val="00B0F0"/>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cxnSp>
        <p:nvCxnSpPr>
          <p:cNvPr id="48" name="Gerade Verbindung mit Pfeil 47"/>
          <p:cNvCxnSpPr/>
          <p:nvPr/>
        </p:nvCxnSpPr>
        <p:spPr>
          <a:xfrm flipV="1">
            <a:off x="7531180" y="4216400"/>
            <a:ext cx="526970" cy="5989"/>
          </a:xfrm>
          <a:prstGeom prst="straightConnector1">
            <a:avLst/>
          </a:prstGeom>
          <a:ln w="57150">
            <a:solidFill>
              <a:srgbClr val="FD4184"/>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 name="Picture 3"/>
          <p:cNvPicPr>
            <a:picLocks noChangeAspect="1" noChangeArrowheads="1"/>
          </p:cNvPicPr>
          <p:nvPr/>
        </p:nvPicPr>
        <p:blipFill>
          <a:blip r:embed="rId3"/>
          <a:srcRect b="60015"/>
          <a:stretch>
            <a:fillRect/>
          </a:stretch>
        </p:blipFill>
        <p:spPr bwMode="auto">
          <a:xfrm>
            <a:off x="381000" y="4445722"/>
            <a:ext cx="3992600" cy="1033729"/>
          </a:xfrm>
          <a:prstGeom prst="rect">
            <a:avLst/>
          </a:prstGeom>
          <a:noFill/>
          <a:ln w="9525">
            <a:noFill/>
            <a:miter lim="800000"/>
            <a:headEnd/>
            <a:tailEnd/>
          </a:ln>
        </p:spPr>
      </p:pic>
      <p:sp>
        <p:nvSpPr>
          <p:cNvPr id="2" name="Titel 1"/>
          <p:cNvSpPr>
            <a:spLocks noGrp="1"/>
          </p:cNvSpPr>
          <p:nvPr>
            <p:ph type="title"/>
          </p:nvPr>
        </p:nvSpPr>
        <p:spPr/>
        <p:txBody>
          <a:bodyPr>
            <a:normAutofit/>
          </a:bodyPr>
          <a:lstStyle/>
          <a:p>
            <a:r>
              <a:rPr lang="de-DE" dirty="0" err="1" smtClean="0"/>
              <a:t>INterpolation</a:t>
            </a:r>
            <a:endParaRPr lang="de-DE" dirty="0"/>
          </a:p>
        </p:txBody>
      </p:sp>
      <p:pic>
        <p:nvPicPr>
          <p:cNvPr id="62467" name="Picture 3"/>
          <p:cNvPicPr>
            <a:picLocks noChangeAspect="1" noChangeArrowheads="1"/>
          </p:cNvPicPr>
          <p:nvPr/>
        </p:nvPicPr>
        <p:blipFill>
          <a:blip r:embed="rId4"/>
          <a:srcRect/>
          <a:stretch>
            <a:fillRect/>
          </a:stretch>
        </p:blipFill>
        <p:spPr bwMode="auto">
          <a:xfrm>
            <a:off x="3192768" y="1913163"/>
            <a:ext cx="4700596" cy="2221866"/>
          </a:xfrm>
          <a:prstGeom prst="rect">
            <a:avLst/>
          </a:prstGeom>
          <a:noFill/>
          <a:ln w="9525">
            <a:noFill/>
            <a:miter lim="800000"/>
            <a:headEnd/>
            <a:tailEnd/>
          </a:ln>
        </p:spPr>
      </p:pic>
      <p:grpSp>
        <p:nvGrpSpPr>
          <p:cNvPr id="24" name="Gruppieren 23"/>
          <p:cNvGrpSpPr/>
          <p:nvPr/>
        </p:nvGrpSpPr>
        <p:grpSpPr>
          <a:xfrm>
            <a:off x="2274183" y="2550818"/>
            <a:ext cx="3236353" cy="1732998"/>
            <a:chOff x="1272147" y="2712724"/>
            <a:chExt cx="3236353" cy="1732998"/>
          </a:xfrm>
        </p:grpSpPr>
        <p:cxnSp>
          <p:nvCxnSpPr>
            <p:cNvPr id="8" name="Gerade Verbindung mit Pfeil 7"/>
            <p:cNvCxnSpPr/>
            <p:nvPr/>
          </p:nvCxnSpPr>
          <p:spPr>
            <a:xfrm rot="5400000" flipH="1" flipV="1">
              <a:off x="1879601" y="3216490"/>
              <a:ext cx="1075267" cy="609604"/>
            </a:xfrm>
            <a:prstGeom prst="straightConnector1">
              <a:avLst/>
            </a:prstGeom>
            <a:ln>
              <a:solidFill>
                <a:srgbClr val="7F7F7F"/>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2" name="Textfeld 11"/>
            <p:cNvSpPr txBox="1"/>
            <p:nvPr/>
          </p:nvSpPr>
          <p:spPr>
            <a:xfrm>
              <a:off x="1272147" y="4076390"/>
              <a:ext cx="1612044" cy="369332"/>
            </a:xfrm>
            <a:prstGeom prst="rect">
              <a:avLst/>
            </a:prstGeom>
            <a:noFill/>
          </p:spPr>
          <p:txBody>
            <a:bodyPr wrap="none" rtlCol="0">
              <a:spAutoFit/>
            </a:bodyPr>
            <a:lstStyle/>
            <a:p>
              <a:pPr algn="ctr"/>
              <a:r>
                <a:rPr lang="en-US" dirty="0" smtClean="0">
                  <a:solidFill>
                    <a:schemeClr val="tx1">
                      <a:lumMod val="65000"/>
                      <a:lumOff val="35000"/>
                    </a:schemeClr>
                  </a:solidFill>
                </a:rPr>
                <a:t>Transformation</a:t>
              </a:r>
              <a:endParaRPr lang="en-US" dirty="0">
                <a:solidFill>
                  <a:schemeClr val="tx1">
                    <a:lumMod val="65000"/>
                    <a:lumOff val="35000"/>
                  </a:schemeClr>
                </a:solidFill>
              </a:endParaRPr>
            </a:p>
          </p:txBody>
        </p:sp>
        <p:cxnSp>
          <p:nvCxnSpPr>
            <p:cNvPr id="18" name="Gerade Verbindung mit Pfeil 17"/>
            <p:cNvCxnSpPr/>
            <p:nvPr/>
          </p:nvCxnSpPr>
          <p:spPr>
            <a:xfrm flipV="1">
              <a:off x="2256367" y="2712724"/>
              <a:ext cx="2252133" cy="1354667"/>
            </a:xfrm>
            <a:prstGeom prst="straightConnector1">
              <a:avLst/>
            </a:prstGeom>
            <a:ln>
              <a:solidFill>
                <a:srgbClr val="7F7F7F"/>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36" name="Gruppieren 35"/>
          <p:cNvGrpSpPr/>
          <p:nvPr/>
        </p:nvGrpSpPr>
        <p:grpSpPr>
          <a:xfrm>
            <a:off x="3204130" y="533400"/>
            <a:ext cx="1680388" cy="1379763"/>
            <a:chOff x="2202094" y="695306"/>
            <a:chExt cx="1680388" cy="1379763"/>
          </a:xfrm>
        </p:grpSpPr>
        <p:cxnSp>
          <p:nvCxnSpPr>
            <p:cNvPr id="13" name="Gerade Verbindung mit Pfeil 12"/>
            <p:cNvCxnSpPr/>
            <p:nvPr/>
          </p:nvCxnSpPr>
          <p:spPr>
            <a:xfrm rot="16200000" flipH="1">
              <a:off x="3218922" y="1411509"/>
              <a:ext cx="793208" cy="533912"/>
            </a:xfrm>
            <a:prstGeom prst="straightConnector1">
              <a:avLst/>
            </a:prstGeom>
            <a:ln>
              <a:solidFill>
                <a:srgbClr val="7F7F7F"/>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6" name="Textfeld 25"/>
            <p:cNvSpPr txBox="1"/>
            <p:nvPr/>
          </p:nvSpPr>
          <p:spPr>
            <a:xfrm>
              <a:off x="2202094" y="695306"/>
              <a:ext cx="1255472" cy="646331"/>
            </a:xfrm>
            <a:prstGeom prst="rect">
              <a:avLst/>
            </a:prstGeom>
            <a:noFill/>
          </p:spPr>
          <p:txBody>
            <a:bodyPr wrap="none" rtlCol="0">
              <a:spAutoFit/>
            </a:bodyPr>
            <a:lstStyle/>
            <a:p>
              <a:pPr algn="ctr"/>
              <a:r>
                <a:rPr lang="en-US" dirty="0" smtClean="0">
                  <a:solidFill>
                    <a:schemeClr val="tx1">
                      <a:lumMod val="65000"/>
                      <a:lumOff val="35000"/>
                    </a:schemeClr>
                  </a:solidFill>
                </a:rPr>
                <a:t>Number of </a:t>
              </a:r>
            </a:p>
            <a:p>
              <a:pPr algn="ctr"/>
              <a:r>
                <a:rPr lang="en-US" dirty="0" smtClean="0">
                  <a:solidFill>
                    <a:schemeClr val="tx1">
                      <a:lumMod val="65000"/>
                      <a:lumOff val="35000"/>
                    </a:schemeClr>
                  </a:solidFill>
                </a:rPr>
                <a:t>constraints</a:t>
              </a:r>
              <a:endParaRPr lang="en-US" dirty="0">
                <a:solidFill>
                  <a:schemeClr val="tx1">
                    <a:lumMod val="65000"/>
                    <a:lumOff val="35000"/>
                  </a:schemeClr>
                </a:solidFill>
              </a:endParaRPr>
            </a:p>
          </p:txBody>
        </p:sp>
      </p:grpSp>
      <p:grpSp>
        <p:nvGrpSpPr>
          <p:cNvPr id="32" name="Gruppieren 31"/>
          <p:cNvGrpSpPr/>
          <p:nvPr/>
        </p:nvGrpSpPr>
        <p:grpSpPr>
          <a:xfrm>
            <a:off x="5636661" y="709598"/>
            <a:ext cx="1427570" cy="1553353"/>
            <a:chOff x="4634625" y="871504"/>
            <a:chExt cx="1427570" cy="1553353"/>
          </a:xfrm>
        </p:grpSpPr>
        <p:cxnSp>
          <p:nvCxnSpPr>
            <p:cNvPr id="17" name="Gerade Verbindung mit Pfeil 16"/>
            <p:cNvCxnSpPr/>
            <p:nvPr/>
          </p:nvCxnSpPr>
          <p:spPr>
            <a:xfrm rot="5400000">
              <a:off x="4732867" y="1811024"/>
              <a:ext cx="1202267" cy="25400"/>
            </a:xfrm>
            <a:prstGeom prst="straightConnector1">
              <a:avLst/>
            </a:prstGeom>
            <a:ln>
              <a:solidFill>
                <a:srgbClr val="7F7F7F"/>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9" name="Textfeld 28"/>
            <p:cNvSpPr txBox="1"/>
            <p:nvPr/>
          </p:nvSpPr>
          <p:spPr>
            <a:xfrm>
              <a:off x="4634625" y="871504"/>
              <a:ext cx="1427570" cy="369332"/>
            </a:xfrm>
            <a:prstGeom prst="rect">
              <a:avLst/>
            </a:prstGeom>
            <a:noFill/>
          </p:spPr>
          <p:txBody>
            <a:bodyPr wrap="none" rtlCol="0">
              <a:spAutoFit/>
            </a:bodyPr>
            <a:lstStyle/>
            <a:p>
              <a:pPr algn="ctr"/>
              <a:r>
                <a:rPr lang="en-US" dirty="0" smtClean="0">
                  <a:solidFill>
                    <a:schemeClr val="tx1">
                      <a:lumMod val="65000"/>
                      <a:lumOff val="35000"/>
                    </a:schemeClr>
                  </a:solidFill>
                </a:rPr>
                <a:t>Original ray </a:t>
              </a:r>
              <a:r>
                <a:rPr lang="en-US" i="1" dirty="0" smtClean="0">
                  <a:solidFill>
                    <a:schemeClr val="tx1">
                      <a:lumMod val="65000"/>
                      <a:lumOff val="35000"/>
                    </a:schemeClr>
                  </a:solidFill>
                </a:rPr>
                <a:t>n</a:t>
              </a:r>
              <a:endParaRPr lang="en-US" i="1" dirty="0">
                <a:solidFill>
                  <a:schemeClr val="tx1">
                    <a:lumMod val="65000"/>
                    <a:lumOff val="35000"/>
                  </a:schemeClr>
                </a:solidFill>
              </a:endParaRPr>
            </a:p>
          </p:txBody>
        </p:sp>
      </p:grpSp>
      <p:grpSp>
        <p:nvGrpSpPr>
          <p:cNvPr id="31" name="Gruppieren 30"/>
          <p:cNvGrpSpPr/>
          <p:nvPr/>
        </p:nvGrpSpPr>
        <p:grpSpPr>
          <a:xfrm>
            <a:off x="6978983" y="718066"/>
            <a:ext cx="1860217" cy="1409412"/>
            <a:chOff x="5976947" y="879972"/>
            <a:chExt cx="1860217" cy="1409412"/>
          </a:xfrm>
        </p:grpSpPr>
        <p:cxnSp>
          <p:nvCxnSpPr>
            <p:cNvPr id="25" name="Gerade Verbindung mit Pfeil 24"/>
            <p:cNvCxnSpPr/>
            <p:nvPr/>
          </p:nvCxnSpPr>
          <p:spPr>
            <a:xfrm rot="5400000">
              <a:off x="5759194" y="1414944"/>
              <a:ext cx="1092193" cy="656687"/>
            </a:xfrm>
            <a:prstGeom prst="straightConnector1">
              <a:avLst/>
            </a:prstGeom>
            <a:ln>
              <a:solidFill>
                <a:schemeClr val="tx1">
                  <a:lumMod val="50000"/>
                  <a:lumOff val="50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0" name="Textfeld 29"/>
            <p:cNvSpPr txBox="1"/>
            <p:nvPr/>
          </p:nvSpPr>
          <p:spPr>
            <a:xfrm>
              <a:off x="6543732" y="879972"/>
              <a:ext cx="1293432" cy="369332"/>
            </a:xfrm>
            <a:prstGeom prst="rect">
              <a:avLst/>
            </a:prstGeom>
            <a:noFill/>
          </p:spPr>
          <p:txBody>
            <a:bodyPr wrap="none" rtlCol="0">
              <a:spAutoFit/>
            </a:bodyPr>
            <a:lstStyle/>
            <a:p>
              <a:pPr algn="ctr"/>
              <a:r>
                <a:rPr lang="en-US" dirty="0" smtClean="0">
                  <a:solidFill>
                    <a:schemeClr val="tx1">
                      <a:lumMod val="65000"/>
                      <a:lumOff val="35000"/>
                    </a:schemeClr>
                  </a:solidFill>
                </a:rPr>
                <a:t>Edited ray </a:t>
              </a:r>
              <a:r>
                <a:rPr lang="en-US" i="1" dirty="0" smtClean="0">
                  <a:solidFill>
                    <a:schemeClr val="tx1">
                      <a:lumMod val="65000"/>
                      <a:lumOff val="35000"/>
                    </a:schemeClr>
                  </a:solidFill>
                </a:rPr>
                <a:t>n</a:t>
              </a:r>
              <a:endParaRPr lang="en-US" i="1" dirty="0">
                <a:solidFill>
                  <a:schemeClr val="tx1">
                    <a:lumMod val="65000"/>
                    <a:lumOff val="35000"/>
                  </a:schemeClr>
                </a:solidFill>
              </a:endParaRPr>
            </a:p>
          </p:txBody>
        </p:sp>
      </p:grpSp>
      <p:grpSp>
        <p:nvGrpSpPr>
          <p:cNvPr id="28" name="Gruppieren 27"/>
          <p:cNvGrpSpPr/>
          <p:nvPr/>
        </p:nvGrpSpPr>
        <p:grpSpPr>
          <a:xfrm>
            <a:off x="4121464" y="2627549"/>
            <a:ext cx="4667281" cy="1399334"/>
            <a:chOff x="3119428" y="2789455"/>
            <a:chExt cx="4667281" cy="1399334"/>
          </a:xfrm>
        </p:grpSpPr>
        <p:sp>
          <p:nvSpPr>
            <p:cNvPr id="33" name="Textfeld 32"/>
            <p:cNvSpPr txBox="1"/>
            <p:nvPr/>
          </p:nvSpPr>
          <p:spPr>
            <a:xfrm>
              <a:off x="6622416" y="3542458"/>
              <a:ext cx="1164293" cy="646331"/>
            </a:xfrm>
            <a:prstGeom prst="rect">
              <a:avLst/>
            </a:prstGeom>
            <a:noFill/>
          </p:spPr>
          <p:txBody>
            <a:bodyPr wrap="none" rtlCol="0">
              <a:spAutoFit/>
            </a:bodyPr>
            <a:lstStyle/>
            <a:p>
              <a:r>
                <a:rPr lang="en-US" dirty="0" smtClean="0">
                  <a:solidFill>
                    <a:schemeClr val="tx1">
                      <a:lumMod val="65000"/>
                      <a:lumOff val="35000"/>
                    </a:schemeClr>
                  </a:solidFill>
                </a:rPr>
                <a:t>Position in</a:t>
              </a:r>
            </a:p>
            <a:p>
              <a:r>
                <a:rPr lang="en-US" dirty="0" smtClean="0">
                  <a:solidFill>
                    <a:schemeClr val="tx1">
                      <a:lumMod val="65000"/>
                      <a:lumOff val="35000"/>
                    </a:schemeClr>
                  </a:solidFill>
                </a:rPr>
                <a:t>question</a:t>
              </a:r>
              <a:endParaRPr lang="en-US" dirty="0">
                <a:solidFill>
                  <a:schemeClr val="tx1">
                    <a:lumMod val="65000"/>
                    <a:lumOff val="35000"/>
                  </a:schemeClr>
                </a:solidFill>
              </a:endParaRPr>
            </a:p>
          </p:txBody>
        </p:sp>
        <p:cxnSp>
          <p:nvCxnSpPr>
            <p:cNvPr id="34" name="Gerade Verbindung mit Pfeil 33"/>
            <p:cNvCxnSpPr/>
            <p:nvPr/>
          </p:nvCxnSpPr>
          <p:spPr>
            <a:xfrm rot="10800000">
              <a:off x="3119428" y="2974128"/>
              <a:ext cx="3522672" cy="897321"/>
            </a:xfrm>
            <a:prstGeom prst="straightConnector1">
              <a:avLst/>
            </a:prstGeom>
            <a:ln>
              <a:solidFill>
                <a:srgbClr val="7F7F7F"/>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7" name="Gerade Verbindung mit Pfeil 36"/>
            <p:cNvCxnSpPr/>
            <p:nvPr/>
          </p:nvCxnSpPr>
          <p:spPr>
            <a:xfrm rot="10800000">
              <a:off x="5049201" y="2789455"/>
              <a:ext cx="1585642" cy="962250"/>
            </a:xfrm>
            <a:prstGeom prst="straightConnector1">
              <a:avLst/>
            </a:prstGeom>
            <a:ln>
              <a:solidFill>
                <a:srgbClr val="7F7F7F"/>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0" name="Gerade Verbindung mit Pfeil 39"/>
            <p:cNvCxnSpPr/>
            <p:nvPr/>
          </p:nvCxnSpPr>
          <p:spPr>
            <a:xfrm rot="10800000">
              <a:off x="5346701" y="3991190"/>
              <a:ext cx="1303868" cy="1"/>
            </a:xfrm>
            <a:prstGeom prst="straightConnector1">
              <a:avLst/>
            </a:prstGeom>
            <a:ln>
              <a:solidFill>
                <a:srgbClr val="7F7F7F"/>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35" name="Gruppieren 34"/>
          <p:cNvGrpSpPr/>
          <p:nvPr/>
        </p:nvGrpSpPr>
        <p:grpSpPr>
          <a:xfrm>
            <a:off x="1329236" y="1560218"/>
            <a:ext cx="3800301" cy="1998134"/>
            <a:chOff x="327200" y="1722124"/>
            <a:chExt cx="3800301" cy="1998134"/>
          </a:xfrm>
        </p:grpSpPr>
        <p:cxnSp>
          <p:nvCxnSpPr>
            <p:cNvPr id="15" name="Gerade Verbindung mit Pfeil 14"/>
            <p:cNvCxnSpPr/>
            <p:nvPr/>
          </p:nvCxnSpPr>
          <p:spPr>
            <a:xfrm>
              <a:off x="1323975" y="1936966"/>
              <a:ext cx="2803526" cy="623360"/>
            </a:xfrm>
            <a:prstGeom prst="straightConnector1">
              <a:avLst/>
            </a:prstGeom>
            <a:ln>
              <a:solidFill>
                <a:srgbClr val="7F7F7F"/>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7" name="Textfeld 26"/>
            <p:cNvSpPr txBox="1"/>
            <p:nvPr/>
          </p:nvSpPr>
          <p:spPr>
            <a:xfrm>
              <a:off x="327200" y="1722124"/>
              <a:ext cx="1030090" cy="369332"/>
            </a:xfrm>
            <a:prstGeom prst="rect">
              <a:avLst/>
            </a:prstGeom>
            <a:noFill/>
          </p:spPr>
          <p:txBody>
            <a:bodyPr wrap="none" rtlCol="0">
              <a:spAutoFit/>
            </a:bodyPr>
            <a:lstStyle/>
            <a:p>
              <a:pPr algn="ctr"/>
              <a:r>
                <a:rPr lang="en-US" dirty="0" smtClean="0">
                  <a:solidFill>
                    <a:schemeClr val="tx1">
                      <a:lumMod val="65000"/>
                      <a:lumOff val="35000"/>
                    </a:schemeClr>
                  </a:solidFill>
                </a:rPr>
                <a:t>Weight </a:t>
              </a:r>
              <a:r>
                <a:rPr lang="en-US" i="1" dirty="0" smtClean="0">
                  <a:solidFill>
                    <a:schemeClr val="tx1">
                      <a:lumMod val="65000"/>
                      <a:lumOff val="35000"/>
                    </a:schemeClr>
                  </a:solidFill>
                </a:rPr>
                <a:t>n</a:t>
              </a:r>
              <a:endParaRPr lang="en-US" i="1" dirty="0">
                <a:solidFill>
                  <a:schemeClr val="tx1">
                    <a:lumMod val="65000"/>
                    <a:lumOff val="35000"/>
                  </a:schemeClr>
                </a:solidFill>
              </a:endParaRPr>
            </a:p>
          </p:txBody>
        </p:sp>
        <p:cxnSp>
          <p:nvCxnSpPr>
            <p:cNvPr id="54" name="Gerade Verbindung mit Pfeil 53"/>
            <p:cNvCxnSpPr/>
            <p:nvPr/>
          </p:nvCxnSpPr>
          <p:spPr>
            <a:xfrm>
              <a:off x="1276350" y="2032216"/>
              <a:ext cx="1885950" cy="1688042"/>
            </a:xfrm>
            <a:prstGeom prst="straightConnector1">
              <a:avLst/>
            </a:prstGeom>
            <a:ln>
              <a:solidFill>
                <a:srgbClr val="7F7F7F"/>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39" name="Gruppieren 38"/>
          <p:cNvGrpSpPr/>
          <p:nvPr/>
        </p:nvGrpSpPr>
        <p:grpSpPr>
          <a:xfrm>
            <a:off x="5554986" y="4022960"/>
            <a:ext cx="2242113" cy="750341"/>
            <a:chOff x="4552950" y="4184866"/>
            <a:chExt cx="2242113" cy="750341"/>
          </a:xfrm>
        </p:grpSpPr>
        <p:sp>
          <p:nvSpPr>
            <p:cNvPr id="74" name="Textfeld 73"/>
            <p:cNvSpPr txBox="1"/>
            <p:nvPr/>
          </p:nvSpPr>
          <p:spPr>
            <a:xfrm>
              <a:off x="5265670" y="4565875"/>
              <a:ext cx="1529393" cy="369332"/>
            </a:xfrm>
            <a:prstGeom prst="rect">
              <a:avLst/>
            </a:prstGeom>
            <a:noFill/>
          </p:spPr>
          <p:txBody>
            <a:bodyPr wrap="none" rtlCol="0">
              <a:spAutoFit/>
            </a:bodyPr>
            <a:lstStyle/>
            <a:p>
              <a:pPr algn="ctr"/>
              <a:r>
                <a:rPr lang="en-US" dirty="0" smtClean="0">
                  <a:solidFill>
                    <a:schemeClr val="tx1">
                      <a:lumMod val="65000"/>
                      <a:lumOff val="35000"/>
                    </a:schemeClr>
                  </a:solidFill>
                </a:rPr>
                <a:t>Edit position </a:t>
              </a:r>
              <a:r>
                <a:rPr lang="en-US" i="1" dirty="0" smtClean="0">
                  <a:solidFill>
                    <a:schemeClr val="tx1">
                      <a:lumMod val="65000"/>
                      <a:lumOff val="35000"/>
                    </a:schemeClr>
                  </a:solidFill>
                </a:rPr>
                <a:t>n</a:t>
              </a:r>
              <a:endParaRPr lang="en-US" i="1" dirty="0">
                <a:solidFill>
                  <a:schemeClr val="tx1">
                    <a:lumMod val="65000"/>
                    <a:lumOff val="35000"/>
                  </a:schemeClr>
                </a:solidFill>
              </a:endParaRPr>
            </a:p>
          </p:txBody>
        </p:sp>
        <p:cxnSp>
          <p:nvCxnSpPr>
            <p:cNvPr id="75" name="Gerade Verbindung mit Pfeil 74"/>
            <p:cNvCxnSpPr/>
            <p:nvPr/>
          </p:nvCxnSpPr>
          <p:spPr>
            <a:xfrm rot="10800000">
              <a:off x="4552950" y="4184866"/>
              <a:ext cx="762002" cy="476250"/>
            </a:xfrm>
            <a:prstGeom prst="straightConnector1">
              <a:avLst/>
            </a:prstGeom>
            <a:ln>
              <a:solidFill>
                <a:srgbClr val="7F7F7F"/>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38" name="Gruppieren 37"/>
          <p:cNvGrpSpPr/>
          <p:nvPr/>
        </p:nvGrpSpPr>
        <p:grpSpPr>
          <a:xfrm>
            <a:off x="5132546" y="4021861"/>
            <a:ext cx="3552014" cy="1457590"/>
            <a:chOff x="4130510" y="4183767"/>
            <a:chExt cx="3552014" cy="1457590"/>
          </a:xfrm>
        </p:grpSpPr>
        <p:sp>
          <p:nvSpPr>
            <p:cNvPr id="78" name="Textfeld 77"/>
            <p:cNvSpPr txBox="1"/>
            <p:nvPr/>
          </p:nvSpPr>
          <p:spPr>
            <a:xfrm>
              <a:off x="5321300" y="4995026"/>
              <a:ext cx="2361224" cy="646331"/>
            </a:xfrm>
            <a:prstGeom prst="rect">
              <a:avLst/>
            </a:prstGeom>
            <a:noFill/>
          </p:spPr>
          <p:txBody>
            <a:bodyPr wrap="none" rtlCol="0">
              <a:spAutoFit/>
            </a:bodyPr>
            <a:lstStyle/>
            <a:p>
              <a:r>
                <a:rPr lang="en-US" dirty="0" smtClean="0">
                  <a:solidFill>
                    <a:schemeClr val="tx1">
                      <a:lumMod val="65000"/>
                      <a:lumOff val="35000"/>
                    </a:schemeClr>
                  </a:solidFill>
                </a:rPr>
                <a:t>Distance</a:t>
              </a:r>
            </a:p>
            <a:p>
              <a:r>
                <a:rPr lang="en-US" dirty="0" smtClean="0">
                  <a:solidFill>
                    <a:schemeClr val="tx1">
                      <a:lumMod val="65000"/>
                      <a:lumOff val="35000"/>
                    </a:schemeClr>
                  </a:solidFill>
                </a:rPr>
                <a:t>(Euclidean or geodesic)</a:t>
              </a:r>
              <a:endParaRPr lang="en-US" dirty="0">
                <a:solidFill>
                  <a:schemeClr val="tx1">
                    <a:lumMod val="65000"/>
                    <a:lumOff val="35000"/>
                  </a:schemeClr>
                </a:solidFill>
              </a:endParaRPr>
            </a:p>
          </p:txBody>
        </p:sp>
        <p:cxnSp>
          <p:nvCxnSpPr>
            <p:cNvPr id="79" name="Gerade Verbindung mit Pfeil 78"/>
            <p:cNvCxnSpPr/>
            <p:nvPr/>
          </p:nvCxnSpPr>
          <p:spPr>
            <a:xfrm rot="16200000" flipV="1">
              <a:off x="4118220" y="4196057"/>
              <a:ext cx="1159741" cy="1135161"/>
            </a:xfrm>
            <a:prstGeom prst="straightConnector1">
              <a:avLst/>
            </a:prstGeom>
            <a:ln>
              <a:solidFill>
                <a:srgbClr val="7F7F7F"/>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42" name="Gruppierung 41"/>
          <p:cNvGrpSpPr/>
          <p:nvPr/>
        </p:nvGrpSpPr>
        <p:grpSpPr>
          <a:xfrm>
            <a:off x="1082600" y="3853583"/>
            <a:ext cx="1849308" cy="1235589"/>
            <a:chOff x="1082600" y="3853583"/>
            <a:chExt cx="1849308" cy="1235589"/>
          </a:xfrm>
        </p:grpSpPr>
        <p:cxnSp>
          <p:nvCxnSpPr>
            <p:cNvPr id="44" name="Gerade Verbindung mit Pfeil 43"/>
            <p:cNvCxnSpPr/>
            <p:nvPr/>
          </p:nvCxnSpPr>
          <p:spPr>
            <a:xfrm rot="16200000" flipV="1">
              <a:off x="828086" y="4662688"/>
              <a:ext cx="680998" cy="171969"/>
            </a:xfrm>
            <a:prstGeom prst="straightConnector1">
              <a:avLst/>
            </a:prstGeom>
            <a:ln w="57150">
              <a:solidFill>
                <a:srgbClr val="FD4184"/>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cxnSp>
          <p:nvCxnSpPr>
            <p:cNvPr id="45" name="Gerade Verbindung mit Pfeil 44"/>
            <p:cNvCxnSpPr/>
            <p:nvPr/>
          </p:nvCxnSpPr>
          <p:spPr>
            <a:xfrm rot="5400000" flipH="1" flipV="1">
              <a:off x="2508568" y="4052044"/>
              <a:ext cx="621802" cy="224879"/>
            </a:xfrm>
            <a:prstGeom prst="straightConnector1">
              <a:avLst/>
            </a:prstGeom>
            <a:ln w="57150">
              <a:solidFill>
                <a:srgbClr val="FD4184"/>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grpSp>
      <p:grpSp>
        <p:nvGrpSpPr>
          <p:cNvPr id="43" name="Gruppierung 42"/>
          <p:cNvGrpSpPr/>
          <p:nvPr/>
        </p:nvGrpSpPr>
        <p:grpSpPr>
          <a:xfrm>
            <a:off x="698501" y="3873500"/>
            <a:ext cx="1993900" cy="1222544"/>
            <a:chOff x="509931" y="3962400"/>
            <a:chExt cx="1993900" cy="1222544"/>
          </a:xfrm>
        </p:grpSpPr>
        <p:cxnSp>
          <p:nvCxnSpPr>
            <p:cNvPr id="46" name="Gerade Verbindung mit Pfeil 45"/>
            <p:cNvCxnSpPr/>
            <p:nvPr/>
          </p:nvCxnSpPr>
          <p:spPr>
            <a:xfrm rot="16200000" flipV="1">
              <a:off x="2075889" y="4149042"/>
              <a:ext cx="614583" cy="241300"/>
            </a:xfrm>
            <a:prstGeom prst="straightConnector1">
              <a:avLst/>
            </a:prstGeom>
            <a:ln w="57150">
              <a:solidFill>
                <a:srgbClr val="00B0F0"/>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cxnSp>
          <p:nvCxnSpPr>
            <p:cNvPr id="47" name="Gerade Verbindung mit Pfeil 46"/>
            <p:cNvCxnSpPr/>
            <p:nvPr/>
          </p:nvCxnSpPr>
          <p:spPr>
            <a:xfrm rot="10800000">
              <a:off x="509931" y="4775200"/>
              <a:ext cx="572143" cy="409744"/>
            </a:xfrm>
            <a:prstGeom prst="straightConnector1">
              <a:avLst/>
            </a:prstGeom>
            <a:ln w="57150">
              <a:solidFill>
                <a:srgbClr val="00B0F0"/>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grpSp>
      <p:cxnSp>
        <p:nvCxnSpPr>
          <p:cNvPr id="49" name="Gerade Verbindung mit Pfeil 48"/>
          <p:cNvCxnSpPr/>
          <p:nvPr/>
        </p:nvCxnSpPr>
        <p:spPr>
          <a:xfrm rot="16200000" flipV="1">
            <a:off x="1465910" y="4671442"/>
            <a:ext cx="661490" cy="13229"/>
          </a:xfrm>
          <a:prstGeom prst="straightConnector1">
            <a:avLst/>
          </a:prstGeom>
          <a:ln w="57150">
            <a:solidFill>
              <a:srgbClr val="FFFF00"/>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sp>
        <p:nvSpPr>
          <p:cNvPr id="56" name="Oval 55"/>
          <p:cNvSpPr/>
          <p:nvPr/>
        </p:nvSpPr>
        <p:spPr>
          <a:xfrm>
            <a:off x="1690102" y="4902251"/>
            <a:ext cx="223846" cy="228600"/>
          </a:xfrm>
          <a:prstGeom prst="ellipse">
            <a:avLst/>
          </a:prstGeom>
          <a:solidFill>
            <a:srgbClr val="FFFF00"/>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65" name="Gruppierung 64"/>
          <p:cNvGrpSpPr/>
          <p:nvPr/>
        </p:nvGrpSpPr>
        <p:grpSpPr>
          <a:xfrm>
            <a:off x="1168400" y="4368800"/>
            <a:ext cx="1646246" cy="838200"/>
            <a:chOff x="1168400" y="4368800"/>
            <a:chExt cx="1646246" cy="838200"/>
          </a:xfrm>
        </p:grpSpPr>
        <p:sp>
          <p:nvSpPr>
            <p:cNvPr id="58" name="Oval 57"/>
            <p:cNvSpPr/>
            <p:nvPr/>
          </p:nvSpPr>
          <p:spPr>
            <a:xfrm>
              <a:off x="2590800" y="4368800"/>
              <a:ext cx="223846" cy="228600"/>
            </a:xfrm>
            <a:prstGeom prst="ellipse">
              <a:avLst/>
            </a:prstGeom>
            <a:solidFill>
              <a:schemeClr val="bg1">
                <a:lumMod val="8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0" name="Oval 59"/>
            <p:cNvSpPr/>
            <p:nvPr/>
          </p:nvSpPr>
          <p:spPr>
            <a:xfrm>
              <a:off x="1168400" y="4978400"/>
              <a:ext cx="223846" cy="228600"/>
            </a:xfrm>
            <a:prstGeom prst="ellipse">
              <a:avLst/>
            </a:prstGeom>
            <a:solidFill>
              <a:schemeClr val="bg1">
                <a:lumMod val="8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xit" presetSubtype="0" fill="hold" nodeType="withEffect">
                                  <p:stCondLst>
                                    <p:cond delay="0"/>
                                  </p:stCondLst>
                                  <p:childTnLst>
                                    <p:animEffect transition="out" filter="fade">
                                      <p:cBhvr>
                                        <p:cTn id="20" dur="500"/>
                                        <p:tgtEl>
                                          <p:spTgt spid="28"/>
                                        </p:tgtEl>
                                      </p:cBhvr>
                                    </p:animEffect>
                                    <p:set>
                                      <p:cBhvr>
                                        <p:cTn id="21" dur="1" fill="hold">
                                          <p:stCondLst>
                                            <p:cond delay="499"/>
                                          </p:stCondLst>
                                        </p:cTn>
                                        <p:tgtEl>
                                          <p:spTgt spid="2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xit" presetSubtype="0" fill="hold" nodeType="with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xit" presetSubtype="0" fill="hold" nodeType="withEffect">
                                  <p:stCondLst>
                                    <p:cond delay="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xit" presetSubtype="0" fill="hold" nodeType="with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xit" presetSubtype="0" fill="hold" nodeType="withEffect">
                                  <p:stCondLst>
                                    <p:cond delay="0"/>
                                  </p:stCondLst>
                                  <p:childTnLst>
                                    <p:animEffect transition="out" filter="fade">
                                      <p:cBhvr>
                                        <p:cTn id="58" dur="500"/>
                                        <p:tgtEl>
                                          <p:spTgt spid="32"/>
                                        </p:tgtEl>
                                      </p:cBhvr>
                                    </p:animEffect>
                                    <p:set>
                                      <p:cBhvr>
                                        <p:cTn id="59" dur="1" fill="hold">
                                          <p:stCondLst>
                                            <p:cond delay="499"/>
                                          </p:stCondLst>
                                        </p:cTn>
                                        <p:tgtEl>
                                          <p:spTgt spid="3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par>
                                <p:cTn id="65" presetID="10" presetClass="exit" presetSubtype="0" fill="hold" nodeType="withEffect">
                                  <p:stCondLst>
                                    <p:cond delay="0"/>
                                  </p:stCondLst>
                                  <p:childTnLst>
                                    <p:animEffect transition="out" filter="fade">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10" presetClass="entr" presetSubtype="0" fill="hold"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fade">
                                      <p:cBhvr>
                                        <p:cTn id="75" dur="500"/>
                                        <p:tgtEl>
                                          <p:spTgt spid="65"/>
                                        </p:tgtEl>
                                      </p:cBhvr>
                                    </p:animEffect>
                                  </p:childTnLst>
                                </p:cTn>
                              </p:par>
                              <p:par>
                                <p:cTn id="76" presetID="10" presetClass="exit" presetSubtype="0" fill="hold" nodeType="withEffect">
                                  <p:stCondLst>
                                    <p:cond delay="0"/>
                                  </p:stCondLst>
                                  <p:childTnLst>
                                    <p:animEffect transition="out" filter="fade">
                                      <p:cBhvr>
                                        <p:cTn id="77" dur="500"/>
                                        <p:tgtEl>
                                          <p:spTgt spid="38"/>
                                        </p:tgtEl>
                                      </p:cBhvr>
                                    </p:animEffect>
                                    <p:set>
                                      <p:cBhvr>
                                        <p:cTn id="78" dur="1" fill="hold">
                                          <p:stCondLst>
                                            <p:cond delay="499"/>
                                          </p:stCondLst>
                                        </p:cTn>
                                        <p:tgtEl>
                                          <p:spTgt spid="3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39"/>
                                        </p:tgtEl>
                                      </p:cBhvr>
                                    </p:animEffect>
                                    <p:set>
                                      <p:cBhvr>
                                        <p:cTn id="83"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0</TotalTime>
  <Words>2010</Words>
  <Application>Microsoft Macintosh PowerPoint</Application>
  <PresentationFormat>Bildschirmpräsentation (4:3)</PresentationFormat>
  <Paragraphs>273</Paragraphs>
  <Slides>28</Slides>
  <Notes>25</Notes>
  <HiddenSlides>0</HiddenSlides>
  <MMClips>12</MMClips>
  <ScaleCrop>false</ScaleCrop>
  <HeadingPairs>
    <vt:vector size="4" baseType="variant">
      <vt:variant>
        <vt:lpstr>Entwurfsvorlage</vt:lpstr>
      </vt:variant>
      <vt:variant>
        <vt:i4>1</vt:i4>
      </vt:variant>
      <vt:variant>
        <vt:lpstr>Folientitel</vt:lpstr>
      </vt:variant>
      <vt:variant>
        <vt:i4>28</vt:i4>
      </vt:variant>
    </vt:vector>
  </HeadingPairs>
  <TitlesOfParts>
    <vt:vector size="29" baseType="lpstr">
      <vt:lpstr>Office-Design</vt:lpstr>
      <vt:lpstr>Interactive Reflection Editing</vt:lpstr>
      <vt:lpstr>Motivation</vt:lpstr>
      <vt:lpstr>Motivation</vt:lpstr>
      <vt:lpstr>Previous Work</vt:lpstr>
      <vt:lpstr>Previous Work</vt:lpstr>
      <vt:lpstr>PHYSICAL LAWS</vt:lpstr>
      <vt:lpstr>INTERACTION</vt:lpstr>
      <vt:lpstr>INterpolation</vt:lpstr>
      <vt:lpstr>INterpolation</vt:lpstr>
      <vt:lpstr>INterpolation</vt:lpstr>
      <vt:lpstr>GPU Implementation</vt:lpstr>
      <vt:lpstr>Applications</vt:lpstr>
      <vt:lpstr>Car</vt:lpstr>
      <vt:lpstr>Kitchen</vt:lpstr>
      <vt:lpstr>Ring</vt:lpstr>
      <vt:lpstr>Highlight Edit</vt:lpstr>
      <vt:lpstr>Refraction Edit</vt:lpstr>
      <vt:lpstr>Keyframed Animation</vt:lpstr>
      <vt:lpstr>User Study</vt:lpstr>
      <vt:lpstr>Task performance</vt:lpstr>
      <vt:lpstr>Visual Quality</vt:lpstr>
      <vt:lpstr>Visual Quality</vt:lpstr>
      <vt:lpstr>Future Work</vt:lpstr>
      <vt:lpstr>Conclusion</vt:lpstr>
      <vt:lpstr>Thank you!</vt:lpstr>
      <vt:lpstr>Surface Details</vt:lpstr>
      <vt:lpstr>LafortunE</vt:lpstr>
      <vt:lpstr>Cheating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_x0016_ Perception-Based, Efficient Real-Time Graphics: (GPU)-Rendering of Lights and Shadows You Really See</dc:title>
  <dc:creator>Tobias</dc:creator>
  <cp:lastModifiedBy>Tobias</cp:lastModifiedBy>
  <cp:revision>319</cp:revision>
  <dcterms:created xsi:type="dcterms:W3CDTF">2009-12-17T03:25:23Z</dcterms:created>
  <dcterms:modified xsi:type="dcterms:W3CDTF">2009-12-17T03:31:26Z</dcterms:modified>
</cp:coreProperties>
</file>