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739" r:id="rId3"/>
    <p:sldId id="846" r:id="rId4"/>
    <p:sldId id="856" r:id="rId5"/>
    <p:sldId id="855" r:id="rId6"/>
    <p:sldId id="857" r:id="rId7"/>
    <p:sldId id="858" r:id="rId8"/>
    <p:sldId id="859" r:id="rId9"/>
    <p:sldId id="861" r:id="rId10"/>
    <p:sldId id="862" r:id="rId11"/>
    <p:sldId id="863" r:id="rId12"/>
    <p:sldId id="866" r:id="rId13"/>
    <p:sldId id="864" r:id="rId14"/>
    <p:sldId id="873" r:id="rId15"/>
    <p:sldId id="867" r:id="rId16"/>
    <p:sldId id="868" r:id="rId17"/>
    <p:sldId id="869" r:id="rId18"/>
    <p:sldId id="870" r:id="rId19"/>
    <p:sldId id="874" r:id="rId20"/>
    <p:sldId id="876" r:id="rId21"/>
    <p:sldId id="877" r:id="rId22"/>
    <p:sldId id="878" r:id="rId2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6">
          <p15:clr>
            <a:srgbClr val="A4A3A4"/>
          </p15:clr>
        </p15:guide>
        <p15:guide id="2" orient="horz" pos="1824">
          <p15:clr>
            <a:srgbClr val="A4A3A4"/>
          </p15:clr>
        </p15:guide>
        <p15:guide id="3" orient="horz" pos="2688">
          <p15:clr>
            <a:srgbClr val="A4A3A4"/>
          </p15:clr>
        </p15:guide>
        <p15:guide id="4" orient="horz" pos="3120">
          <p15:clr>
            <a:srgbClr val="A4A3A4"/>
          </p15:clr>
        </p15:guide>
        <p15:guide id="5" orient="horz" pos="1392">
          <p15:clr>
            <a:srgbClr val="A4A3A4"/>
          </p15:clr>
        </p15:guide>
        <p15:guide id="6" pos="2921">
          <p15:clr>
            <a:srgbClr val="A4A3A4"/>
          </p15:clr>
        </p15:guide>
        <p15:guide id="7" pos="4560">
          <p15:clr>
            <a:srgbClr val="A4A3A4"/>
          </p15:clr>
        </p15:guide>
        <p15:guide id="8" pos="1824">
          <p15:clr>
            <a:srgbClr val="A4A3A4"/>
          </p15:clr>
        </p15:guide>
        <p15:guide id="9" pos="1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996633"/>
    <a:srgbClr val="19994D"/>
    <a:srgbClr val="FF6600"/>
    <a:srgbClr val="00FF00"/>
    <a:srgbClr val="DF3321"/>
    <a:srgbClr val="0040C0"/>
    <a:srgbClr val="FF3399"/>
    <a:srgbClr val="0156FF"/>
    <a:srgbClr val="017B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692" autoAdjust="0"/>
  </p:normalViewPr>
  <p:slideViewPr>
    <p:cSldViewPr snapToObjects="1">
      <p:cViewPr varScale="1">
        <p:scale>
          <a:sx n="110" d="100"/>
          <a:sy n="110" d="100"/>
        </p:scale>
        <p:origin x="-1104" y="-90"/>
      </p:cViewPr>
      <p:guideLst>
        <p:guide orient="horz" pos="2256"/>
        <p:guide orient="horz" pos="1824"/>
        <p:guide orient="horz" pos="2688"/>
        <p:guide orient="horz" pos="3120"/>
        <p:guide orient="horz" pos="1392"/>
        <p:guide pos="2921"/>
        <p:guide pos="4560"/>
        <p:guide pos="1824"/>
        <p:guide pos="1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-4020" y="-90"/>
      </p:cViewPr>
      <p:guideLst>
        <p:guide orient="horz" pos="3126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D7BD2-54AB-4D67-AB30-AEB8DECEB6F0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50609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Textformatierung des Masters zu bearbeiten.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A0B9D-D136-4BF8-9D8F-7EFC87D5934C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10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14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15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16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18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19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20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6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9</a:t>
            </a:fld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1031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260648"/>
            <a:ext cx="8316924" cy="64807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mtClean="0">
                <a:latin typeface="Calibri" pitchFamily="34" charset="0"/>
              </a:rPr>
              <a:t>Gradient Clock Synchronization</a:t>
            </a:r>
            <a:endParaRPr lang="en-US" altLang="de-DE" b="0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62466" name="Picture 2" descr="Image for po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20788"/>
            <a:ext cx="6876764" cy="3326017"/>
          </a:xfrm>
          <a:prstGeom prst="rect">
            <a:avLst/>
          </a:prstGeom>
          <a:noFill/>
        </p:spPr>
      </p:pic>
      <p:sp>
        <p:nvSpPr>
          <p:cNvPr id="62468" name="AutoShape 4" descr="Buy Newgate Clocks Number One Italian Wall Clock - Black | AM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AutoShape 6" descr="Buy Newgate Clocks Number One Italian Wall Clock - Black | AM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2472" name="Picture 8" descr="Buy Newgate Clocks Number One Italian Wall Clock - Black | AMA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206384"/>
            <a:ext cx="726672" cy="726672"/>
          </a:xfrm>
          <a:prstGeom prst="rect">
            <a:avLst/>
          </a:prstGeom>
          <a:noFill/>
        </p:spPr>
      </p:pic>
      <p:pic>
        <p:nvPicPr>
          <p:cNvPr id="9" name="Picture 8" descr="Buy Newgate Clocks Number One Italian Wall Clock - Black | AMA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9932" y="2060848"/>
            <a:ext cx="726672" cy="726672"/>
          </a:xfrm>
          <a:prstGeom prst="rect">
            <a:avLst/>
          </a:prstGeom>
          <a:noFill/>
        </p:spPr>
      </p:pic>
      <p:pic>
        <p:nvPicPr>
          <p:cNvPr id="62476" name="Picture 12" descr="Wall Clocks You'll Love in 2021 | Wayfai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3288" y="3569720"/>
            <a:ext cx="726672" cy="726672"/>
          </a:xfrm>
          <a:prstGeom prst="rect">
            <a:avLst/>
          </a:prstGeom>
          <a:noFill/>
        </p:spPr>
      </p:pic>
      <p:pic>
        <p:nvPicPr>
          <p:cNvPr id="12" name="Picture 12" descr="Wall Clocks You'll Love in 2021 | Wayfai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4108" y="2424184"/>
            <a:ext cx="726672" cy="726672"/>
          </a:xfrm>
          <a:prstGeom prst="rect">
            <a:avLst/>
          </a:prstGeom>
          <a:noFill/>
        </p:spPr>
      </p:pic>
      <p:pic>
        <p:nvPicPr>
          <p:cNvPr id="62478" name="Picture 14" descr="Westclox 14 in. Black Electric Wall Clock-32189A - The Home Dep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8284" y="3933056"/>
            <a:ext cx="726672" cy="726672"/>
          </a:xfrm>
          <a:prstGeom prst="rect">
            <a:avLst/>
          </a:prstGeom>
          <a:noFill/>
        </p:spPr>
      </p:pic>
      <p:pic>
        <p:nvPicPr>
          <p:cNvPr id="62482" name="Picture 18" descr="4pm closing. We know it's difficult for some of you to get to Happy Valley  during the week. If you're not in the @ubereats_hk service area we can  deliver to you…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1808820"/>
            <a:ext cx="726672" cy="726672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/>
        </p:nvCxnSpPr>
        <p:spPr bwMode="auto">
          <a:xfrm>
            <a:off x="2130320" y="2535492"/>
            <a:ext cx="713488" cy="67089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2482" idx="3"/>
            <a:endCxn id="9" idx="1"/>
          </p:cNvCxnSpPr>
          <p:nvPr/>
        </p:nvCxnSpPr>
        <p:spPr bwMode="auto">
          <a:xfrm>
            <a:off x="2130320" y="2172156"/>
            <a:ext cx="1829612" cy="25202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3570480" y="2787520"/>
            <a:ext cx="389452" cy="41886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9" idx="3"/>
            <a:endCxn id="12" idx="1"/>
          </p:cNvCxnSpPr>
          <p:nvPr/>
        </p:nvCxnSpPr>
        <p:spPr bwMode="auto">
          <a:xfrm>
            <a:off x="4686604" y="2424184"/>
            <a:ext cx="857504" cy="36333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270780" y="3150856"/>
            <a:ext cx="857504" cy="782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62478" idx="1"/>
          </p:cNvCxnSpPr>
          <p:nvPr/>
        </p:nvCxnSpPr>
        <p:spPr bwMode="auto">
          <a:xfrm>
            <a:off x="5229960" y="3933056"/>
            <a:ext cx="1898324" cy="36333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5229960" y="3150856"/>
            <a:ext cx="314148" cy="41886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62472" idx="3"/>
            <a:endCxn id="62476" idx="1"/>
          </p:cNvCxnSpPr>
          <p:nvPr/>
        </p:nvCxnSpPr>
        <p:spPr bwMode="auto">
          <a:xfrm>
            <a:off x="3570480" y="3569720"/>
            <a:ext cx="932808" cy="36333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259632" y="5445224"/>
            <a:ext cx="6732748" cy="64807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600" kern="0" smtClean="0">
                <a:latin typeface="Calibri" pitchFamily="34" charset="0"/>
              </a:rPr>
              <a:t>max</a:t>
            </a:r>
            <a:r>
              <a:rPr lang="de-CH" sz="3600" kern="0" baseline="-25000" smtClean="0">
                <a:latin typeface="Calibri" pitchFamily="34" charset="0"/>
              </a:rPr>
              <a:t>{v,w}</a:t>
            </a:r>
            <a:r>
              <a:rPr lang="el-GR" sz="3600" kern="0" baseline="-25000" smtClean="0">
                <a:latin typeface="Calibri" pitchFamily="34" charset="0"/>
              </a:rPr>
              <a:t>ϵ</a:t>
            </a:r>
            <a:r>
              <a:rPr lang="de-CH" sz="3600" kern="0" baseline="-25000" smtClean="0">
                <a:latin typeface="Calibri" pitchFamily="34" charset="0"/>
              </a:rPr>
              <a:t>E</a:t>
            </a:r>
            <a:r>
              <a:rPr lang="de-CH" sz="3600" kern="0" smtClean="0">
                <a:latin typeface="Calibri" pitchFamily="34" charset="0"/>
              </a:rPr>
              <a:t>|L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-L</a:t>
            </a:r>
            <a:r>
              <a:rPr lang="de-CH" sz="3600" kern="0" baseline="-25000" smtClean="0">
                <a:latin typeface="Calibri" pitchFamily="34" charset="0"/>
              </a:rPr>
              <a:t>w</a:t>
            </a:r>
            <a:r>
              <a:rPr lang="de-CH" sz="3600" kern="0" smtClean="0">
                <a:latin typeface="Calibri" pitchFamily="34" charset="0"/>
              </a:rPr>
              <a:t>| &lt;&lt; max</a:t>
            </a:r>
            <a:r>
              <a:rPr lang="de-CH" sz="3600" kern="0" baseline="-25000" smtClean="0">
                <a:latin typeface="Calibri" pitchFamily="34" charset="0"/>
              </a:rPr>
              <a:t>v,w</a:t>
            </a:r>
            <a:r>
              <a:rPr lang="el-GR" sz="3600" kern="0" baseline="-25000" smtClean="0">
                <a:latin typeface="Calibri" pitchFamily="34" charset="0"/>
              </a:rPr>
              <a:t>ϵ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|L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-L</a:t>
            </a:r>
            <a:r>
              <a:rPr lang="de-CH" sz="3600" kern="0" baseline="-25000" smtClean="0">
                <a:latin typeface="Calibri" pitchFamily="34" charset="0"/>
              </a:rPr>
              <a:t>w</a:t>
            </a:r>
            <a:r>
              <a:rPr lang="de-CH" sz="3600" kern="0" smtClean="0">
                <a:latin typeface="Calibri" pitchFamily="34" charset="0"/>
              </a:rPr>
              <a:t>|</a:t>
            </a:r>
            <a:endParaRPr lang="en-US" sz="3600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Whack-a-Mole and Pigdeon Hole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8062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the algorithm has choices: it can locally reduce skew </a:t>
            </a:r>
            <a:r>
              <a:rPr lang="en-US" i="1" kern="0" smtClean="0">
                <a:latin typeface="Calibri" pitchFamily="34" charset="0"/>
              </a:rPr>
              <a:t>anywhere</a:t>
            </a:r>
            <a:r>
              <a:rPr lang="en-US" kern="0" smtClean="0">
                <a:latin typeface="Calibri" pitchFamily="34" charset="0"/>
              </a:rPr>
              <a:t>, but not </a:t>
            </a:r>
            <a:r>
              <a:rPr lang="en-US" i="1" kern="0" smtClean="0">
                <a:latin typeface="Calibri" pitchFamily="34" charset="0"/>
              </a:rPr>
              <a:t>everywhere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=&gt; if we subdivide the line into k segments, at least one still has average skew u/4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</p:txBody>
      </p:sp>
      <p:cxnSp>
        <p:nvCxnSpPr>
          <p:cNvPr id="64" name="Straight Connector 63"/>
          <p:cNvCxnSpPr>
            <a:stCxn id="65" idx="5"/>
            <a:endCxn id="66" idx="1"/>
          </p:cNvCxnSpPr>
          <p:nvPr/>
        </p:nvCxnSpPr>
        <p:spPr bwMode="auto">
          <a:xfrm>
            <a:off x="6423117" y="3358779"/>
            <a:ext cx="1302322" cy="5822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6300192" y="32358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704348" y="391993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flipV="1">
            <a:off x="3383868" y="3753036"/>
            <a:ext cx="2088232" cy="38291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Connector 75"/>
          <p:cNvCxnSpPr>
            <a:stCxn id="77" idx="5"/>
            <a:endCxn id="78" idx="1"/>
          </p:cNvCxnSpPr>
          <p:nvPr/>
        </p:nvCxnSpPr>
        <p:spPr bwMode="auto">
          <a:xfrm>
            <a:off x="899592" y="341278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76667" y="32898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252831" y="43879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Straight Connector 13"/>
          <p:cNvCxnSpPr>
            <a:stCxn id="15" idx="6"/>
          </p:cNvCxnSpPr>
          <p:nvPr/>
        </p:nvCxnSpPr>
        <p:spPr bwMode="auto">
          <a:xfrm>
            <a:off x="6444208" y="2312876"/>
            <a:ext cx="6120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6300192" y="22408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704348" y="292494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0" name="Straight Connector 19"/>
          <p:cNvCxnSpPr>
            <a:endCxn id="16" idx="1"/>
          </p:cNvCxnSpPr>
          <p:nvPr/>
        </p:nvCxnSpPr>
        <p:spPr bwMode="auto">
          <a:xfrm>
            <a:off x="7056276" y="2312876"/>
            <a:ext cx="669163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24" idx="5"/>
          </p:cNvCxnSpPr>
          <p:nvPr/>
        </p:nvCxnSpPr>
        <p:spPr bwMode="auto">
          <a:xfrm>
            <a:off x="6423117" y="4776061"/>
            <a:ext cx="633159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6300192" y="465313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704348" y="533721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6" name="Straight Connector 25"/>
          <p:cNvCxnSpPr>
            <a:endCxn id="25" idx="2"/>
          </p:cNvCxnSpPr>
          <p:nvPr/>
        </p:nvCxnSpPr>
        <p:spPr bwMode="auto">
          <a:xfrm>
            <a:off x="7056276" y="5409220"/>
            <a:ext cx="6480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3383868" y="2733485"/>
            <a:ext cx="2088232" cy="140246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3383868" y="4147394"/>
            <a:ext cx="2088232" cy="64975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>
          <a:xfrm>
            <a:off x="4067944" y="2788244"/>
            <a:ext cx="54006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?</a:t>
            </a:r>
            <a:endParaRPr lang="de-CH" sz="2400" kern="0" smtClean="0">
              <a:latin typeface="Calibri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6660232" y="4409073"/>
            <a:ext cx="0" cy="3669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88324" y="2129382"/>
            <a:ext cx="0" cy="3669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876256" y="3029482"/>
            <a:ext cx="0" cy="3669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7344308" y="3254275"/>
            <a:ext cx="0" cy="3669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Why Subdivide?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...because we‘re on a clock: the rate at which we introduce HW skew is </a:t>
            </a:r>
            <a:r>
              <a:rPr lang="en-US" kern="0" smtClean="0">
                <a:latin typeface="Calibri" pitchFamily="34" charset="0"/>
              </a:rPr>
              <a:t>factor </a:t>
            </a:r>
            <a:r>
              <a:rPr lang="en-US" kern="0" smtClean="0">
                <a:latin typeface="Calibri" pitchFamily="34" charset="0"/>
              </a:rPr>
              <a:t>σ</a:t>
            </a:r>
            <a:r>
              <a:rPr lang="en-US" kern="0" smtClean="0">
                <a:latin typeface="Calibri" pitchFamily="34" charset="0"/>
              </a:rPr>
              <a:t> smaller than the rate of removal!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note also: can </a:t>
            </a:r>
            <a:r>
              <a:rPr lang="en-US" kern="0" smtClean="0">
                <a:latin typeface="Calibri" pitchFamily="34" charset="0"/>
              </a:rPr>
              <a:t>only </a:t>
            </a:r>
            <a:r>
              <a:rPr lang="en-US" kern="0" smtClean="0">
                <a:latin typeface="Calibri" pitchFamily="34" charset="0"/>
              </a:rPr>
              <a:t>“hide” u/2 HW skew per hop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=&gt; choose </a:t>
            </a:r>
            <a:r>
              <a:rPr lang="en-US" kern="0" smtClean="0">
                <a:latin typeface="Calibri" pitchFamily="34" charset="0"/>
              </a:rPr>
              <a:t>k </a:t>
            </a:r>
            <a:r>
              <a:rPr lang="en-US" kern="0" smtClean="0">
                <a:latin typeface="Calibri" pitchFamily="34" charset="0"/>
              </a:rPr>
              <a:t>so dist(v,w)/dist(v’,w’) ≈ </a:t>
            </a:r>
            <a:r>
              <a:rPr lang="el-GR" kern="0" smtClean="0">
                <a:latin typeface="Calibri" pitchFamily="34" charset="0"/>
              </a:rPr>
              <a:t>σ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</p:txBody>
      </p:sp>
      <p:cxnSp>
        <p:nvCxnSpPr>
          <p:cNvPr id="33" name="Straight Connector 32"/>
          <p:cNvCxnSpPr>
            <a:stCxn id="34" idx="5"/>
            <a:endCxn id="35" idx="1"/>
          </p:cNvCxnSpPr>
          <p:nvPr/>
        </p:nvCxnSpPr>
        <p:spPr bwMode="auto">
          <a:xfrm>
            <a:off x="755576" y="454203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632651" y="441911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2108815" y="55172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447764" y="4946044"/>
            <a:ext cx="972108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Connector 37"/>
          <p:cNvCxnSpPr>
            <a:stCxn id="39" idx="5"/>
          </p:cNvCxnSpPr>
          <p:nvPr/>
        </p:nvCxnSpPr>
        <p:spPr bwMode="auto">
          <a:xfrm>
            <a:off x="3671900" y="4563126"/>
            <a:ext cx="633159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3548975" y="44402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953131" y="512427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2" name="Straight Connector 41"/>
          <p:cNvCxnSpPr>
            <a:endCxn id="41" idx="2"/>
          </p:cNvCxnSpPr>
          <p:nvPr/>
        </p:nvCxnSpPr>
        <p:spPr bwMode="auto">
          <a:xfrm>
            <a:off x="4305059" y="5196285"/>
            <a:ext cx="6480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43"/>
          <p:cNvSpPr/>
          <p:nvPr/>
        </p:nvSpPr>
        <p:spPr>
          <a:xfrm>
            <a:off x="2627784" y="4329669"/>
            <a:ext cx="54006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?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23628" y="4329100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u/2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89035" y="4336416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u/4</a:t>
            </a:r>
            <a:endParaRPr lang="de-CH" sz="24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Why Subdivide?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...because we‘re on a clock: the rate at which we introduce HW skew is </a:t>
            </a:r>
            <a:r>
              <a:rPr lang="en-US" kern="0" smtClean="0">
                <a:latin typeface="Calibri" pitchFamily="34" charset="0"/>
              </a:rPr>
              <a:t>factor </a:t>
            </a:r>
            <a:r>
              <a:rPr lang="en-US" kern="0" smtClean="0">
                <a:latin typeface="Calibri" pitchFamily="34" charset="0"/>
              </a:rPr>
              <a:t>σ</a:t>
            </a:r>
            <a:r>
              <a:rPr lang="en-US" kern="0" smtClean="0">
                <a:latin typeface="Calibri" pitchFamily="34" charset="0"/>
              </a:rPr>
              <a:t> smaller than the rate of removal!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note also: can </a:t>
            </a:r>
            <a:r>
              <a:rPr lang="en-US" kern="0" smtClean="0">
                <a:latin typeface="Calibri" pitchFamily="34" charset="0"/>
              </a:rPr>
              <a:t>only </a:t>
            </a:r>
            <a:r>
              <a:rPr lang="en-US" kern="0" smtClean="0">
                <a:latin typeface="Calibri" pitchFamily="34" charset="0"/>
              </a:rPr>
              <a:t>“hide” u/2 HW skew per hop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=&gt; choose </a:t>
            </a:r>
            <a:r>
              <a:rPr lang="en-US" kern="0" smtClean="0">
                <a:latin typeface="Calibri" pitchFamily="34" charset="0"/>
              </a:rPr>
              <a:t>k </a:t>
            </a:r>
            <a:r>
              <a:rPr lang="en-US" kern="0" smtClean="0">
                <a:latin typeface="Calibri" pitchFamily="34" charset="0"/>
              </a:rPr>
              <a:t>so dist(v,w)/dist(v’,w’) ≈ </a:t>
            </a:r>
            <a:r>
              <a:rPr lang="el-GR" kern="0" smtClean="0">
                <a:latin typeface="Calibri" pitchFamily="34" charset="0"/>
              </a:rPr>
              <a:t>σ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</p:txBody>
      </p:sp>
      <p:cxnSp>
        <p:nvCxnSpPr>
          <p:cNvPr id="33" name="Straight Connector 32"/>
          <p:cNvCxnSpPr>
            <a:stCxn id="34" idx="5"/>
            <a:endCxn id="35" idx="1"/>
          </p:cNvCxnSpPr>
          <p:nvPr/>
        </p:nvCxnSpPr>
        <p:spPr bwMode="auto">
          <a:xfrm>
            <a:off x="755576" y="454203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632651" y="441911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2108815" y="55172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447764" y="4946044"/>
            <a:ext cx="972108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Connector 37"/>
          <p:cNvCxnSpPr>
            <a:stCxn id="39" idx="5"/>
          </p:cNvCxnSpPr>
          <p:nvPr/>
        </p:nvCxnSpPr>
        <p:spPr bwMode="auto">
          <a:xfrm>
            <a:off x="3671900" y="4563126"/>
            <a:ext cx="633159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3548975" y="44402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953131" y="512427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2" name="Straight Connector 41"/>
          <p:cNvCxnSpPr>
            <a:endCxn id="41" idx="2"/>
          </p:cNvCxnSpPr>
          <p:nvPr/>
        </p:nvCxnSpPr>
        <p:spPr bwMode="auto">
          <a:xfrm>
            <a:off x="4305059" y="5196285"/>
            <a:ext cx="6480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959932" y="4203086"/>
            <a:ext cx="0" cy="3669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Rectangle 56"/>
          <p:cNvSpPr/>
          <p:nvPr/>
        </p:nvSpPr>
        <p:spPr>
          <a:xfrm>
            <a:off x="1223628" y="4329100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u/2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89035" y="4336416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u/4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96947" y="5196285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smtClean="0">
                <a:solidFill>
                  <a:srgbClr val="FF0000"/>
                </a:solidFill>
                <a:latin typeface="Calibri" pitchFamily="34" charset="0"/>
              </a:rPr>
              <a:t>v’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59932" y="5193196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smtClean="0">
                <a:solidFill>
                  <a:srgbClr val="FF0000"/>
                </a:solidFill>
                <a:latin typeface="Calibri" pitchFamily="34" charset="0"/>
              </a:rPr>
              <a:t>w’</a:t>
            </a:r>
            <a:endParaRPr lang="en-US" sz="2400" kern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Why Subdivide?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...because we‘re on a clock: the rate at which we introduce HW skew is </a:t>
            </a:r>
            <a:r>
              <a:rPr lang="en-US" kern="0" smtClean="0">
                <a:latin typeface="Calibri" pitchFamily="34" charset="0"/>
              </a:rPr>
              <a:t>factor </a:t>
            </a:r>
            <a:r>
              <a:rPr lang="en-US" kern="0" smtClean="0">
                <a:latin typeface="Calibri" pitchFamily="34" charset="0"/>
              </a:rPr>
              <a:t>σ</a:t>
            </a:r>
            <a:r>
              <a:rPr lang="en-US" kern="0" smtClean="0">
                <a:latin typeface="Calibri" pitchFamily="34" charset="0"/>
              </a:rPr>
              <a:t> smaller than the rate of removal!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note also: can </a:t>
            </a:r>
            <a:r>
              <a:rPr lang="en-US" kern="0" smtClean="0">
                <a:latin typeface="Calibri" pitchFamily="34" charset="0"/>
              </a:rPr>
              <a:t>only </a:t>
            </a:r>
            <a:r>
              <a:rPr lang="en-US" kern="0" smtClean="0">
                <a:latin typeface="Calibri" pitchFamily="34" charset="0"/>
              </a:rPr>
              <a:t>“hide” u/2 HW skew per hop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=&gt; choose </a:t>
            </a:r>
            <a:r>
              <a:rPr lang="en-US" kern="0" smtClean="0">
                <a:latin typeface="Calibri" pitchFamily="34" charset="0"/>
              </a:rPr>
              <a:t>k </a:t>
            </a:r>
            <a:r>
              <a:rPr lang="en-US" kern="0" smtClean="0">
                <a:latin typeface="Calibri" pitchFamily="34" charset="0"/>
              </a:rPr>
              <a:t>so dist(v,w)/dist(v’,w’) ≈ </a:t>
            </a:r>
            <a:r>
              <a:rPr lang="el-GR" kern="0" smtClean="0">
                <a:latin typeface="Calibri" pitchFamily="34" charset="0"/>
              </a:rPr>
              <a:t>σ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dL/dt ≥ dH/dt =&gt; HW skew adds logical clock skew</a:t>
            </a:r>
            <a:endParaRPr lang="en-US" kern="0" smtClean="0">
              <a:latin typeface="Calibri" pitchFamily="34" charset="0"/>
            </a:endParaRPr>
          </a:p>
        </p:txBody>
      </p:sp>
      <p:cxnSp>
        <p:nvCxnSpPr>
          <p:cNvPr id="33" name="Straight Connector 32"/>
          <p:cNvCxnSpPr>
            <a:stCxn id="34" idx="5"/>
            <a:endCxn id="35" idx="1"/>
          </p:cNvCxnSpPr>
          <p:nvPr/>
        </p:nvCxnSpPr>
        <p:spPr bwMode="auto">
          <a:xfrm>
            <a:off x="755576" y="454203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632651" y="441911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2108815" y="55172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447764" y="4946044"/>
            <a:ext cx="972108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Connector 37"/>
          <p:cNvCxnSpPr>
            <a:stCxn id="39" idx="5"/>
          </p:cNvCxnSpPr>
          <p:nvPr/>
        </p:nvCxnSpPr>
        <p:spPr bwMode="auto">
          <a:xfrm>
            <a:off x="3671900" y="4563126"/>
            <a:ext cx="633159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3548975" y="44402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953131" y="512427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2" name="Straight Connector 41"/>
          <p:cNvCxnSpPr>
            <a:endCxn id="41" idx="2"/>
          </p:cNvCxnSpPr>
          <p:nvPr/>
        </p:nvCxnSpPr>
        <p:spPr bwMode="auto">
          <a:xfrm>
            <a:off x="4305059" y="5196285"/>
            <a:ext cx="6480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959932" y="4203086"/>
            <a:ext cx="0" cy="3669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>
          <a:xfrm>
            <a:off x="2627784" y="4329669"/>
            <a:ext cx="54006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?</a:t>
            </a:r>
            <a:endParaRPr lang="de-CH" sz="2400" kern="0" smtClean="0">
              <a:latin typeface="Calibri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5364088" y="4946044"/>
            <a:ext cx="972108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Connector 45"/>
          <p:cNvCxnSpPr>
            <a:stCxn id="47" idx="5"/>
          </p:cNvCxnSpPr>
          <p:nvPr/>
        </p:nvCxnSpPr>
        <p:spPr bwMode="auto">
          <a:xfrm>
            <a:off x="6711149" y="4574180"/>
            <a:ext cx="633159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6588224" y="44512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992380" y="513533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9" name="Straight Connector 48"/>
          <p:cNvCxnSpPr>
            <a:endCxn id="48" idx="2"/>
          </p:cNvCxnSpPr>
          <p:nvPr/>
        </p:nvCxnSpPr>
        <p:spPr bwMode="auto">
          <a:xfrm>
            <a:off x="7344308" y="5207339"/>
            <a:ext cx="6480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>
            <a:stCxn id="51" idx="5"/>
          </p:cNvCxnSpPr>
          <p:nvPr/>
        </p:nvCxnSpPr>
        <p:spPr bwMode="auto">
          <a:xfrm>
            <a:off x="6711149" y="4199997"/>
            <a:ext cx="633159" cy="100734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6588224" y="407707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84068" y="4066018"/>
            <a:ext cx="11161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solidFill>
                  <a:srgbClr val="FF0000"/>
                </a:solidFill>
                <a:latin typeface="Calibri" pitchFamily="34" charset="0"/>
              </a:rPr>
              <a:t>+HW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solidFill>
                  <a:srgbClr val="FF0000"/>
                </a:solidFill>
                <a:latin typeface="Calibri" pitchFamily="34" charset="0"/>
              </a:rPr>
              <a:t>skew</a:t>
            </a:r>
            <a:endParaRPr lang="de-CH" sz="2400" kern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893532" y="4268146"/>
            <a:ext cx="178292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u/4</a:t>
            </a:r>
            <a:r>
              <a:rPr lang="de-CH" sz="2400" kern="0" smtClean="0">
                <a:solidFill>
                  <a:srgbClr val="FF0000"/>
                </a:solidFill>
                <a:latin typeface="Calibri" pitchFamily="34" charset="0"/>
              </a:rPr>
              <a:t> + u/2</a:t>
            </a:r>
            <a:endParaRPr lang="de-CH" sz="2400" kern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23628" y="4329100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u/2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89035" y="4336416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u/4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96947" y="5236516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smtClean="0">
                <a:solidFill>
                  <a:srgbClr val="FF0000"/>
                </a:solidFill>
                <a:latin typeface="Calibri" pitchFamily="34" charset="0"/>
              </a:rPr>
              <a:t>v’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59932" y="5233427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smtClean="0">
                <a:solidFill>
                  <a:srgbClr val="FF0000"/>
                </a:solidFill>
                <a:latin typeface="Calibri" pitchFamily="34" charset="0"/>
              </a:rPr>
              <a:t>w’</a:t>
            </a:r>
            <a:endParaRPr lang="en-US" sz="2400" kern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06370" y="5236516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smtClean="0">
                <a:solidFill>
                  <a:srgbClr val="FF0000"/>
                </a:solidFill>
                <a:latin typeface="Calibri" pitchFamily="34" charset="0"/>
              </a:rPr>
              <a:t>v’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69355" y="5233427"/>
            <a:ext cx="6629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smtClean="0">
                <a:solidFill>
                  <a:srgbClr val="FF0000"/>
                </a:solidFill>
                <a:latin typeface="Calibri" pitchFamily="34" charset="0"/>
              </a:rPr>
              <a:t>w’</a:t>
            </a:r>
            <a:endParaRPr lang="en-US" sz="2400" kern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Lower </a:t>
            </a:r>
            <a:r>
              <a:rPr lang="de-CH" smtClean="0">
                <a:latin typeface="Calibri" pitchFamily="34" charset="0"/>
              </a:rPr>
              <a:t>Bound on Local Skew</a:t>
            </a:r>
            <a:endParaRPr lang="en-US"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088740"/>
            <a:ext cx="8172648" cy="48965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b="1" kern="0" smtClean="0">
                <a:latin typeface="Calibri" pitchFamily="34" charset="0"/>
              </a:rPr>
              <a:t>Theorem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Suppose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b="1" kern="0" smtClean="0">
                <a:latin typeface="Calibri" pitchFamily="34" charset="0"/>
              </a:rPr>
              <a:t>dH/dt </a:t>
            </a:r>
            <a:r>
              <a:rPr lang="el-GR" b="1" kern="0" smtClean="0">
                <a:latin typeface="Calibri" pitchFamily="34" charset="0"/>
              </a:rPr>
              <a:t>≤ </a:t>
            </a:r>
            <a:r>
              <a:rPr lang="de-CH" b="1" kern="0" smtClean="0">
                <a:latin typeface="Calibri" pitchFamily="34" charset="0"/>
              </a:rPr>
              <a:t>dL/dt </a:t>
            </a:r>
            <a:r>
              <a:rPr lang="el-GR" b="1" kern="0" smtClean="0">
                <a:latin typeface="Calibri" pitchFamily="34" charset="0"/>
              </a:rPr>
              <a:t>≤</a:t>
            </a:r>
            <a:r>
              <a:rPr lang="de-CH" b="1" kern="0" smtClean="0">
                <a:latin typeface="Calibri" pitchFamily="34" charset="0"/>
              </a:rPr>
              <a:t> (1+</a:t>
            </a:r>
            <a:r>
              <a:rPr lang="el-GR" b="1" kern="0" smtClean="0">
                <a:latin typeface="Calibri" pitchFamily="34" charset="0"/>
              </a:rPr>
              <a:t>μ</a:t>
            </a:r>
            <a:r>
              <a:rPr lang="de-CH" b="1" kern="0" smtClean="0">
                <a:latin typeface="Calibri" pitchFamily="34" charset="0"/>
              </a:rPr>
              <a:t>)dH/dt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and (</a:t>
            </a: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-1)d </a:t>
            </a:r>
            <a:r>
              <a:rPr lang="el-GR" kern="0" smtClean="0">
                <a:latin typeface="Calibri" pitchFamily="34" charset="0"/>
              </a:rPr>
              <a:t>≤ </a:t>
            </a:r>
            <a:r>
              <a:rPr lang="de-CH" kern="0" smtClean="0">
                <a:latin typeface="Calibri" pitchFamily="34" charset="0"/>
              </a:rPr>
              <a:t>u/8, then the </a:t>
            </a:r>
            <a:r>
              <a:rPr lang="de-CH" b="1" kern="0" smtClean="0">
                <a:latin typeface="Calibri" pitchFamily="34" charset="0"/>
              </a:rPr>
              <a:t>local skew </a:t>
            </a:r>
            <a:r>
              <a:rPr lang="de-CH" kern="0" smtClean="0">
                <a:latin typeface="Calibri" pitchFamily="34" charset="0"/>
              </a:rPr>
              <a:t>is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el-GR" b="1" kern="0" smtClean="0">
                <a:latin typeface="Calibri" pitchFamily="34" charset="0"/>
              </a:rPr>
              <a:t>Ω</a:t>
            </a:r>
            <a:r>
              <a:rPr lang="de-CH" b="1" kern="0" smtClean="0">
                <a:latin typeface="Calibri" pitchFamily="34" charset="0"/>
              </a:rPr>
              <a:t>(u log</a:t>
            </a:r>
            <a:r>
              <a:rPr lang="el-GR" b="1" kern="0" baseline="-25000" smtClean="0">
                <a:latin typeface="Calibri" pitchFamily="34" charset="0"/>
              </a:rPr>
              <a:t>σ</a:t>
            </a:r>
            <a:r>
              <a:rPr lang="de-CH" b="1" kern="0" smtClean="0">
                <a:latin typeface="Calibri" pitchFamily="34" charset="0"/>
              </a:rPr>
              <a:t> D)</a:t>
            </a:r>
            <a:r>
              <a:rPr lang="de-CH" kern="0" smtClean="0">
                <a:latin typeface="Calibri" pitchFamily="34" charset="0"/>
              </a:rPr>
              <a:t>,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where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el-GR" kern="0" smtClean="0">
                <a:latin typeface="Calibri" pitchFamily="34" charset="0"/>
              </a:rPr>
              <a:t> σ</a:t>
            </a:r>
            <a:r>
              <a:rPr lang="de-CH" kern="0" smtClean="0">
                <a:latin typeface="Calibri" pitchFamily="34" charset="0"/>
              </a:rPr>
              <a:t> = 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de-CH" kern="0" smtClean="0">
                <a:latin typeface="Calibri" pitchFamily="34" charset="0"/>
              </a:rPr>
              <a:t>/(</a:t>
            </a: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-1).</a:t>
            </a:r>
            <a:endParaRPr lang="en-US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Proving the Theorem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build </a:t>
            </a:r>
            <a:r>
              <a:rPr lang="en-US" kern="0" smtClean="0">
                <a:latin typeface="Calibri" pitchFamily="34" charset="0"/>
              </a:rPr>
              <a:t>up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D/2 between nodes v and w in distance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Proving the Theorem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build </a:t>
            </a:r>
            <a:r>
              <a:rPr lang="en-US" kern="0" smtClean="0">
                <a:latin typeface="Calibri" pitchFamily="34" charset="0"/>
              </a:rPr>
              <a:t>up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D/2 between nodes v and w in distance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until dist(v,w) ≤ σ 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run algorithm </a:t>
            </a:r>
            <a:r>
              <a:rPr lang="en-US" kern="0" smtClean="0">
                <a:latin typeface="Calibri" pitchFamily="34" charset="0"/>
              </a:rPr>
              <a:t>for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dist(v,w</a:t>
            </a:r>
            <a:r>
              <a:rPr lang="en-US" kern="0" smtClean="0">
                <a:latin typeface="Calibri" pitchFamily="34" charset="0"/>
              </a:rPr>
              <a:t>)/(</a:t>
            </a:r>
            <a:r>
              <a:rPr lang="en-US" kern="0" smtClean="0">
                <a:latin typeface="Calibri" pitchFamily="34" charset="0"/>
              </a:rPr>
              <a:t>4μ</a:t>
            </a:r>
            <a:r>
              <a:rPr lang="en-US" kern="0" smtClean="0">
                <a:latin typeface="Calibri" pitchFamily="34" charset="0"/>
              </a:rPr>
              <a:t>) </a:t>
            </a:r>
            <a:r>
              <a:rPr lang="en-US" kern="0" smtClean="0">
                <a:latin typeface="Calibri" pitchFamily="34" charset="0"/>
              </a:rPr>
              <a:t>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=&gt; average skew between v and w decreases by at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	 at most u/4</a:t>
            </a:r>
            <a:endParaRPr lang="en-US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Proving the Theorem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build </a:t>
            </a:r>
            <a:r>
              <a:rPr lang="en-US" kern="0" smtClean="0">
                <a:latin typeface="Calibri" pitchFamily="34" charset="0"/>
              </a:rPr>
              <a:t>up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D/2 between nodes v and w in distance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until dist(v,w) ≤ σ 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run algorithm </a:t>
            </a:r>
            <a:r>
              <a:rPr lang="en-US" kern="0" smtClean="0">
                <a:latin typeface="Calibri" pitchFamily="34" charset="0"/>
              </a:rPr>
              <a:t>for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dist(v,w</a:t>
            </a:r>
            <a:r>
              <a:rPr lang="en-US" kern="0" smtClean="0">
                <a:latin typeface="Calibri" pitchFamily="34" charset="0"/>
              </a:rPr>
              <a:t>)/(</a:t>
            </a:r>
            <a:r>
              <a:rPr lang="en-US" kern="0" smtClean="0">
                <a:latin typeface="Calibri" pitchFamily="34" charset="0"/>
              </a:rPr>
              <a:t>4μ</a:t>
            </a:r>
            <a:r>
              <a:rPr lang="en-US" kern="0" smtClean="0">
                <a:latin typeface="Calibri" pitchFamily="34" charset="0"/>
              </a:rPr>
              <a:t>) </a:t>
            </a:r>
            <a:r>
              <a:rPr lang="en-US" kern="0" smtClean="0">
                <a:latin typeface="Calibri" pitchFamily="34" charset="0"/>
              </a:rPr>
              <a:t>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=&gt; average skew between v and w decreases by at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	 at most u/4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</a:t>
            </a:r>
            <a:r>
              <a:rPr lang="en-US" kern="0" smtClean="0">
                <a:latin typeface="Calibri" pitchFamily="34" charset="0"/>
              </a:rPr>
              <a:t>find v’ and w’ in distance dist(v,w)/σ with same 	average skew as between v and 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Proving the Theorem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build </a:t>
            </a:r>
            <a:r>
              <a:rPr lang="en-US" kern="0" smtClean="0">
                <a:latin typeface="Calibri" pitchFamily="34" charset="0"/>
              </a:rPr>
              <a:t>up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D/2 between nodes v and w in distance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until dist(v,w) ≤ σ 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run algorithm </a:t>
            </a:r>
            <a:r>
              <a:rPr lang="en-US" kern="0" smtClean="0">
                <a:latin typeface="Calibri" pitchFamily="34" charset="0"/>
              </a:rPr>
              <a:t>for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dist(v,w</a:t>
            </a:r>
            <a:r>
              <a:rPr lang="en-US" kern="0" smtClean="0">
                <a:latin typeface="Calibri" pitchFamily="34" charset="0"/>
              </a:rPr>
              <a:t>)/(</a:t>
            </a:r>
            <a:r>
              <a:rPr lang="en-US" kern="0" smtClean="0">
                <a:latin typeface="Calibri" pitchFamily="34" charset="0"/>
              </a:rPr>
              <a:t>4μ</a:t>
            </a:r>
            <a:r>
              <a:rPr lang="en-US" kern="0" smtClean="0">
                <a:latin typeface="Calibri" pitchFamily="34" charset="0"/>
              </a:rPr>
              <a:t>) </a:t>
            </a:r>
            <a:r>
              <a:rPr lang="en-US" kern="0" smtClean="0">
                <a:latin typeface="Calibri" pitchFamily="34" charset="0"/>
              </a:rPr>
              <a:t>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=&gt; average skew between v and w decreases by at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	 at most u/4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</a:t>
            </a:r>
            <a:r>
              <a:rPr lang="en-US" kern="0" smtClean="0">
                <a:latin typeface="Calibri" pitchFamily="34" charset="0"/>
              </a:rPr>
              <a:t>find v’ and w’ in distance dist(v,w)/σ with same 	average skew as between v and w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- add average skew u/2 by inserting hardware skew 	(which translates to logical skew)</a:t>
            </a:r>
            <a:endParaRPr lang="en-US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Proving the Theorem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build </a:t>
            </a:r>
            <a:r>
              <a:rPr lang="en-US" kern="0" smtClean="0">
                <a:latin typeface="Calibri" pitchFamily="34" charset="0"/>
              </a:rPr>
              <a:t>up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D/2 between nodes v and w in distance D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until dist(v,w) ≤ </a:t>
            </a:r>
            <a:r>
              <a:rPr lang="en-US" kern="0" smtClean="0">
                <a:latin typeface="Calibri" pitchFamily="34" charset="0"/>
              </a:rPr>
              <a:t>σ </a:t>
            </a:r>
            <a:r>
              <a:rPr lang="en-US" kern="0" smtClean="0">
                <a:latin typeface="Calibri" pitchFamily="34" charset="0"/>
              </a:rPr>
              <a:t>: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run algorithm </a:t>
            </a:r>
            <a:r>
              <a:rPr lang="en-US" kern="0" smtClean="0">
                <a:latin typeface="Calibri" pitchFamily="34" charset="0"/>
              </a:rPr>
              <a:t>for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dist(v,w</a:t>
            </a:r>
            <a:r>
              <a:rPr lang="en-US" kern="0" smtClean="0">
                <a:latin typeface="Calibri" pitchFamily="34" charset="0"/>
              </a:rPr>
              <a:t>)/(</a:t>
            </a:r>
            <a:r>
              <a:rPr lang="en-US" kern="0" smtClean="0">
                <a:latin typeface="Calibri" pitchFamily="34" charset="0"/>
              </a:rPr>
              <a:t>4μ</a:t>
            </a:r>
            <a:r>
              <a:rPr lang="en-US" kern="0" smtClean="0">
                <a:latin typeface="Calibri" pitchFamily="34" charset="0"/>
              </a:rPr>
              <a:t>) </a:t>
            </a:r>
            <a:r>
              <a:rPr lang="en-US" kern="0" smtClean="0">
                <a:latin typeface="Calibri" pitchFamily="34" charset="0"/>
              </a:rPr>
              <a:t>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=&gt; average skew between v and w decreases by at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	 at most u/4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</a:t>
            </a:r>
            <a:r>
              <a:rPr lang="en-US" kern="0" smtClean="0">
                <a:latin typeface="Calibri" pitchFamily="34" charset="0"/>
              </a:rPr>
              <a:t>find v’ and w’ in distance dist(v,w)/σ with same 	average skew as between v and w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- add average skew u/2 by inserting hardware skew 	(which translates to logical skew)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- set v := v‘ and w := w‘</a:t>
            </a:r>
            <a:endParaRPr lang="en-US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Today: Lower Bound on Local Skew</a:t>
            </a:r>
            <a:endParaRPr lang="en-US"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088740"/>
            <a:ext cx="8172648" cy="48965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b="1" kern="0" smtClean="0">
                <a:latin typeface="Calibri" pitchFamily="34" charset="0"/>
              </a:rPr>
              <a:t>Theorem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Suppose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b="1" kern="0" smtClean="0">
                <a:latin typeface="Calibri" pitchFamily="34" charset="0"/>
              </a:rPr>
              <a:t>dH/dt </a:t>
            </a:r>
            <a:r>
              <a:rPr lang="el-GR" b="1" kern="0" smtClean="0">
                <a:latin typeface="Calibri" pitchFamily="34" charset="0"/>
              </a:rPr>
              <a:t>≤ </a:t>
            </a:r>
            <a:r>
              <a:rPr lang="de-CH" b="1" kern="0" smtClean="0">
                <a:latin typeface="Calibri" pitchFamily="34" charset="0"/>
              </a:rPr>
              <a:t>dL/dt </a:t>
            </a:r>
            <a:r>
              <a:rPr lang="el-GR" b="1" kern="0" smtClean="0">
                <a:latin typeface="Calibri" pitchFamily="34" charset="0"/>
              </a:rPr>
              <a:t>≤</a:t>
            </a:r>
            <a:r>
              <a:rPr lang="de-CH" b="1" kern="0" smtClean="0">
                <a:latin typeface="Calibri" pitchFamily="34" charset="0"/>
              </a:rPr>
              <a:t> (1+</a:t>
            </a:r>
            <a:r>
              <a:rPr lang="el-GR" b="1" kern="0" smtClean="0">
                <a:latin typeface="Calibri" pitchFamily="34" charset="0"/>
              </a:rPr>
              <a:t>μ</a:t>
            </a:r>
            <a:r>
              <a:rPr lang="de-CH" b="1" kern="0" smtClean="0">
                <a:latin typeface="Calibri" pitchFamily="34" charset="0"/>
              </a:rPr>
              <a:t>)dH/dt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and (</a:t>
            </a: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-1)d </a:t>
            </a:r>
            <a:r>
              <a:rPr lang="el-GR" kern="0" smtClean="0">
                <a:latin typeface="Calibri" pitchFamily="34" charset="0"/>
              </a:rPr>
              <a:t>≤ </a:t>
            </a:r>
            <a:r>
              <a:rPr lang="de-CH" kern="0" smtClean="0">
                <a:latin typeface="Calibri" pitchFamily="34" charset="0"/>
              </a:rPr>
              <a:t>u/8, then the </a:t>
            </a:r>
            <a:r>
              <a:rPr lang="de-CH" b="1" kern="0" smtClean="0">
                <a:latin typeface="Calibri" pitchFamily="34" charset="0"/>
              </a:rPr>
              <a:t>local skew </a:t>
            </a:r>
            <a:r>
              <a:rPr lang="de-CH" kern="0" smtClean="0">
                <a:latin typeface="Calibri" pitchFamily="34" charset="0"/>
              </a:rPr>
              <a:t>is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el-GR" b="1" kern="0" smtClean="0">
                <a:latin typeface="Calibri" pitchFamily="34" charset="0"/>
              </a:rPr>
              <a:t>Ω</a:t>
            </a:r>
            <a:r>
              <a:rPr lang="de-CH" b="1" kern="0" smtClean="0">
                <a:latin typeface="Calibri" pitchFamily="34" charset="0"/>
              </a:rPr>
              <a:t>(u log</a:t>
            </a:r>
            <a:r>
              <a:rPr lang="el-GR" b="1" kern="0" baseline="-25000" smtClean="0">
                <a:latin typeface="Calibri" pitchFamily="34" charset="0"/>
              </a:rPr>
              <a:t>σ</a:t>
            </a:r>
            <a:r>
              <a:rPr lang="de-CH" b="1" kern="0" smtClean="0">
                <a:latin typeface="Calibri" pitchFamily="34" charset="0"/>
              </a:rPr>
              <a:t> D)</a:t>
            </a:r>
            <a:r>
              <a:rPr lang="de-CH" kern="0" smtClean="0">
                <a:latin typeface="Calibri" pitchFamily="34" charset="0"/>
              </a:rPr>
              <a:t>,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6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where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el-GR" kern="0" smtClean="0">
                <a:latin typeface="Calibri" pitchFamily="34" charset="0"/>
              </a:rPr>
              <a:t> σ</a:t>
            </a:r>
            <a:r>
              <a:rPr lang="de-CH" kern="0" smtClean="0">
                <a:latin typeface="Calibri" pitchFamily="34" charset="0"/>
              </a:rPr>
              <a:t> = 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de-CH" kern="0" smtClean="0">
                <a:latin typeface="Calibri" pitchFamily="34" charset="0"/>
              </a:rPr>
              <a:t>/(</a:t>
            </a: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-1).</a:t>
            </a:r>
            <a:endParaRPr lang="en-US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Proving the Theorem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build </a:t>
            </a:r>
            <a:r>
              <a:rPr lang="en-US" kern="0" smtClean="0">
                <a:latin typeface="Calibri" pitchFamily="34" charset="0"/>
              </a:rPr>
              <a:t>up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D/2 between nodes v and w in distance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until dist(v,w) ≤ σ 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run algorithm </a:t>
            </a:r>
            <a:r>
              <a:rPr lang="en-US" kern="0" smtClean="0">
                <a:latin typeface="Calibri" pitchFamily="34" charset="0"/>
              </a:rPr>
              <a:t>for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dist(v,w</a:t>
            </a:r>
            <a:r>
              <a:rPr lang="en-US" kern="0" smtClean="0">
                <a:latin typeface="Calibri" pitchFamily="34" charset="0"/>
              </a:rPr>
              <a:t>)/(</a:t>
            </a:r>
            <a:r>
              <a:rPr lang="en-US" kern="0" smtClean="0">
                <a:latin typeface="Calibri" pitchFamily="34" charset="0"/>
              </a:rPr>
              <a:t>4μ</a:t>
            </a:r>
            <a:r>
              <a:rPr lang="en-US" kern="0" smtClean="0">
                <a:latin typeface="Calibri" pitchFamily="34" charset="0"/>
              </a:rPr>
              <a:t>) </a:t>
            </a:r>
            <a:r>
              <a:rPr lang="en-US" kern="0" smtClean="0">
                <a:latin typeface="Calibri" pitchFamily="34" charset="0"/>
              </a:rPr>
              <a:t>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=&gt; average skew between v and w decreases by at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	 at most u/4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</a:t>
            </a:r>
            <a:r>
              <a:rPr lang="en-US" kern="0" smtClean="0">
                <a:latin typeface="Calibri" pitchFamily="34" charset="0"/>
              </a:rPr>
              <a:t>find v’ and w’ in distance dist(v,w)/σ with same 	average skew as between v and w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- add average skew u/2 by inserting hardware skew 	(which translates to logical skew)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- set v := v‘ and w := w‘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Overall, we </a:t>
            </a:r>
            <a:r>
              <a:rPr lang="de-CH" kern="0" smtClean="0">
                <a:latin typeface="Calibri" pitchFamily="34" charset="0"/>
              </a:rPr>
              <a:t>get </a:t>
            </a:r>
            <a:r>
              <a:rPr lang="de-CH" kern="0" smtClean="0">
                <a:latin typeface="Calibri" pitchFamily="34" charset="0"/>
              </a:rPr>
              <a:t>a skew </a:t>
            </a:r>
            <a:r>
              <a:rPr lang="de-CH" kern="0" smtClean="0">
                <a:latin typeface="Calibri" pitchFamily="34" charset="0"/>
              </a:rPr>
              <a:t>of u/4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*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log</a:t>
            </a:r>
            <a:r>
              <a:rPr lang="el-GR" kern="0" baseline="-25000" smtClean="0">
                <a:latin typeface="Calibri" pitchFamily="34" charset="0"/>
              </a:rPr>
              <a:t>σ</a:t>
            </a:r>
            <a:r>
              <a:rPr lang="de-CH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D this way.</a:t>
            </a:r>
            <a:endParaRPr lang="en-US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Proving the Theorem*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50861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build </a:t>
            </a:r>
            <a:r>
              <a:rPr lang="en-US" kern="0" smtClean="0">
                <a:latin typeface="Calibri" pitchFamily="34" charset="0"/>
              </a:rPr>
              <a:t>up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D/2 between nodes v and w in distance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</a:t>
            </a:r>
            <a:r>
              <a:rPr lang="en-US" kern="0" smtClean="0">
                <a:latin typeface="Calibri" pitchFamily="34" charset="0"/>
              </a:rPr>
              <a:t>until </a:t>
            </a:r>
            <a:r>
              <a:rPr lang="en-US" kern="0" smtClean="0">
                <a:latin typeface="Calibri" pitchFamily="34" charset="0"/>
              </a:rPr>
              <a:t>dist(v,w) </a:t>
            </a:r>
            <a:r>
              <a:rPr lang="en-US" kern="0" smtClean="0">
                <a:latin typeface="Calibri" pitchFamily="34" charset="0"/>
              </a:rPr>
              <a:t>≤ </a:t>
            </a:r>
            <a:r>
              <a:rPr lang="en-US" kern="0" smtClean="0">
                <a:latin typeface="Calibri" pitchFamily="34" charset="0"/>
              </a:rPr>
              <a:t>σ :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run algorithm </a:t>
            </a:r>
            <a:r>
              <a:rPr lang="en-US" kern="0" smtClean="0">
                <a:latin typeface="Calibri" pitchFamily="34" charset="0"/>
              </a:rPr>
              <a:t>for </a:t>
            </a:r>
            <a:r>
              <a:rPr lang="en-US" kern="0" smtClean="0">
                <a:latin typeface="Calibri" pitchFamily="34" charset="0"/>
              </a:rPr>
              <a:t>u</a:t>
            </a:r>
            <a:r>
              <a:rPr lang="en-US" sz="1000" kern="0" smtClean="0">
                <a:latin typeface="Calibri" pitchFamily="34" charset="0"/>
              </a:rPr>
              <a:t> </a:t>
            </a:r>
            <a:r>
              <a:rPr lang="en-US" kern="0" smtClean="0">
                <a:latin typeface="Calibri" pitchFamily="34" charset="0"/>
              </a:rPr>
              <a:t>dist(v,w</a:t>
            </a:r>
            <a:r>
              <a:rPr lang="en-US" kern="0" smtClean="0">
                <a:latin typeface="Calibri" pitchFamily="34" charset="0"/>
              </a:rPr>
              <a:t>)/(</a:t>
            </a:r>
            <a:r>
              <a:rPr lang="en-US" kern="0" smtClean="0">
                <a:latin typeface="Calibri" pitchFamily="34" charset="0"/>
              </a:rPr>
              <a:t>4μ</a:t>
            </a:r>
            <a:r>
              <a:rPr lang="en-US" kern="0" smtClean="0">
                <a:latin typeface="Calibri" pitchFamily="34" charset="0"/>
              </a:rPr>
              <a:t>) </a:t>
            </a:r>
            <a:r>
              <a:rPr lang="en-US" kern="0" smtClean="0">
                <a:latin typeface="Calibri" pitchFamily="34" charset="0"/>
              </a:rPr>
              <a:t>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=&gt; average skew between v and w decreases by at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	 at most u/4</a:t>
            </a:r>
            <a:endParaRPr lang="en-US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	- </a:t>
            </a:r>
            <a:r>
              <a:rPr lang="en-US" kern="0" smtClean="0">
                <a:latin typeface="Calibri" pitchFamily="34" charset="0"/>
              </a:rPr>
              <a:t>find v’ and w’ in distance dist(v,w)/σ with same 	average skew as between v and w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- add average skew u/2 by inserting hardware skew 	(which translates to logical skew)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</a:t>
            </a:r>
            <a:r>
              <a:rPr lang="de-CH" kern="0" smtClean="0">
                <a:latin typeface="Calibri" pitchFamily="34" charset="0"/>
              </a:rPr>
              <a:t>- set v := v‘ and w := w‘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Overall, we </a:t>
            </a:r>
            <a:r>
              <a:rPr lang="de-CH" kern="0" smtClean="0">
                <a:latin typeface="Calibri" pitchFamily="34" charset="0"/>
              </a:rPr>
              <a:t>get </a:t>
            </a:r>
            <a:r>
              <a:rPr lang="de-CH" kern="0" smtClean="0">
                <a:latin typeface="Calibri" pitchFamily="34" charset="0"/>
              </a:rPr>
              <a:t>a skew* </a:t>
            </a:r>
            <a:r>
              <a:rPr lang="de-CH" kern="0" smtClean="0">
                <a:latin typeface="Calibri" pitchFamily="34" charset="0"/>
              </a:rPr>
              <a:t>of </a:t>
            </a:r>
            <a:r>
              <a:rPr lang="de-CH" kern="0" smtClean="0">
                <a:latin typeface="Calibri" pitchFamily="34" charset="0"/>
              </a:rPr>
              <a:t>u/4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*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log</a:t>
            </a:r>
            <a:r>
              <a:rPr lang="el-GR" kern="0" baseline="-25000" smtClean="0">
                <a:latin typeface="Calibri" pitchFamily="34" charset="0"/>
              </a:rPr>
              <a:t>σ</a:t>
            </a:r>
            <a:r>
              <a:rPr lang="de-CH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D this way.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000" kern="0" smtClean="0">
                <a:latin typeface="Calibri" pitchFamily="34" charset="0"/>
              </a:rPr>
              <a:t>	</a:t>
            </a:r>
            <a:r>
              <a:rPr lang="de-CH" sz="2000" kern="0" smtClean="0">
                <a:latin typeface="Calibri" pitchFamily="34" charset="0"/>
              </a:rPr>
              <a:t>							*</a:t>
            </a:r>
            <a:r>
              <a:rPr lang="de-CH" sz="2000" kern="0" smtClean="0">
                <a:latin typeface="Calibri" pitchFamily="34" charset="0"/>
              </a:rPr>
              <a:t>details apply</a:t>
            </a:r>
            <a:endParaRPr lang="en-US" sz="20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trike="sngStrike" smtClean="0">
                <a:latin typeface="Calibri" pitchFamily="34" charset="0"/>
              </a:rPr>
              <a:t>Mediocre</a:t>
            </a:r>
            <a:r>
              <a:rPr lang="de-CH" smtClean="0">
                <a:latin typeface="Calibri" pitchFamily="34" charset="0"/>
              </a:rPr>
              <a:t> Averaging Protocols</a:t>
            </a:r>
            <a:endParaRPr lang="en-US">
              <a:latin typeface="Calibri" pitchFamily="34" charset="0"/>
            </a:endParaRPr>
          </a:p>
        </p:txBody>
      </p:sp>
      <p:pic>
        <p:nvPicPr>
          <p:cNvPr id="2050" name="Picture 2" descr="What mediocrity really means and why avoiding it should be your singular  north star. | by Presh Onyee | Nose Broken - Storytelling Without Borders |  Med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684" y="1376772"/>
            <a:ext cx="6154646" cy="528586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1115616" y="4509120"/>
            <a:ext cx="7308812" cy="22682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5301208"/>
            <a:ext cx="8172648" cy="1152128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breakout session: why they fail</a:t>
            </a:r>
            <a:endParaRPr lang="en-US" sz="20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Recall: We Can “Hide” HW Clock Skew...</a:t>
            </a:r>
            <a:endParaRPr lang="en-US">
              <a:latin typeface="Calibri" pitchFamily="34" charset="0"/>
            </a:endParaRPr>
          </a:p>
        </p:txBody>
      </p:sp>
      <p:grpSp>
        <p:nvGrpSpPr>
          <p:cNvPr id="7" name="Group 44">
            <a:extLst>
              <a:ext uri="{FF2B5EF4-FFF2-40B4-BE49-F238E27FC236}">
                <a16:creationId xmlns="" xmlns:a16="http://schemas.microsoft.com/office/drawing/2014/main" id="{220BEB1A-3AEE-4C4B-A213-E0843E55251D}"/>
              </a:ext>
            </a:extLst>
          </p:cNvPr>
          <p:cNvGrpSpPr/>
          <p:nvPr/>
        </p:nvGrpSpPr>
        <p:grpSpPr>
          <a:xfrm>
            <a:off x="521997" y="1088740"/>
            <a:ext cx="7000403" cy="1800200"/>
            <a:chOff x="307901" y="440668"/>
            <a:chExt cx="7000403" cy="18002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89DEE09-3C6F-6F45-AEAC-E97F3ADB1A35}"/>
                </a:ext>
              </a:extLst>
            </p:cNvPr>
            <p:cNvSpPr txBox="1"/>
            <p:nvPr/>
          </p:nvSpPr>
          <p:spPr>
            <a:xfrm>
              <a:off x="1234758" y="45246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4AF6380E-E928-DD43-807D-0FF6033E06BE}"/>
                </a:ext>
              </a:extLst>
            </p:cNvPr>
            <p:cNvSpPr txBox="1"/>
            <p:nvPr/>
          </p:nvSpPr>
          <p:spPr>
            <a:xfrm>
              <a:off x="1234758" y="180272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30F6D99D-E372-1D40-B9A0-2BA85F94434C}"/>
                </a:ext>
              </a:extLst>
            </p:cNvPr>
            <p:cNvSpPr txBox="1"/>
            <p:nvPr/>
          </p:nvSpPr>
          <p:spPr>
            <a:xfrm>
              <a:off x="2087724" y="44066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D046F03E-3DD2-1744-85EA-2704F3E76A87}"/>
                </a:ext>
              </a:extLst>
            </p:cNvPr>
            <p:cNvSpPr txBox="1"/>
            <p:nvPr/>
          </p:nvSpPr>
          <p:spPr>
            <a:xfrm>
              <a:off x="2087724" y="179092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3B04AA04-32EC-9B40-BDBF-41440AEBE4CB}"/>
                </a:ext>
              </a:extLst>
            </p:cNvPr>
            <p:cNvSpPr txBox="1"/>
            <p:nvPr/>
          </p:nvSpPr>
          <p:spPr>
            <a:xfrm>
              <a:off x="2951820" y="47667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E285F89D-1D8A-9944-9D79-F910AB78C967}"/>
                </a:ext>
              </a:extLst>
            </p:cNvPr>
            <p:cNvSpPr txBox="1"/>
            <p:nvPr/>
          </p:nvSpPr>
          <p:spPr>
            <a:xfrm>
              <a:off x="2951820" y="182693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466A5D98-386C-3A4E-A645-EEB72B0D294D}"/>
                </a:ext>
              </a:extLst>
            </p:cNvPr>
            <p:cNvSpPr txBox="1"/>
            <p:nvPr/>
          </p:nvSpPr>
          <p:spPr>
            <a:xfrm>
              <a:off x="3806818" y="49050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4ABB6337-31C0-2E4D-AF83-95E423D25195}"/>
                </a:ext>
              </a:extLst>
            </p:cNvPr>
            <p:cNvSpPr txBox="1"/>
            <p:nvPr/>
          </p:nvSpPr>
          <p:spPr>
            <a:xfrm>
              <a:off x="3806818" y="1840758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2EFA4C46-AE57-B042-9232-4EC7DBE6AA07}"/>
                </a:ext>
              </a:extLst>
            </p:cNvPr>
            <p:cNvSpPr txBox="1"/>
            <p:nvPr/>
          </p:nvSpPr>
          <p:spPr>
            <a:xfrm>
              <a:off x="4752283" y="49050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C51E2B6F-E659-B94B-9A4A-B9D32A90C116}"/>
                </a:ext>
              </a:extLst>
            </p:cNvPr>
            <p:cNvSpPr txBox="1"/>
            <p:nvPr/>
          </p:nvSpPr>
          <p:spPr>
            <a:xfrm>
              <a:off x="4752283" y="1840758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="" xmlns:a16="http://schemas.microsoft.com/office/drawing/2014/main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="" xmlns:a16="http://schemas.microsoft.com/office/drawing/2014/main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="" xmlns:a16="http://schemas.microsoft.com/office/drawing/2014/main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="" xmlns:a16="http://schemas.microsoft.com/office/drawing/2014/main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="" xmlns:a16="http://schemas.microsoft.com/office/drawing/2014/main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2" name="Group 110">
            <a:extLst>
              <a:ext uri="{FF2B5EF4-FFF2-40B4-BE49-F238E27FC236}">
                <a16:creationId xmlns="" xmlns:a16="http://schemas.microsoft.com/office/drawing/2014/main" id="{8C5E827B-0E78-3944-9EA6-362F2FEEA165}"/>
              </a:ext>
            </a:extLst>
          </p:cNvPr>
          <p:cNvGrpSpPr/>
          <p:nvPr/>
        </p:nvGrpSpPr>
        <p:grpSpPr>
          <a:xfrm>
            <a:off x="503548" y="3034208"/>
            <a:ext cx="7000403" cy="1800200"/>
            <a:chOff x="289452" y="4258344"/>
            <a:chExt cx="7000403" cy="1800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="" xmlns:a16="http://schemas.microsoft.com/office/drawing/2014/main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487806D7-39CC-CA42-B918-E3A2A5724245}"/>
                </a:ext>
              </a:extLst>
            </p:cNvPr>
            <p:cNvSpPr txBox="1"/>
            <p:nvPr/>
          </p:nvSpPr>
          <p:spPr>
            <a:xfrm>
              <a:off x="1763688" y="427014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098B1816-A5DF-9E4A-A1D1-99FD9CFECCFB}"/>
                </a:ext>
              </a:extLst>
            </p:cNvPr>
            <p:cNvSpPr txBox="1"/>
            <p:nvPr/>
          </p:nvSpPr>
          <p:spPr>
            <a:xfrm>
              <a:off x="1216309" y="562039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0295298B-CDD3-9F42-87CE-8D431E206C11}"/>
                </a:ext>
              </a:extLst>
            </p:cNvPr>
            <p:cNvSpPr txBox="1"/>
            <p:nvPr/>
          </p:nvSpPr>
          <p:spPr>
            <a:xfrm>
              <a:off x="2616654" y="425834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3401B893-3C6F-8243-B6B0-C6F0CEA9ED58}"/>
                </a:ext>
              </a:extLst>
            </p:cNvPr>
            <p:cNvSpPr txBox="1"/>
            <p:nvPr/>
          </p:nvSpPr>
          <p:spPr>
            <a:xfrm>
              <a:off x="2069275" y="560860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A96DB9DD-E85D-1D4D-94C9-D373E407E4CF}"/>
                </a:ext>
              </a:extLst>
            </p:cNvPr>
            <p:cNvSpPr txBox="1"/>
            <p:nvPr/>
          </p:nvSpPr>
          <p:spPr>
            <a:xfrm>
              <a:off x="3480750" y="429434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FB751D94-C4BF-CE41-9032-A56E8F0DD5C2}"/>
                </a:ext>
              </a:extLst>
            </p:cNvPr>
            <p:cNvSpPr txBox="1"/>
            <p:nvPr/>
          </p:nvSpPr>
          <p:spPr>
            <a:xfrm>
              <a:off x="2933371" y="564460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CB513768-7C53-E947-A8E6-A66F3C2321EA}"/>
                </a:ext>
              </a:extLst>
            </p:cNvPr>
            <p:cNvSpPr txBox="1"/>
            <p:nvPr/>
          </p:nvSpPr>
          <p:spPr>
            <a:xfrm>
              <a:off x="4335748" y="4308176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9F711F8E-B9FF-B945-A1D4-4FAE9FCD69A5}"/>
                </a:ext>
              </a:extLst>
            </p:cNvPr>
            <p:cNvSpPr txBox="1"/>
            <p:nvPr/>
          </p:nvSpPr>
          <p:spPr>
            <a:xfrm>
              <a:off x="3788369" y="5658434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40124C3A-5F03-E540-A91E-529D908F3CD7}"/>
                </a:ext>
              </a:extLst>
            </p:cNvPr>
            <p:cNvSpPr txBox="1"/>
            <p:nvPr/>
          </p:nvSpPr>
          <p:spPr>
            <a:xfrm>
              <a:off x="5281213" y="4308176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505DF012-5377-CD45-9CEE-C7B30AB2DB5C}"/>
                </a:ext>
              </a:extLst>
            </p:cNvPr>
            <p:cNvSpPr txBox="1"/>
            <p:nvPr/>
          </p:nvSpPr>
          <p:spPr>
            <a:xfrm>
              <a:off x="4733834" y="5658434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="" xmlns:a16="http://schemas.microsoft.com/office/drawing/2014/main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="" xmlns:a16="http://schemas.microsoft.com/office/drawing/2014/main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="" xmlns:a16="http://schemas.microsoft.com/office/drawing/2014/main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="" xmlns:a16="http://schemas.microsoft.com/office/drawing/2014/main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="" xmlns:a16="http://schemas.microsoft.com/office/drawing/2014/main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5" name="Rectangle 54"/>
          <p:cNvSpPr/>
          <p:nvPr/>
        </p:nvSpPr>
        <p:spPr>
          <a:xfrm>
            <a:off x="7812360" y="105273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6" name="Rectangle 55"/>
          <p:cNvSpPr/>
          <p:nvPr/>
        </p:nvSpPr>
        <p:spPr>
          <a:xfrm>
            <a:off x="7812360" y="303295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7" name="Rectangle 56"/>
          <p:cNvSpPr/>
          <p:nvPr/>
        </p:nvSpPr>
        <p:spPr>
          <a:xfrm>
            <a:off x="7812360" y="4309936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8" name="Rectangle 57"/>
          <p:cNvSpPr/>
          <p:nvPr/>
        </p:nvSpPr>
        <p:spPr>
          <a:xfrm>
            <a:off x="7812360" y="2384884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4941168"/>
            <a:ext cx="8172648" cy="1044116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We can do this on each edge of a shortest path!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=&gt; u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dist(v,w)/2 HW clock skew between v and w</a:t>
            </a:r>
            <a:endParaRPr lang="en-US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Recall: We Can “Hide” HW Clock Skew...</a:t>
            </a:r>
            <a:endParaRPr lang="en-US">
              <a:latin typeface="Calibri" pitchFamily="34" charset="0"/>
            </a:endParaRPr>
          </a:p>
        </p:txBody>
      </p:sp>
      <p:grpSp>
        <p:nvGrpSpPr>
          <p:cNvPr id="2" name="Group 44">
            <a:extLst>
              <a:ext uri="{FF2B5EF4-FFF2-40B4-BE49-F238E27FC236}">
                <a16:creationId xmlns="" xmlns:a16="http://schemas.microsoft.com/office/drawing/2014/main" id="{220BEB1A-3AEE-4C4B-A213-E0843E55251D}"/>
              </a:ext>
            </a:extLst>
          </p:cNvPr>
          <p:cNvGrpSpPr/>
          <p:nvPr/>
        </p:nvGrpSpPr>
        <p:grpSpPr>
          <a:xfrm>
            <a:off x="521997" y="1088740"/>
            <a:ext cx="7000403" cy="1800200"/>
            <a:chOff x="307901" y="440668"/>
            <a:chExt cx="7000403" cy="18002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89DEE09-3C6F-6F45-AEAC-E97F3ADB1A35}"/>
                </a:ext>
              </a:extLst>
            </p:cNvPr>
            <p:cNvSpPr txBox="1"/>
            <p:nvPr/>
          </p:nvSpPr>
          <p:spPr>
            <a:xfrm>
              <a:off x="1234758" y="45246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4AF6380E-E928-DD43-807D-0FF6033E06BE}"/>
                </a:ext>
              </a:extLst>
            </p:cNvPr>
            <p:cNvSpPr txBox="1"/>
            <p:nvPr/>
          </p:nvSpPr>
          <p:spPr>
            <a:xfrm>
              <a:off x="1234758" y="180272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30F6D99D-E372-1D40-B9A0-2BA85F94434C}"/>
                </a:ext>
              </a:extLst>
            </p:cNvPr>
            <p:cNvSpPr txBox="1"/>
            <p:nvPr/>
          </p:nvSpPr>
          <p:spPr>
            <a:xfrm>
              <a:off x="2087724" y="44066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D046F03E-3DD2-1744-85EA-2704F3E76A87}"/>
                </a:ext>
              </a:extLst>
            </p:cNvPr>
            <p:cNvSpPr txBox="1"/>
            <p:nvPr/>
          </p:nvSpPr>
          <p:spPr>
            <a:xfrm>
              <a:off x="2087724" y="179092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3B04AA04-32EC-9B40-BDBF-41440AEBE4CB}"/>
                </a:ext>
              </a:extLst>
            </p:cNvPr>
            <p:cNvSpPr txBox="1"/>
            <p:nvPr/>
          </p:nvSpPr>
          <p:spPr>
            <a:xfrm>
              <a:off x="2951820" y="47667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E285F89D-1D8A-9944-9D79-F910AB78C967}"/>
                </a:ext>
              </a:extLst>
            </p:cNvPr>
            <p:cNvSpPr txBox="1"/>
            <p:nvPr/>
          </p:nvSpPr>
          <p:spPr>
            <a:xfrm>
              <a:off x="2951820" y="182693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466A5D98-386C-3A4E-A645-EEB72B0D294D}"/>
                </a:ext>
              </a:extLst>
            </p:cNvPr>
            <p:cNvSpPr txBox="1"/>
            <p:nvPr/>
          </p:nvSpPr>
          <p:spPr>
            <a:xfrm>
              <a:off x="3806818" y="49050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4ABB6337-31C0-2E4D-AF83-95E423D25195}"/>
                </a:ext>
              </a:extLst>
            </p:cNvPr>
            <p:cNvSpPr txBox="1"/>
            <p:nvPr/>
          </p:nvSpPr>
          <p:spPr>
            <a:xfrm>
              <a:off x="3806818" y="1840758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2EFA4C46-AE57-B042-9232-4EC7DBE6AA07}"/>
                </a:ext>
              </a:extLst>
            </p:cNvPr>
            <p:cNvSpPr txBox="1"/>
            <p:nvPr/>
          </p:nvSpPr>
          <p:spPr>
            <a:xfrm>
              <a:off x="4752283" y="49050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C51E2B6F-E659-B94B-9A4A-B9D32A90C116}"/>
                </a:ext>
              </a:extLst>
            </p:cNvPr>
            <p:cNvSpPr txBox="1"/>
            <p:nvPr/>
          </p:nvSpPr>
          <p:spPr>
            <a:xfrm>
              <a:off x="4752283" y="1840758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="" xmlns:a16="http://schemas.microsoft.com/office/drawing/2014/main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="" xmlns:a16="http://schemas.microsoft.com/office/drawing/2014/main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="" xmlns:a16="http://schemas.microsoft.com/office/drawing/2014/main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="" xmlns:a16="http://schemas.microsoft.com/office/drawing/2014/main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="" xmlns:a16="http://schemas.microsoft.com/office/drawing/2014/main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" name="Group 110">
            <a:extLst>
              <a:ext uri="{FF2B5EF4-FFF2-40B4-BE49-F238E27FC236}">
                <a16:creationId xmlns="" xmlns:a16="http://schemas.microsoft.com/office/drawing/2014/main" id="{8C5E827B-0E78-3944-9EA6-362F2FEEA165}"/>
              </a:ext>
            </a:extLst>
          </p:cNvPr>
          <p:cNvGrpSpPr/>
          <p:nvPr/>
        </p:nvGrpSpPr>
        <p:grpSpPr>
          <a:xfrm>
            <a:off x="503548" y="3034208"/>
            <a:ext cx="7000403" cy="1800200"/>
            <a:chOff x="289452" y="4258344"/>
            <a:chExt cx="7000403" cy="1800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="" xmlns:a16="http://schemas.microsoft.com/office/drawing/2014/main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487806D7-39CC-CA42-B918-E3A2A5724245}"/>
                </a:ext>
              </a:extLst>
            </p:cNvPr>
            <p:cNvSpPr txBox="1"/>
            <p:nvPr/>
          </p:nvSpPr>
          <p:spPr>
            <a:xfrm>
              <a:off x="1763688" y="427014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098B1816-A5DF-9E4A-A1D1-99FD9CFECCFB}"/>
                </a:ext>
              </a:extLst>
            </p:cNvPr>
            <p:cNvSpPr txBox="1"/>
            <p:nvPr/>
          </p:nvSpPr>
          <p:spPr>
            <a:xfrm>
              <a:off x="1216309" y="562039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0295298B-CDD3-9F42-87CE-8D431E206C11}"/>
                </a:ext>
              </a:extLst>
            </p:cNvPr>
            <p:cNvSpPr txBox="1"/>
            <p:nvPr/>
          </p:nvSpPr>
          <p:spPr>
            <a:xfrm>
              <a:off x="2616654" y="425834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3401B893-3C6F-8243-B6B0-C6F0CEA9ED58}"/>
                </a:ext>
              </a:extLst>
            </p:cNvPr>
            <p:cNvSpPr txBox="1"/>
            <p:nvPr/>
          </p:nvSpPr>
          <p:spPr>
            <a:xfrm>
              <a:off x="2069275" y="560860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A96DB9DD-E85D-1D4D-94C9-D373E407E4CF}"/>
                </a:ext>
              </a:extLst>
            </p:cNvPr>
            <p:cNvSpPr txBox="1"/>
            <p:nvPr/>
          </p:nvSpPr>
          <p:spPr>
            <a:xfrm>
              <a:off x="3480750" y="429434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FB751D94-C4BF-CE41-9032-A56E8F0DD5C2}"/>
                </a:ext>
              </a:extLst>
            </p:cNvPr>
            <p:cNvSpPr txBox="1"/>
            <p:nvPr/>
          </p:nvSpPr>
          <p:spPr>
            <a:xfrm>
              <a:off x="2933371" y="564460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CB513768-7C53-E947-A8E6-A66F3C2321EA}"/>
                </a:ext>
              </a:extLst>
            </p:cNvPr>
            <p:cNvSpPr txBox="1"/>
            <p:nvPr/>
          </p:nvSpPr>
          <p:spPr>
            <a:xfrm>
              <a:off x="4335748" y="4308176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9F711F8E-B9FF-B945-A1D4-4FAE9FCD69A5}"/>
                </a:ext>
              </a:extLst>
            </p:cNvPr>
            <p:cNvSpPr txBox="1"/>
            <p:nvPr/>
          </p:nvSpPr>
          <p:spPr>
            <a:xfrm>
              <a:off x="3788369" y="5658434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40124C3A-5F03-E540-A91E-529D908F3CD7}"/>
                </a:ext>
              </a:extLst>
            </p:cNvPr>
            <p:cNvSpPr txBox="1"/>
            <p:nvPr/>
          </p:nvSpPr>
          <p:spPr>
            <a:xfrm>
              <a:off x="5281213" y="4308176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505DF012-5377-CD45-9CEE-C7B30AB2DB5C}"/>
                </a:ext>
              </a:extLst>
            </p:cNvPr>
            <p:cNvSpPr txBox="1"/>
            <p:nvPr/>
          </p:nvSpPr>
          <p:spPr>
            <a:xfrm>
              <a:off x="4733834" y="5658434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="" xmlns:a16="http://schemas.microsoft.com/office/drawing/2014/main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="" xmlns:a16="http://schemas.microsoft.com/office/drawing/2014/main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="" xmlns:a16="http://schemas.microsoft.com/office/drawing/2014/main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="" xmlns:a16="http://schemas.microsoft.com/office/drawing/2014/main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="" xmlns:a16="http://schemas.microsoft.com/office/drawing/2014/main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5" name="Rectangle 54"/>
          <p:cNvSpPr/>
          <p:nvPr/>
        </p:nvSpPr>
        <p:spPr>
          <a:xfrm>
            <a:off x="7812360" y="105273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6" name="Rectangle 55"/>
          <p:cNvSpPr/>
          <p:nvPr/>
        </p:nvSpPr>
        <p:spPr>
          <a:xfrm>
            <a:off x="7812360" y="303295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7" name="Rectangle 56"/>
          <p:cNvSpPr/>
          <p:nvPr/>
        </p:nvSpPr>
        <p:spPr>
          <a:xfrm>
            <a:off x="7812360" y="4309936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8" name="Rectangle 57"/>
          <p:cNvSpPr/>
          <p:nvPr/>
        </p:nvSpPr>
        <p:spPr>
          <a:xfrm>
            <a:off x="7812360" y="2384884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4941168"/>
            <a:ext cx="8172648" cy="191683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This yields skew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(u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dist(v,w)) between v and w: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L</a:t>
            </a:r>
            <a:r>
              <a:rPr lang="de-CH" kern="0" baseline="-25000" smtClean="0">
                <a:latin typeface="Calibri" pitchFamily="34" charset="0"/>
              </a:rPr>
              <a:t>v</a:t>
            </a:r>
            <a:r>
              <a:rPr lang="de-CH" kern="0" baseline="30000" smtClean="0">
                <a:latin typeface="Calibri" pitchFamily="34" charset="0"/>
              </a:rPr>
              <a:t>f</a:t>
            </a:r>
            <a:r>
              <a:rPr lang="de-CH" kern="0" smtClean="0">
                <a:latin typeface="Calibri" pitchFamily="34" charset="0"/>
              </a:rPr>
              <a:t>(t) – L</a:t>
            </a:r>
            <a:r>
              <a:rPr lang="de-CH" kern="0" baseline="-25000" smtClean="0">
                <a:latin typeface="Calibri" pitchFamily="34" charset="0"/>
              </a:rPr>
              <a:t>w</a:t>
            </a:r>
            <a:r>
              <a:rPr lang="de-CH" kern="0" baseline="30000" smtClean="0">
                <a:latin typeface="Calibri" pitchFamily="34" charset="0"/>
              </a:rPr>
              <a:t>f</a:t>
            </a:r>
            <a:r>
              <a:rPr lang="de-CH" kern="0" smtClean="0">
                <a:latin typeface="Calibri" pitchFamily="34" charset="0"/>
              </a:rPr>
              <a:t>(t) = L</a:t>
            </a:r>
            <a:r>
              <a:rPr lang="de-CH" kern="0" baseline="-25000" smtClean="0">
                <a:latin typeface="Calibri" pitchFamily="34" charset="0"/>
              </a:rPr>
              <a:t>v</a:t>
            </a:r>
            <a:r>
              <a:rPr lang="de-CH" kern="0" baseline="30000" smtClean="0">
                <a:latin typeface="Calibri" pitchFamily="34" charset="0"/>
              </a:rPr>
              <a:t>s</a:t>
            </a:r>
            <a:r>
              <a:rPr lang="de-CH" kern="0" smtClean="0">
                <a:latin typeface="Calibri" pitchFamily="34" charset="0"/>
              </a:rPr>
              <a:t>(t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+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u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dist(v,w)/2) – L</a:t>
            </a:r>
            <a:r>
              <a:rPr lang="de-CH" kern="0" baseline="-25000" smtClean="0">
                <a:latin typeface="Calibri" pitchFamily="34" charset="0"/>
              </a:rPr>
              <a:t>w</a:t>
            </a:r>
            <a:r>
              <a:rPr lang="de-CH" kern="0" baseline="30000" smtClean="0">
                <a:latin typeface="Calibri" pitchFamily="34" charset="0"/>
              </a:rPr>
              <a:t>s</a:t>
            </a:r>
            <a:r>
              <a:rPr lang="de-CH" kern="0" smtClean="0">
                <a:latin typeface="Calibri" pitchFamily="34" charset="0"/>
              </a:rPr>
              <a:t>(t)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                      </a:t>
            </a:r>
            <a:r>
              <a:rPr lang="de-CH" sz="12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≥ L</a:t>
            </a:r>
            <a:r>
              <a:rPr lang="de-CH" kern="0" baseline="-25000" smtClean="0">
                <a:latin typeface="Calibri" pitchFamily="34" charset="0"/>
              </a:rPr>
              <a:t>v</a:t>
            </a:r>
            <a:r>
              <a:rPr lang="de-CH" kern="0" baseline="30000" smtClean="0">
                <a:latin typeface="Calibri" pitchFamily="34" charset="0"/>
              </a:rPr>
              <a:t>s</a:t>
            </a:r>
            <a:r>
              <a:rPr lang="de-CH" kern="0" smtClean="0">
                <a:latin typeface="Calibri" pitchFamily="34" charset="0"/>
              </a:rPr>
              <a:t>(t) + u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dist(v,w)/2 – L</a:t>
            </a:r>
            <a:r>
              <a:rPr lang="de-CH" kern="0" baseline="-25000" smtClean="0">
                <a:latin typeface="Calibri" pitchFamily="34" charset="0"/>
              </a:rPr>
              <a:t>w</a:t>
            </a:r>
            <a:r>
              <a:rPr lang="de-CH" kern="0" baseline="30000" smtClean="0">
                <a:latin typeface="Calibri" pitchFamily="34" charset="0"/>
              </a:rPr>
              <a:t>s</a:t>
            </a:r>
            <a:r>
              <a:rPr lang="de-CH" kern="0" smtClean="0">
                <a:latin typeface="Calibri" pitchFamily="34" charset="0"/>
              </a:rPr>
              <a:t>(t)</a:t>
            </a:r>
            <a:endParaRPr lang="en-US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Recall: ...but </a:t>
            </a:r>
            <a:r>
              <a:rPr lang="de-CH" smtClean="0">
                <a:latin typeface="Calibri" pitchFamily="34" charset="0"/>
              </a:rPr>
              <a:t>at most u per edge!</a:t>
            </a:r>
            <a:r>
              <a:rPr lang="en-US" smtClean="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grpSp>
        <p:nvGrpSpPr>
          <p:cNvPr id="2" name="Group 44">
            <a:extLst>
              <a:ext uri="{FF2B5EF4-FFF2-40B4-BE49-F238E27FC236}">
                <a16:creationId xmlns="" xmlns:a16="http://schemas.microsoft.com/office/drawing/2014/main" id="{220BEB1A-3AEE-4C4B-A213-E0843E55251D}"/>
              </a:ext>
            </a:extLst>
          </p:cNvPr>
          <p:cNvGrpSpPr/>
          <p:nvPr/>
        </p:nvGrpSpPr>
        <p:grpSpPr>
          <a:xfrm>
            <a:off x="521997" y="1088740"/>
            <a:ext cx="7000403" cy="1800200"/>
            <a:chOff x="307901" y="440668"/>
            <a:chExt cx="7000403" cy="18002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89DEE09-3C6F-6F45-AEAC-E97F3ADB1A35}"/>
                </a:ext>
              </a:extLst>
            </p:cNvPr>
            <p:cNvSpPr txBox="1"/>
            <p:nvPr/>
          </p:nvSpPr>
          <p:spPr>
            <a:xfrm>
              <a:off x="1234758" y="45246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4AF6380E-E928-DD43-807D-0FF6033E06BE}"/>
                </a:ext>
              </a:extLst>
            </p:cNvPr>
            <p:cNvSpPr txBox="1"/>
            <p:nvPr/>
          </p:nvSpPr>
          <p:spPr>
            <a:xfrm>
              <a:off x="1234758" y="180272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30F6D99D-E372-1D40-B9A0-2BA85F94434C}"/>
                </a:ext>
              </a:extLst>
            </p:cNvPr>
            <p:cNvSpPr txBox="1"/>
            <p:nvPr/>
          </p:nvSpPr>
          <p:spPr>
            <a:xfrm>
              <a:off x="2087724" y="44066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D046F03E-3DD2-1744-85EA-2704F3E76A87}"/>
                </a:ext>
              </a:extLst>
            </p:cNvPr>
            <p:cNvSpPr txBox="1"/>
            <p:nvPr/>
          </p:nvSpPr>
          <p:spPr>
            <a:xfrm>
              <a:off x="2087724" y="179092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3B04AA04-32EC-9B40-BDBF-41440AEBE4CB}"/>
                </a:ext>
              </a:extLst>
            </p:cNvPr>
            <p:cNvSpPr txBox="1"/>
            <p:nvPr/>
          </p:nvSpPr>
          <p:spPr>
            <a:xfrm>
              <a:off x="2951820" y="47667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E285F89D-1D8A-9944-9D79-F910AB78C967}"/>
                </a:ext>
              </a:extLst>
            </p:cNvPr>
            <p:cNvSpPr txBox="1"/>
            <p:nvPr/>
          </p:nvSpPr>
          <p:spPr>
            <a:xfrm>
              <a:off x="2951820" y="182693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466A5D98-386C-3A4E-A645-EEB72B0D294D}"/>
                </a:ext>
              </a:extLst>
            </p:cNvPr>
            <p:cNvSpPr txBox="1"/>
            <p:nvPr/>
          </p:nvSpPr>
          <p:spPr>
            <a:xfrm>
              <a:off x="3806818" y="49050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4ABB6337-31C0-2E4D-AF83-95E423D25195}"/>
                </a:ext>
              </a:extLst>
            </p:cNvPr>
            <p:cNvSpPr txBox="1"/>
            <p:nvPr/>
          </p:nvSpPr>
          <p:spPr>
            <a:xfrm>
              <a:off x="3806818" y="1840758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2EFA4C46-AE57-B042-9232-4EC7DBE6AA07}"/>
                </a:ext>
              </a:extLst>
            </p:cNvPr>
            <p:cNvSpPr txBox="1"/>
            <p:nvPr/>
          </p:nvSpPr>
          <p:spPr>
            <a:xfrm>
              <a:off x="4752283" y="49050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C51E2B6F-E659-B94B-9A4A-B9D32A90C116}"/>
                </a:ext>
              </a:extLst>
            </p:cNvPr>
            <p:cNvSpPr txBox="1"/>
            <p:nvPr/>
          </p:nvSpPr>
          <p:spPr>
            <a:xfrm>
              <a:off x="4752283" y="1840758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="" xmlns:a16="http://schemas.microsoft.com/office/drawing/2014/main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="" xmlns:a16="http://schemas.microsoft.com/office/drawing/2014/main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="" xmlns:a16="http://schemas.microsoft.com/office/drawing/2014/main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="" xmlns:a16="http://schemas.microsoft.com/office/drawing/2014/main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="" xmlns:a16="http://schemas.microsoft.com/office/drawing/2014/main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" name="Group 110">
            <a:extLst>
              <a:ext uri="{FF2B5EF4-FFF2-40B4-BE49-F238E27FC236}">
                <a16:creationId xmlns="" xmlns:a16="http://schemas.microsoft.com/office/drawing/2014/main" id="{8C5E827B-0E78-3944-9EA6-362F2FEEA165}"/>
              </a:ext>
            </a:extLst>
          </p:cNvPr>
          <p:cNvGrpSpPr/>
          <p:nvPr/>
        </p:nvGrpSpPr>
        <p:grpSpPr>
          <a:xfrm>
            <a:off x="503548" y="3034208"/>
            <a:ext cx="7000403" cy="1800200"/>
            <a:chOff x="289452" y="4258344"/>
            <a:chExt cx="7000403" cy="1800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="" xmlns:a16="http://schemas.microsoft.com/office/drawing/2014/main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487806D7-39CC-CA42-B918-E3A2A5724245}"/>
                </a:ext>
              </a:extLst>
            </p:cNvPr>
            <p:cNvSpPr txBox="1"/>
            <p:nvPr/>
          </p:nvSpPr>
          <p:spPr>
            <a:xfrm>
              <a:off x="1763688" y="427014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098B1816-A5DF-9E4A-A1D1-99FD9CFECCFB}"/>
                </a:ext>
              </a:extLst>
            </p:cNvPr>
            <p:cNvSpPr txBox="1"/>
            <p:nvPr/>
          </p:nvSpPr>
          <p:spPr>
            <a:xfrm>
              <a:off x="1216309" y="562039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0295298B-CDD3-9F42-87CE-8D431E206C11}"/>
                </a:ext>
              </a:extLst>
            </p:cNvPr>
            <p:cNvSpPr txBox="1"/>
            <p:nvPr/>
          </p:nvSpPr>
          <p:spPr>
            <a:xfrm>
              <a:off x="2616654" y="425834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3401B893-3C6F-8243-B6B0-C6F0CEA9ED58}"/>
                </a:ext>
              </a:extLst>
            </p:cNvPr>
            <p:cNvSpPr txBox="1"/>
            <p:nvPr/>
          </p:nvSpPr>
          <p:spPr>
            <a:xfrm>
              <a:off x="2069275" y="560860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A96DB9DD-E85D-1D4D-94C9-D373E407E4CF}"/>
                </a:ext>
              </a:extLst>
            </p:cNvPr>
            <p:cNvSpPr txBox="1"/>
            <p:nvPr/>
          </p:nvSpPr>
          <p:spPr>
            <a:xfrm>
              <a:off x="3480750" y="429434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FB751D94-C4BF-CE41-9032-A56E8F0DD5C2}"/>
                </a:ext>
              </a:extLst>
            </p:cNvPr>
            <p:cNvSpPr txBox="1"/>
            <p:nvPr/>
          </p:nvSpPr>
          <p:spPr>
            <a:xfrm>
              <a:off x="2933371" y="564460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CB513768-7C53-E947-A8E6-A66F3C2321EA}"/>
                </a:ext>
              </a:extLst>
            </p:cNvPr>
            <p:cNvSpPr txBox="1"/>
            <p:nvPr/>
          </p:nvSpPr>
          <p:spPr>
            <a:xfrm>
              <a:off x="4335748" y="4308176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9F711F8E-B9FF-B945-A1D4-4FAE9FCD69A5}"/>
                </a:ext>
              </a:extLst>
            </p:cNvPr>
            <p:cNvSpPr txBox="1"/>
            <p:nvPr/>
          </p:nvSpPr>
          <p:spPr>
            <a:xfrm>
              <a:off x="3788369" y="5658434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40124C3A-5F03-E540-A91E-529D908F3CD7}"/>
                </a:ext>
              </a:extLst>
            </p:cNvPr>
            <p:cNvSpPr txBox="1"/>
            <p:nvPr/>
          </p:nvSpPr>
          <p:spPr>
            <a:xfrm>
              <a:off x="5281213" y="4308176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505DF012-5377-CD45-9CEE-C7B30AB2DB5C}"/>
                </a:ext>
              </a:extLst>
            </p:cNvPr>
            <p:cNvSpPr txBox="1"/>
            <p:nvPr/>
          </p:nvSpPr>
          <p:spPr>
            <a:xfrm>
              <a:off x="4733834" y="5658434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="" xmlns:a16="http://schemas.microsoft.com/office/drawing/2014/main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="" xmlns:a16="http://schemas.microsoft.com/office/drawing/2014/main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="" xmlns:a16="http://schemas.microsoft.com/office/drawing/2014/main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="" xmlns:a16="http://schemas.microsoft.com/office/drawing/2014/main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="" xmlns:a16="http://schemas.microsoft.com/office/drawing/2014/main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5" name="Rectangle 54"/>
          <p:cNvSpPr/>
          <p:nvPr/>
        </p:nvSpPr>
        <p:spPr>
          <a:xfrm>
            <a:off x="7812360" y="105273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6" name="Rectangle 55"/>
          <p:cNvSpPr/>
          <p:nvPr/>
        </p:nvSpPr>
        <p:spPr>
          <a:xfrm>
            <a:off x="7812360" y="303295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7" name="Rectangle 56"/>
          <p:cNvSpPr/>
          <p:nvPr/>
        </p:nvSpPr>
        <p:spPr>
          <a:xfrm>
            <a:off x="7812360" y="4309936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8" name="Rectangle 57"/>
          <p:cNvSpPr/>
          <p:nvPr/>
        </p:nvSpPr>
        <p:spPr>
          <a:xfrm>
            <a:off x="7812360" y="2384884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4941168"/>
            <a:ext cx="8172648" cy="154817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Message delay known to be between d-u and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=&gt; (local) reception times in indistinguishable executions differ by at most u!</a:t>
            </a:r>
            <a:endParaRPr lang="en-US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Racing Against Time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364596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in order to build up local </a:t>
            </a:r>
            <a:r>
              <a:rPr lang="en-US" kern="0" smtClean="0">
                <a:latin typeface="Calibri" pitchFamily="34" charset="0"/>
              </a:rPr>
              <a:t>skew </a:t>
            </a:r>
            <a:r>
              <a:rPr lang="en-US" kern="0" smtClean="0">
                <a:latin typeface="Calibri" pitchFamily="34" charset="0"/>
              </a:rPr>
              <a:t>ω</a:t>
            </a:r>
            <a:r>
              <a:rPr lang="en-US" kern="0" smtClean="0">
                <a:latin typeface="Calibri" pitchFamily="34" charset="0"/>
              </a:rPr>
              <a:t>(u), we need </a:t>
            </a:r>
            <a:r>
              <a:rPr lang="en-US" kern="0" smtClean="0">
                <a:latin typeface="Calibri" pitchFamily="34" charset="0"/>
              </a:rPr>
              <a:t>to </a:t>
            </a:r>
            <a:r>
              <a:rPr lang="en-US" kern="0" smtClean="0">
                <a:latin typeface="Calibri" pitchFamily="34" charset="0"/>
              </a:rPr>
              <a:t>“reveal” the skew and the </a:t>
            </a:r>
            <a:r>
              <a:rPr lang="en-US" kern="0" smtClean="0">
                <a:latin typeface="Calibri" pitchFamily="34" charset="0"/>
              </a:rPr>
              <a:t>algorithm </a:t>
            </a:r>
            <a:r>
              <a:rPr lang="en-US" kern="0" smtClean="0">
                <a:latin typeface="Calibri" pitchFamily="34" charset="0"/>
              </a:rPr>
              <a:t>can react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			</a:t>
            </a:r>
            <a:r>
              <a:rPr lang="de-CH" kern="0" smtClean="0">
                <a:latin typeface="Calibri" pitchFamily="34" charset="0"/>
              </a:rPr>
              <a:t>			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>
              <a:latin typeface="Calibri" pitchFamily="34" charset="0"/>
            </a:endParaRPr>
          </a:p>
        </p:txBody>
      </p:sp>
      <p:cxnSp>
        <p:nvCxnSpPr>
          <p:cNvPr id="76" name="Straight Connector 75"/>
          <p:cNvCxnSpPr>
            <a:stCxn id="77" idx="5"/>
            <a:endCxn id="78" idx="1"/>
          </p:cNvCxnSpPr>
          <p:nvPr/>
        </p:nvCxnSpPr>
        <p:spPr bwMode="auto">
          <a:xfrm>
            <a:off x="899592" y="341278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76667" y="32898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252831" y="43879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7494" y="4531998"/>
            <a:ext cx="3042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dist(v,w) </a:t>
            </a:r>
            <a:r>
              <a:rPr lang="de-CH" sz="2400" kern="0" smtClean="0">
                <a:latin typeface="Calibri" pitchFamily="34" charset="0"/>
              </a:rPr>
              <a:t>= </a:t>
            </a:r>
            <a:r>
              <a:rPr lang="de-CH" sz="2400" kern="0" smtClean="0">
                <a:latin typeface="Calibri" pitchFamily="34" charset="0"/>
              </a:rPr>
              <a:t>D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average skew: u/2</a:t>
            </a:r>
            <a:endParaRPr lang="de-CH" sz="24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Racing Against Time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364596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in order to build up local </a:t>
            </a:r>
            <a:r>
              <a:rPr lang="en-US" kern="0" smtClean="0">
                <a:latin typeface="Calibri" pitchFamily="34" charset="0"/>
              </a:rPr>
              <a:t>skew </a:t>
            </a:r>
            <a:r>
              <a:rPr lang="en-US" kern="0" smtClean="0">
                <a:latin typeface="Calibri" pitchFamily="34" charset="0"/>
              </a:rPr>
              <a:t>ω</a:t>
            </a:r>
            <a:r>
              <a:rPr lang="en-US" kern="0" smtClean="0">
                <a:latin typeface="Calibri" pitchFamily="34" charset="0"/>
              </a:rPr>
              <a:t>(u), we need </a:t>
            </a:r>
            <a:r>
              <a:rPr lang="en-US" kern="0" smtClean="0">
                <a:latin typeface="Calibri" pitchFamily="34" charset="0"/>
              </a:rPr>
              <a:t>to </a:t>
            </a:r>
            <a:r>
              <a:rPr lang="en-US" kern="0" smtClean="0">
                <a:latin typeface="Calibri" pitchFamily="34" charset="0"/>
              </a:rPr>
              <a:t>“reveal” the skew and the </a:t>
            </a:r>
            <a:r>
              <a:rPr lang="en-US" kern="0" smtClean="0">
                <a:latin typeface="Calibri" pitchFamily="34" charset="0"/>
              </a:rPr>
              <a:t>algorithm </a:t>
            </a:r>
            <a:r>
              <a:rPr lang="en-US" kern="0" smtClean="0">
                <a:latin typeface="Calibri" pitchFamily="34" charset="0"/>
              </a:rPr>
              <a:t>can </a:t>
            </a:r>
            <a:r>
              <a:rPr lang="en-US" kern="0" smtClean="0">
                <a:latin typeface="Calibri" pitchFamily="34" charset="0"/>
              </a:rPr>
              <a:t>react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but </a:t>
            </a:r>
            <a:r>
              <a:rPr lang="en-US" kern="0" smtClean="0">
                <a:latin typeface="Calibri" pitchFamily="34" charset="0"/>
              </a:rPr>
              <a:t>it cannot </a:t>
            </a:r>
            <a:r>
              <a:rPr lang="en-US" kern="0" smtClean="0">
                <a:latin typeface="Calibri" pitchFamily="34" charset="0"/>
              </a:rPr>
              <a:t>remove </a:t>
            </a:r>
            <a:r>
              <a:rPr lang="en-US" b="1" kern="0" smtClean="0">
                <a:latin typeface="Calibri" pitchFamily="34" charset="0"/>
              </a:rPr>
              <a:t>all</a:t>
            </a:r>
            <a:r>
              <a:rPr lang="en-US" kern="0" smtClean="0">
                <a:latin typeface="Calibri" pitchFamily="34" charset="0"/>
              </a:rPr>
              <a:t> of the skew </a:t>
            </a:r>
            <a:r>
              <a:rPr lang="en-US" kern="0" smtClean="0">
                <a:latin typeface="Calibri" pitchFamily="34" charset="0"/>
              </a:rPr>
              <a:t>at </a:t>
            </a:r>
            <a:r>
              <a:rPr lang="en-US" kern="0" smtClean="0">
                <a:latin typeface="Calibri" pitchFamily="34" charset="0"/>
              </a:rPr>
              <a:t>once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			</a:t>
            </a:r>
            <a:r>
              <a:rPr lang="de-CH" kern="0" smtClean="0">
                <a:latin typeface="Calibri" pitchFamily="34" charset="0"/>
              </a:rPr>
              <a:t>			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kern="0">
              <a:latin typeface="Calibri" pitchFamily="34" charset="0"/>
            </a:endParaRPr>
          </a:p>
        </p:txBody>
      </p:sp>
      <p:cxnSp>
        <p:nvCxnSpPr>
          <p:cNvPr id="64" name="Straight Connector 63"/>
          <p:cNvCxnSpPr>
            <a:stCxn id="65" idx="5"/>
            <a:endCxn id="66" idx="1"/>
          </p:cNvCxnSpPr>
          <p:nvPr/>
        </p:nvCxnSpPr>
        <p:spPr bwMode="auto">
          <a:xfrm>
            <a:off x="6423117" y="3358779"/>
            <a:ext cx="1302322" cy="5822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6300192" y="32358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704348" y="391993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3383868" y="4135954"/>
            <a:ext cx="208823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Connector 75"/>
          <p:cNvCxnSpPr>
            <a:stCxn id="77" idx="5"/>
            <a:endCxn id="78" idx="1"/>
          </p:cNvCxnSpPr>
          <p:nvPr/>
        </p:nvCxnSpPr>
        <p:spPr bwMode="auto">
          <a:xfrm>
            <a:off x="899592" y="341278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76667" y="32898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252831" y="43879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498" y="4578223"/>
            <a:ext cx="3042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dist(v,w) </a:t>
            </a:r>
            <a:r>
              <a:rPr lang="de-CH" sz="2400" kern="0" smtClean="0">
                <a:latin typeface="Calibri" pitchFamily="34" charset="0"/>
              </a:rPr>
              <a:t>= </a:t>
            </a:r>
            <a:r>
              <a:rPr lang="de-CH" sz="2400" kern="0" smtClean="0">
                <a:latin typeface="Calibri" pitchFamily="34" charset="0"/>
              </a:rPr>
              <a:t>D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average skew: u/2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44108" y="4604006"/>
            <a:ext cx="3042338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dist(v,w) </a:t>
            </a:r>
            <a:r>
              <a:rPr lang="de-CH" sz="2400" kern="0" smtClean="0">
                <a:latin typeface="Calibri" pitchFamily="34" charset="0"/>
              </a:rPr>
              <a:t>= </a:t>
            </a:r>
            <a:r>
              <a:rPr lang="de-CH" sz="2400" kern="0" smtClean="0">
                <a:latin typeface="Calibri" pitchFamily="34" charset="0"/>
              </a:rPr>
              <a:t>D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average </a:t>
            </a:r>
            <a:r>
              <a:rPr lang="de-CH" sz="2400" kern="0" smtClean="0">
                <a:latin typeface="Calibri" pitchFamily="34" charset="0"/>
              </a:rPr>
              <a:t>skew</a:t>
            </a:r>
            <a:r>
              <a:rPr lang="de-CH" sz="2400" kern="0" smtClean="0">
                <a:latin typeface="Calibri" pitchFamily="34" charset="0"/>
              </a:rPr>
              <a:t>:* u/4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*assuming dH/dt = 1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897814" y="3199850"/>
            <a:ext cx="3042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</a:t>
            </a:r>
            <a:r>
              <a:rPr lang="de-CH" sz="900" kern="0" smtClean="0">
                <a:latin typeface="Calibri" pitchFamily="34" charset="0"/>
              </a:rPr>
              <a:t> </a:t>
            </a:r>
            <a:r>
              <a:rPr lang="de-CH" sz="2400" kern="0" smtClean="0">
                <a:latin typeface="Calibri" pitchFamily="34" charset="0"/>
              </a:rPr>
              <a:t>dist(v,w)/(4</a:t>
            </a:r>
            <a:r>
              <a:rPr lang="el-GR" sz="2400" kern="0" smtClean="0">
                <a:latin typeface="Calibri" pitchFamily="34" charset="0"/>
              </a:rPr>
              <a:t>μ</a:t>
            </a:r>
            <a:r>
              <a:rPr lang="de-CH" sz="2400" kern="0" smtClean="0">
                <a:latin typeface="Calibri" pitchFamily="34" charset="0"/>
              </a:rPr>
              <a:t>)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time </a:t>
            </a:r>
            <a:r>
              <a:rPr lang="de-CH" sz="2400" kern="0" smtClean="0">
                <a:latin typeface="Calibri" pitchFamily="34" charset="0"/>
              </a:rPr>
              <a:t>passes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Racing Against Time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364596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in order to build up local </a:t>
            </a:r>
            <a:r>
              <a:rPr lang="en-US" kern="0" smtClean="0">
                <a:latin typeface="Calibri" pitchFamily="34" charset="0"/>
              </a:rPr>
              <a:t>skew </a:t>
            </a:r>
            <a:r>
              <a:rPr lang="en-US" kern="0" smtClean="0">
                <a:latin typeface="Calibri" pitchFamily="34" charset="0"/>
              </a:rPr>
              <a:t>ω</a:t>
            </a:r>
            <a:r>
              <a:rPr lang="en-US" kern="0" smtClean="0">
                <a:latin typeface="Calibri" pitchFamily="34" charset="0"/>
              </a:rPr>
              <a:t>(u), we need </a:t>
            </a:r>
            <a:r>
              <a:rPr lang="en-US" kern="0" smtClean="0">
                <a:latin typeface="Calibri" pitchFamily="34" charset="0"/>
              </a:rPr>
              <a:t>to </a:t>
            </a:r>
            <a:r>
              <a:rPr lang="en-US" kern="0" smtClean="0">
                <a:latin typeface="Calibri" pitchFamily="34" charset="0"/>
              </a:rPr>
              <a:t>“reveal” the skew and the </a:t>
            </a:r>
            <a:r>
              <a:rPr lang="en-US" kern="0" smtClean="0">
                <a:latin typeface="Calibri" pitchFamily="34" charset="0"/>
              </a:rPr>
              <a:t>algorithm </a:t>
            </a:r>
            <a:r>
              <a:rPr lang="en-US" kern="0" smtClean="0">
                <a:latin typeface="Calibri" pitchFamily="34" charset="0"/>
              </a:rPr>
              <a:t>can </a:t>
            </a:r>
            <a:r>
              <a:rPr lang="en-US" kern="0" smtClean="0">
                <a:latin typeface="Calibri" pitchFamily="34" charset="0"/>
              </a:rPr>
              <a:t>react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but </a:t>
            </a:r>
            <a:r>
              <a:rPr lang="en-US" kern="0" smtClean="0">
                <a:latin typeface="Calibri" pitchFamily="34" charset="0"/>
              </a:rPr>
              <a:t>it cannot </a:t>
            </a:r>
            <a:r>
              <a:rPr lang="en-US" kern="0" smtClean="0">
                <a:latin typeface="Calibri" pitchFamily="34" charset="0"/>
              </a:rPr>
              <a:t>remove </a:t>
            </a:r>
            <a:r>
              <a:rPr lang="en-US" b="1" kern="0" smtClean="0">
                <a:latin typeface="Calibri" pitchFamily="34" charset="0"/>
              </a:rPr>
              <a:t>all</a:t>
            </a:r>
            <a:r>
              <a:rPr lang="en-US" kern="0" smtClean="0">
                <a:latin typeface="Calibri" pitchFamily="34" charset="0"/>
              </a:rPr>
              <a:t> of the skew </a:t>
            </a:r>
            <a:r>
              <a:rPr lang="en-US" kern="0" smtClean="0">
                <a:latin typeface="Calibri" pitchFamily="34" charset="0"/>
              </a:rPr>
              <a:t>at </a:t>
            </a:r>
            <a:r>
              <a:rPr lang="en-US" kern="0" smtClean="0">
                <a:latin typeface="Calibri" pitchFamily="34" charset="0"/>
              </a:rPr>
              <a:t>once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			</a:t>
            </a:r>
            <a:r>
              <a:rPr lang="de-CH" kern="0" smtClean="0">
                <a:latin typeface="Calibri" pitchFamily="34" charset="0"/>
              </a:rPr>
              <a:t>			</a:t>
            </a: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sz="1000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=&gt; can add up to </a:t>
            </a: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(u</a:t>
            </a:r>
            <a:r>
              <a:rPr lang="de-CH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dist(v,w)/</a:t>
            </a:r>
            <a:r>
              <a:rPr lang="el-GR" kern="0" smtClean="0">
                <a:latin typeface="Calibri" pitchFamily="34" charset="0"/>
              </a:rPr>
              <a:t>σ</a:t>
            </a:r>
            <a:r>
              <a:rPr lang="de-CH" kern="0" smtClean="0">
                <a:latin typeface="Calibri" pitchFamily="34" charset="0"/>
              </a:rPr>
              <a:t>) HW skew</a:t>
            </a:r>
            <a:endParaRPr lang="de-CH" kern="0" smtClean="0">
              <a:latin typeface="Calibri" pitchFamily="34" charset="0"/>
            </a:endParaRPr>
          </a:p>
        </p:txBody>
      </p:sp>
      <p:cxnSp>
        <p:nvCxnSpPr>
          <p:cNvPr id="64" name="Straight Connector 63"/>
          <p:cNvCxnSpPr>
            <a:stCxn id="65" idx="5"/>
            <a:endCxn id="66" idx="1"/>
          </p:cNvCxnSpPr>
          <p:nvPr/>
        </p:nvCxnSpPr>
        <p:spPr bwMode="auto">
          <a:xfrm>
            <a:off x="6423117" y="3358779"/>
            <a:ext cx="1302322" cy="5822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6300192" y="32358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704348" y="391993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3383868" y="4135954"/>
            <a:ext cx="208823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Connector 75"/>
          <p:cNvCxnSpPr>
            <a:stCxn id="77" idx="5"/>
            <a:endCxn id="78" idx="1"/>
          </p:cNvCxnSpPr>
          <p:nvPr/>
        </p:nvCxnSpPr>
        <p:spPr bwMode="auto">
          <a:xfrm>
            <a:off x="899592" y="341278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76667" y="32898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252831" y="43879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498" y="4578223"/>
            <a:ext cx="3042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dist(v,w) </a:t>
            </a:r>
            <a:r>
              <a:rPr lang="de-CH" sz="2400" kern="0" smtClean="0">
                <a:latin typeface="Calibri" pitchFamily="34" charset="0"/>
              </a:rPr>
              <a:t>= </a:t>
            </a:r>
            <a:r>
              <a:rPr lang="de-CH" sz="2400" kern="0" smtClean="0">
                <a:latin typeface="Calibri" pitchFamily="34" charset="0"/>
              </a:rPr>
              <a:t>D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average skew: u/2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44108" y="4604006"/>
            <a:ext cx="3042338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dist(v,w) </a:t>
            </a:r>
            <a:r>
              <a:rPr lang="de-CH" sz="2400" kern="0" smtClean="0">
                <a:latin typeface="Calibri" pitchFamily="34" charset="0"/>
              </a:rPr>
              <a:t>= </a:t>
            </a:r>
            <a:r>
              <a:rPr lang="de-CH" sz="2400" kern="0" smtClean="0">
                <a:latin typeface="Calibri" pitchFamily="34" charset="0"/>
              </a:rPr>
              <a:t>D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average </a:t>
            </a:r>
            <a:r>
              <a:rPr lang="de-CH" sz="2400" kern="0" smtClean="0">
                <a:latin typeface="Calibri" pitchFamily="34" charset="0"/>
              </a:rPr>
              <a:t>skew</a:t>
            </a:r>
            <a:r>
              <a:rPr lang="de-CH" sz="2400" kern="0" smtClean="0">
                <a:latin typeface="Calibri" pitchFamily="34" charset="0"/>
              </a:rPr>
              <a:t>:* u/4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*assuming dH/dt = 1</a:t>
            </a:r>
            <a:endParaRPr lang="de-CH" sz="2400" kern="0" smtClean="0">
              <a:latin typeface="Calibri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897814" y="3199850"/>
            <a:ext cx="3042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u</a:t>
            </a:r>
            <a:r>
              <a:rPr lang="de-CH" sz="900" kern="0" smtClean="0">
                <a:latin typeface="Calibri" pitchFamily="34" charset="0"/>
              </a:rPr>
              <a:t> </a:t>
            </a:r>
            <a:r>
              <a:rPr lang="de-CH" sz="2400" kern="0" smtClean="0">
                <a:latin typeface="Calibri" pitchFamily="34" charset="0"/>
              </a:rPr>
              <a:t>dist(v,w)/(4</a:t>
            </a:r>
            <a:r>
              <a:rPr lang="el-GR" sz="2400" kern="0" smtClean="0">
                <a:latin typeface="Calibri" pitchFamily="34" charset="0"/>
              </a:rPr>
              <a:t>μ</a:t>
            </a:r>
            <a:r>
              <a:rPr lang="de-CH" sz="2400" kern="0" smtClean="0">
                <a:latin typeface="Calibri" pitchFamily="34" charset="0"/>
              </a:rPr>
              <a:t>)</a:t>
            </a:r>
          </a:p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time </a:t>
            </a:r>
            <a:r>
              <a:rPr lang="de-CH" sz="2400" kern="0" smtClean="0">
                <a:latin typeface="Calibri" pitchFamily="34" charset="0"/>
              </a:rPr>
              <a:t>passes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Whack-a-Mole and Pigdeon Hole</a:t>
            </a:r>
            <a:endParaRPr lang="en-US">
              <a:latin typeface="Calibri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31800" y="1124744"/>
            <a:ext cx="8172648" cy="5364596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the algorithm has choices: it can locally reduce skew </a:t>
            </a:r>
            <a:r>
              <a:rPr lang="en-US" i="1" kern="0" smtClean="0">
                <a:latin typeface="Calibri" pitchFamily="34" charset="0"/>
              </a:rPr>
              <a:t>anywhere</a:t>
            </a:r>
            <a:r>
              <a:rPr lang="en-US" kern="0" smtClean="0">
                <a:latin typeface="Calibri" pitchFamily="34" charset="0"/>
              </a:rPr>
              <a:t>, but not </a:t>
            </a:r>
            <a:r>
              <a:rPr lang="en-US" i="1" kern="0" smtClean="0">
                <a:latin typeface="Calibri" pitchFamily="34" charset="0"/>
              </a:rPr>
              <a:t>everywhere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i="1" kern="0" smtClean="0">
              <a:latin typeface="Calibri" pitchFamily="34" charset="0"/>
            </a:endParaRPr>
          </a:p>
        </p:txBody>
      </p:sp>
      <p:cxnSp>
        <p:nvCxnSpPr>
          <p:cNvPr id="64" name="Straight Connector 63"/>
          <p:cNvCxnSpPr>
            <a:stCxn id="65" idx="5"/>
            <a:endCxn id="66" idx="1"/>
          </p:cNvCxnSpPr>
          <p:nvPr/>
        </p:nvCxnSpPr>
        <p:spPr bwMode="auto">
          <a:xfrm>
            <a:off x="6423117" y="3358779"/>
            <a:ext cx="1302322" cy="5822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6300192" y="32358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704348" y="391993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flipV="1">
            <a:off x="3383868" y="3753036"/>
            <a:ext cx="2088232" cy="38291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Connector 75"/>
          <p:cNvCxnSpPr>
            <a:stCxn id="77" idx="5"/>
            <a:endCxn id="78" idx="1"/>
          </p:cNvCxnSpPr>
          <p:nvPr/>
        </p:nvCxnSpPr>
        <p:spPr bwMode="auto">
          <a:xfrm>
            <a:off x="899592" y="3412785"/>
            <a:ext cx="1374330" cy="996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76667" y="32898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252831" y="43879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Straight Connector 13"/>
          <p:cNvCxnSpPr>
            <a:stCxn id="15" idx="6"/>
          </p:cNvCxnSpPr>
          <p:nvPr/>
        </p:nvCxnSpPr>
        <p:spPr bwMode="auto">
          <a:xfrm>
            <a:off x="6444208" y="2312876"/>
            <a:ext cx="6120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6300192" y="22408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704348" y="292494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0" name="Straight Connector 19"/>
          <p:cNvCxnSpPr>
            <a:endCxn id="16" idx="1"/>
          </p:cNvCxnSpPr>
          <p:nvPr/>
        </p:nvCxnSpPr>
        <p:spPr bwMode="auto">
          <a:xfrm>
            <a:off x="7056276" y="2312876"/>
            <a:ext cx="669163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24" idx="5"/>
          </p:cNvCxnSpPr>
          <p:nvPr/>
        </p:nvCxnSpPr>
        <p:spPr bwMode="auto">
          <a:xfrm>
            <a:off x="6423117" y="4776061"/>
            <a:ext cx="633159" cy="6331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6300192" y="465313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704348" y="533721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6" name="Straight Connector 25"/>
          <p:cNvCxnSpPr>
            <a:endCxn id="25" idx="2"/>
          </p:cNvCxnSpPr>
          <p:nvPr/>
        </p:nvCxnSpPr>
        <p:spPr bwMode="auto">
          <a:xfrm>
            <a:off x="7056276" y="5409220"/>
            <a:ext cx="6480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3383868" y="2733485"/>
            <a:ext cx="2088232" cy="140246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3383868" y="4147394"/>
            <a:ext cx="2088232" cy="64975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>
          <a:xfrm>
            <a:off x="4067944" y="2788244"/>
            <a:ext cx="54006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400" kern="0" smtClean="0">
                <a:latin typeface="Calibri" pitchFamily="34" charset="0"/>
              </a:rPr>
              <a:t>?</a:t>
            </a:r>
            <a:endParaRPr lang="de-CH" sz="2400" kern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Pict">
  <a:themeElements>
    <a:clrScheme name="vorlagePi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orlagePic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  <a:ln w="28575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vorlagePi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Pic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Designs\Aufsteigend.pot</Template>
  <TotalTime>1547</TotalTime>
  <Words>843</Words>
  <Application>Microsoft Office PowerPoint</Application>
  <PresentationFormat>On-screen Show (4:3)</PresentationFormat>
  <Paragraphs>311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vorlagePict</vt:lpstr>
      <vt:lpstr>Gradient Clock Synchronization</vt:lpstr>
      <vt:lpstr>Today: Lower Bound on Local Skew</vt:lpstr>
      <vt:lpstr>Recall: We Can “Hide” HW Clock Skew...</vt:lpstr>
      <vt:lpstr>Recall: We Can “Hide” HW Clock Skew...</vt:lpstr>
      <vt:lpstr>Recall: ...but at most u per edge! </vt:lpstr>
      <vt:lpstr>Racing Against Time</vt:lpstr>
      <vt:lpstr>Racing Against Time</vt:lpstr>
      <vt:lpstr>Racing Against Time</vt:lpstr>
      <vt:lpstr>Whack-a-Mole and Pigdeon Hole</vt:lpstr>
      <vt:lpstr>Whack-a-Mole and Pigdeon Hole</vt:lpstr>
      <vt:lpstr>Why Subdivide?</vt:lpstr>
      <vt:lpstr>Why Subdivide?</vt:lpstr>
      <vt:lpstr>Why Subdivide?</vt:lpstr>
      <vt:lpstr>Lower Bound on Local Skew</vt:lpstr>
      <vt:lpstr>Proving the Theorem</vt:lpstr>
      <vt:lpstr>Proving the Theorem</vt:lpstr>
      <vt:lpstr>Proving the Theorem</vt:lpstr>
      <vt:lpstr>Proving the Theorem</vt:lpstr>
      <vt:lpstr>Proving the Theorem</vt:lpstr>
      <vt:lpstr>Proving the Theorem</vt:lpstr>
      <vt:lpstr>Proving the Theorem*</vt:lpstr>
      <vt:lpstr>Mediocre Averaging Protocols</vt:lpstr>
    </vt:vector>
  </TitlesOfParts>
  <Company>foto &amp; grafik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zz</dc:creator>
  <cp:lastModifiedBy>Harry</cp:lastModifiedBy>
  <cp:revision>2509</cp:revision>
  <cp:lastPrinted>2001-11-16T09:18:20Z</cp:lastPrinted>
  <dcterms:created xsi:type="dcterms:W3CDTF">2001-11-15T15:25:58Z</dcterms:created>
  <dcterms:modified xsi:type="dcterms:W3CDTF">2021-01-27T15:14:41Z</dcterms:modified>
</cp:coreProperties>
</file>