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739" r:id="rId3"/>
    <p:sldId id="879" r:id="rId4"/>
    <p:sldId id="880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91" r:id="rId14"/>
    <p:sldId id="892" r:id="rId15"/>
    <p:sldId id="934" r:id="rId16"/>
    <p:sldId id="893" r:id="rId17"/>
    <p:sldId id="935" r:id="rId18"/>
    <p:sldId id="894" r:id="rId19"/>
    <p:sldId id="877" r:id="rId20"/>
    <p:sldId id="900" r:id="rId21"/>
    <p:sldId id="899" r:id="rId22"/>
    <p:sldId id="898" r:id="rId23"/>
    <p:sldId id="903" r:id="rId24"/>
    <p:sldId id="904" r:id="rId25"/>
    <p:sldId id="909" r:id="rId26"/>
    <p:sldId id="910" r:id="rId27"/>
    <p:sldId id="917" r:id="rId28"/>
    <p:sldId id="913" r:id="rId29"/>
    <p:sldId id="914" r:id="rId30"/>
    <p:sldId id="916" r:id="rId31"/>
    <p:sldId id="919" r:id="rId32"/>
    <p:sldId id="918" r:id="rId33"/>
    <p:sldId id="920" r:id="rId34"/>
    <p:sldId id="921" r:id="rId35"/>
    <p:sldId id="922" r:id="rId36"/>
    <p:sldId id="923" r:id="rId37"/>
    <p:sldId id="924" r:id="rId38"/>
    <p:sldId id="925" r:id="rId39"/>
    <p:sldId id="926" r:id="rId40"/>
    <p:sldId id="927" r:id="rId41"/>
    <p:sldId id="928" r:id="rId42"/>
    <p:sldId id="930" r:id="rId43"/>
    <p:sldId id="931" r:id="rId44"/>
    <p:sldId id="929" r:id="rId45"/>
    <p:sldId id="932" r:id="rId46"/>
    <p:sldId id="933" r:id="rId4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2688">
          <p15:clr>
            <a:srgbClr val="A4A3A4"/>
          </p15:clr>
        </p15:guide>
        <p15:guide id="4" orient="horz" pos="3120">
          <p15:clr>
            <a:srgbClr val="A4A3A4"/>
          </p15:clr>
        </p15:guide>
        <p15:guide id="5" orient="horz" pos="1392">
          <p15:clr>
            <a:srgbClr val="A4A3A4"/>
          </p15:clr>
        </p15:guide>
        <p15:guide id="6" pos="2921">
          <p15:clr>
            <a:srgbClr val="A4A3A4"/>
          </p15:clr>
        </p15:guide>
        <p15:guide id="7" pos="4560">
          <p15:clr>
            <a:srgbClr val="A4A3A4"/>
          </p15:clr>
        </p15:guide>
        <p15:guide id="8" pos="1824">
          <p15:clr>
            <a:srgbClr val="A4A3A4"/>
          </p15:clr>
        </p15:guide>
        <p15:guide id="9" pos="1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996633"/>
    <a:srgbClr val="19994D"/>
    <a:srgbClr val="FF6600"/>
    <a:srgbClr val="00FF00"/>
    <a:srgbClr val="DF3321"/>
    <a:srgbClr val="0040C0"/>
    <a:srgbClr val="FF3399"/>
    <a:srgbClr val="0156FF"/>
    <a:srgbClr val="017B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92" autoAdjust="0"/>
  </p:normalViewPr>
  <p:slideViewPr>
    <p:cSldViewPr snapToObjects="1">
      <p:cViewPr>
        <p:scale>
          <a:sx n="100" d="100"/>
          <a:sy n="100" d="100"/>
        </p:scale>
        <p:origin x="-2190" y="-312"/>
      </p:cViewPr>
      <p:guideLst>
        <p:guide orient="horz" pos="2256"/>
        <p:guide orient="horz" pos="1824"/>
        <p:guide orient="horz" pos="2688"/>
        <p:guide orient="horz" pos="3120"/>
        <p:guide orient="horz" pos="1392"/>
        <p:guide pos="2921"/>
        <p:guide pos="4560"/>
        <p:guide pos="1824"/>
        <p:guide pos="1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CD7BD2-54AB-4D67-AB30-AEB8DECEB6F0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5060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Textformatierung des Masters zu bearbeiten.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2A0B9D-D136-4BF8-9D8F-7EFC87D5934C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29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30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33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34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39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40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43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44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19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20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23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24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25</a:t>
            </a:fld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1031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260648"/>
            <a:ext cx="8316924" cy="64807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>
                <a:latin typeface="Calibri" pitchFamily="34" charset="0"/>
              </a:rPr>
              <a:t>Gradient Clock Synchronization</a:t>
            </a:r>
            <a:endParaRPr lang="en-US" altLang="de-DE" b="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2466" name="Picture 2" descr="Image for 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20788"/>
            <a:ext cx="6876764" cy="3326017"/>
          </a:xfrm>
          <a:prstGeom prst="rect">
            <a:avLst/>
          </a:prstGeom>
          <a:noFill/>
        </p:spPr>
      </p:pic>
      <p:sp>
        <p:nvSpPr>
          <p:cNvPr id="62468" name="AutoShape 4" descr="Buy Newgate Clocks Number One Italian Wall Clock - Black | AM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AutoShape 6" descr="Buy Newgate Clocks Number One Italian Wall Clock - Black | AMA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472" name="Picture 8" descr="Buy Newgate Clocks Number One Italian Wall Clock - Black | AMA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06384"/>
            <a:ext cx="726672" cy="726672"/>
          </a:xfrm>
          <a:prstGeom prst="rect">
            <a:avLst/>
          </a:prstGeom>
          <a:noFill/>
        </p:spPr>
      </p:pic>
      <p:pic>
        <p:nvPicPr>
          <p:cNvPr id="9" name="Picture 8" descr="Buy Newgate Clocks Number One Italian Wall Clock - Black | AMA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932" y="2060848"/>
            <a:ext cx="726672" cy="726672"/>
          </a:xfrm>
          <a:prstGeom prst="rect">
            <a:avLst/>
          </a:prstGeom>
          <a:noFill/>
        </p:spPr>
      </p:pic>
      <p:pic>
        <p:nvPicPr>
          <p:cNvPr id="62476" name="Picture 12" descr="Wall Clocks You'll Love in 2021 | Wayf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3288" y="3569720"/>
            <a:ext cx="726672" cy="726672"/>
          </a:xfrm>
          <a:prstGeom prst="rect">
            <a:avLst/>
          </a:prstGeom>
          <a:noFill/>
        </p:spPr>
      </p:pic>
      <p:pic>
        <p:nvPicPr>
          <p:cNvPr id="12" name="Picture 12" descr="Wall Clocks You'll Love in 2021 | Wayfai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4108" y="2424184"/>
            <a:ext cx="726672" cy="726672"/>
          </a:xfrm>
          <a:prstGeom prst="rect">
            <a:avLst/>
          </a:prstGeom>
          <a:noFill/>
        </p:spPr>
      </p:pic>
      <p:pic>
        <p:nvPicPr>
          <p:cNvPr id="62478" name="Picture 14" descr="Westclox 14 in. Black Electric Wall Clock-32189A - The Home Dep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8284" y="3933056"/>
            <a:ext cx="726672" cy="726672"/>
          </a:xfrm>
          <a:prstGeom prst="rect">
            <a:avLst/>
          </a:prstGeom>
          <a:noFill/>
        </p:spPr>
      </p:pic>
      <p:pic>
        <p:nvPicPr>
          <p:cNvPr id="62482" name="Picture 18" descr="4pm closing. We know it's difficult for some of you to get to Happy Valley  during the week. If you're not in the @ubereats_hk service area we can  deliver to you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808820"/>
            <a:ext cx="726672" cy="726672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 bwMode="auto">
          <a:xfrm>
            <a:off x="2130320" y="2535492"/>
            <a:ext cx="713488" cy="67089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2482" idx="3"/>
            <a:endCxn id="9" idx="1"/>
          </p:cNvCxnSpPr>
          <p:nvPr/>
        </p:nvCxnSpPr>
        <p:spPr bwMode="auto">
          <a:xfrm>
            <a:off x="2130320" y="2172156"/>
            <a:ext cx="1829612" cy="25202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570480" y="2787520"/>
            <a:ext cx="389452" cy="41886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9" idx="3"/>
            <a:endCxn id="12" idx="1"/>
          </p:cNvCxnSpPr>
          <p:nvPr/>
        </p:nvCxnSpPr>
        <p:spPr bwMode="auto">
          <a:xfrm>
            <a:off x="4686604" y="2424184"/>
            <a:ext cx="857504" cy="36333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270780" y="3150856"/>
            <a:ext cx="857504" cy="782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endCxn id="62478" idx="1"/>
          </p:cNvCxnSpPr>
          <p:nvPr/>
        </p:nvCxnSpPr>
        <p:spPr bwMode="auto">
          <a:xfrm>
            <a:off x="5229960" y="3933056"/>
            <a:ext cx="1898324" cy="36333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5229960" y="3150856"/>
            <a:ext cx="314148" cy="41886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62472" idx="3"/>
            <a:endCxn id="62476" idx="1"/>
          </p:cNvCxnSpPr>
          <p:nvPr/>
        </p:nvCxnSpPr>
        <p:spPr bwMode="auto">
          <a:xfrm>
            <a:off x="3570480" y="3569720"/>
            <a:ext cx="932808" cy="36333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1259632" y="5445224"/>
            <a:ext cx="6732748" cy="64807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kern="0" smtClean="0">
                <a:latin typeface="Calibri" pitchFamily="34" charset="0"/>
              </a:rPr>
              <a:t>max</a:t>
            </a:r>
            <a:r>
              <a:rPr lang="de-CH" sz="3600" kern="0" baseline="-25000" smtClean="0">
                <a:latin typeface="Calibri" pitchFamily="34" charset="0"/>
              </a:rPr>
              <a:t>{v,w}</a:t>
            </a:r>
            <a:r>
              <a:rPr lang="el-GR" sz="3600" kern="0" baseline="-25000" smtClean="0">
                <a:latin typeface="Calibri" pitchFamily="34" charset="0"/>
              </a:rPr>
              <a:t>ϵ</a:t>
            </a:r>
            <a:r>
              <a:rPr lang="de-CH" sz="3600" kern="0" baseline="-25000" smtClean="0">
                <a:latin typeface="Calibri" pitchFamily="34" charset="0"/>
              </a:rPr>
              <a:t>E</a:t>
            </a:r>
            <a:r>
              <a:rPr lang="de-CH" sz="3600" kern="0" smtClean="0">
                <a:latin typeface="Calibri" pitchFamily="34" charset="0"/>
              </a:rPr>
              <a:t>|L</a:t>
            </a:r>
            <a:r>
              <a:rPr lang="de-CH" sz="3600" kern="0" baseline="-25000" smtClean="0">
                <a:latin typeface="Calibri" pitchFamily="34" charset="0"/>
              </a:rPr>
              <a:t>v</a:t>
            </a:r>
            <a:r>
              <a:rPr lang="de-CH" sz="3600" kern="0" smtClean="0">
                <a:latin typeface="Calibri" pitchFamily="34" charset="0"/>
              </a:rPr>
              <a:t>-L</a:t>
            </a:r>
            <a:r>
              <a:rPr lang="de-CH" sz="3600" kern="0" baseline="-25000" smtClean="0">
                <a:latin typeface="Calibri" pitchFamily="34" charset="0"/>
              </a:rPr>
              <a:t>w</a:t>
            </a:r>
            <a:r>
              <a:rPr lang="de-CH" sz="3600" kern="0" smtClean="0">
                <a:latin typeface="Calibri" pitchFamily="34" charset="0"/>
              </a:rPr>
              <a:t>| &lt;&lt; max</a:t>
            </a:r>
            <a:r>
              <a:rPr lang="de-CH" sz="3600" kern="0" baseline="-25000" smtClean="0">
                <a:latin typeface="Calibri" pitchFamily="34" charset="0"/>
              </a:rPr>
              <a:t>v,w</a:t>
            </a:r>
            <a:r>
              <a:rPr lang="el-GR" sz="3600" kern="0" baseline="-25000" smtClean="0">
                <a:latin typeface="Calibri" pitchFamily="34" charset="0"/>
              </a:rPr>
              <a:t>ϵ</a:t>
            </a:r>
            <a:r>
              <a:rPr lang="de-CH" sz="3600" kern="0" baseline="-25000" smtClean="0">
                <a:latin typeface="Calibri" pitchFamily="34" charset="0"/>
              </a:rPr>
              <a:t>V</a:t>
            </a:r>
            <a:r>
              <a:rPr lang="de-CH" sz="3600" kern="0" smtClean="0">
                <a:latin typeface="Calibri" pitchFamily="34" charset="0"/>
              </a:rPr>
              <a:t>|L</a:t>
            </a:r>
            <a:r>
              <a:rPr lang="de-CH" sz="3600" kern="0" baseline="-25000" smtClean="0">
                <a:latin typeface="Calibri" pitchFamily="34" charset="0"/>
              </a:rPr>
              <a:t>v</a:t>
            </a:r>
            <a:r>
              <a:rPr lang="de-CH" sz="3600" kern="0" smtClean="0">
                <a:latin typeface="Calibri" pitchFamily="34" charset="0"/>
              </a:rPr>
              <a:t>-L</a:t>
            </a:r>
            <a:r>
              <a:rPr lang="de-CH" sz="3600" kern="0" baseline="-25000" smtClean="0">
                <a:latin typeface="Calibri" pitchFamily="34" charset="0"/>
              </a:rPr>
              <a:t>w</a:t>
            </a:r>
            <a:r>
              <a:rPr lang="de-CH" sz="3600" kern="0" smtClean="0">
                <a:latin typeface="Calibri" pitchFamily="34" charset="0"/>
              </a:rPr>
              <a:t>|</a:t>
            </a:r>
            <a:endParaRPr lang="en-US" sz="3600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Naive Averaging Fails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problem: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Measurements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are not perfect!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  <p:pic>
        <p:nvPicPr>
          <p:cNvPr id="1026" name="Picture 2" descr="C:\Users\Harry\Documents\presentations\how_to_clock\av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1556792"/>
            <a:ext cx="4464495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rry\Documents\presentations\how_to_clock\av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1520787"/>
            <a:ext cx="4464496" cy="4482774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Naive Averaging Fails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problem: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Measurements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are not perfect!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This blurs the line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between fast and slow.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rry\Documents\presentations\how_to_clock\avg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20788"/>
            <a:ext cx="4500499" cy="4500500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Naive Averaging Fails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problem: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Measurements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are not perfect!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This blurs the line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between fast and slow.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=&gt; system might not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     </a:t>
            </a:r>
            <a:r>
              <a:rPr lang="de-CH" sz="1000" smtClean="0">
                <a:latin typeface="Calibri" pitchFamily="34" charset="0"/>
              </a:rPr>
              <a:t> </a:t>
            </a:r>
            <a:r>
              <a:rPr lang="de-CH" smtClean="0">
                <a:latin typeface="Calibri" pitchFamily="34" charset="0"/>
              </a:rPr>
              <a:t>respond to build-up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 of skew!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5184068" y="2708920"/>
            <a:ext cx="720080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ry\Documents\presentations\how_to_clock\s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1471302"/>
            <a:ext cx="4460085" cy="4441974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Algorithm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idea: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discretize skews and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round conservatively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=&gt; local &amp; limited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 </a:t>
            </a:r>
            <a:r>
              <a:rPr lang="de-CH" sz="600" smtClean="0">
                <a:latin typeface="Calibri" pitchFamily="34" charset="0"/>
              </a:rPr>
              <a:t> </a:t>
            </a:r>
            <a:r>
              <a:rPr lang="de-CH" smtClean="0">
                <a:latin typeface="Calibri" pitchFamily="34" charset="0"/>
              </a:rPr>
              <a:t>response to skews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arry\Documents\presentations\how_to_clock\s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1471302"/>
            <a:ext cx="4460085" cy="4441974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Algorithm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idea: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discretize skews and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round conservatively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=&gt; local &amp; limited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 </a:t>
            </a:r>
            <a:r>
              <a:rPr lang="de-CH" sz="600" smtClean="0">
                <a:latin typeface="Calibri" pitchFamily="34" charset="0"/>
              </a:rPr>
              <a:t> </a:t>
            </a:r>
            <a:r>
              <a:rPr lang="de-CH" smtClean="0">
                <a:latin typeface="Calibri" pitchFamily="34" charset="0"/>
              </a:rPr>
              <a:t>response to skews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760132" y="1628800"/>
            <a:ext cx="180020" cy="1944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5112060" y="1628800"/>
            <a:ext cx="648072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4349420" y="968649"/>
            <a:ext cx="31749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aggressive averaging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349420" y="1628800"/>
            <a:ext cx="1194688" cy="5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arry\Documents\presentations\how_to_clock\fc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7" y="1471301"/>
            <a:ext cx="4460085" cy="4460085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Algorithm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idea: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discretize skews and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round conservatively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=&gt; local &amp; limited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 </a:t>
            </a:r>
            <a:r>
              <a:rPr lang="de-CH" sz="600" smtClean="0">
                <a:latin typeface="Calibri" pitchFamily="34" charset="0"/>
              </a:rPr>
              <a:t> </a:t>
            </a:r>
            <a:r>
              <a:rPr lang="de-CH" smtClean="0">
                <a:latin typeface="Calibri" pitchFamily="34" charset="0"/>
              </a:rPr>
              <a:t>response to skews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49420" y="968649"/>
            <a:ext cx="317490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aggressive averaging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arry\Documents\presentations\how_to_clock\s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1471302"/>
            <a:ext cx="4460085" cy="4441974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Algorithm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idea: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discretize skews and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round conservatively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=&gt; local &amp; limited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 </a:t>
            </a:r>
            <a:r>
              <a:rPr lang="de-CH" sz="600" smtClean="0">
                <a:latin typeface="Calibri" pitchFamily="34" charset="0"/>
              </a:rPr>
              <a:t> </a:t>
            </a:r>
            <a:r>
              <a:rPr lang="de-CH" smtClean="0">
                <a:latin typeface="Calibri" pitchFamily="34" charset="0"/>
              </a:rPr>
              <a:t>response to skews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688124" y="1484784"/>
            <a:ext cx="252028" cy="1368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4349420" y="1448780"/>
            <a:ext cx="1122680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4349420" y="968649"/>
            <a:ext cx="350313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conservative averaging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5040052" y="1471302"/>
            <a:ext cx="648072" cy="8055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Harry\Documents\presentations\how_to_clock\sc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1484784"/>
            <a:ext cx="4501614" cy="4428492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Algorithm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idea: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discretize skews and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round conservatively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=&gt; local &amp; limited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 </a:t>
            </a:r>
            <a:r>
              <a:rPr lang="de-CH" sz="600" smtClean="0">
                <a:latin typeface="Calibri" pitchFamily="34" charset="0"/>
              </a:rPr>
              <a:t> </a:t>
            </a:r>
            <a:r>
              <a:rPr lang="de-CH" smtClean="0">
                <a:latin typeface="Calibri" pitchFamily="34" charset="0"/>
              </a:rPr>
              <a:t>response to skews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49420" y="968649"/>
            <a:ext cx="350313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conservative averaging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Algorithm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mtClean="0">
                <a:latin typeface="Calibri" pitchFamily="34" charset="0"/>
              </a:rPr>
              <a:t>idea: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mtClean="0">
                <a:latin typeface="Calibri" pitchFamily="34" charset="0"/>
              </a:rPr>
              <a:t>discretize skews and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mtClean="0">
                <a:latin typeface="Calibri" pitchFamily="34" charset="0"/>
              </a:rPr>
              <a:t>round conservatively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mtClean="0">
                <a:latin typeface="Calibri" pitchFamily="34" charset="0"/>
              </a:rPr>
              <a:t>=&gt; local &amp; limited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mtClean="0">
                <a:latin typeface="Calibri" pitchFamily="34" charset="0"/>
              </a:rPr>
              <a:t>	 </a:t>
            </a:r>
            <a:r>
              <a:rPr lang="en-US" sz="600" smtClean="0">
                <a:latin typeface="Calibri" pitchFamily="34" charset="0"/>
              </a:rPr>
              <a:t> </a:t>
            </a:r>
            <a:r>
              <a:rPr lang="en-US" smtClean="0">
                <a:latin typeface="Calibri" pitchFamily="34" charset="0"/>
              </a:rPr>
              <a:t>response to skews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2</a:t>
            </a:r>
            <a:r>
              <a:rPr lang="el-GR" smtClean="0">
                <a:latin typeface="Calibri" pitchFamily="34" charset="0"/>
              </a:rPr>
              <a:t>κ</a:t>
            </a:r>
            <a:r>
              <a:rPr lang="en-US" smtClean="0">
                <a:latin typeface="Calibri" pitchFamily="34" charset="0"/>
              </a:rPr>
              <a:t> = “height of stairs”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smtClean="0">
                <a:latin typeface="Calibri" pitchFamily="34" charset="0"/>
              </a:rPr>
              <a:t>δ</a:t>
            </a:r>
            <a:r>
              <a:rPr lang="de-CH" smtClean="0">
                <a:latin typeface="Calibri" pitchFamily="34" charset="0"/>
              </a:rPr>
              <a:t> = side of square</a:t>
            </a:r>
            <a:endParaRPr lang="en-US" smtClean="0">
              <a:latin typeface="Calibri" pitchFamily="34" charset="0"/>
            </a:endParaRPr>
          </a:p>
        </p:txBody>
      </p:sp>
      <p:pic>
        <p:nvPicPr>
          <p:cNvPr id="23" name="Picture 2" descr="C:\Users\Harry\Documents\presentations\how_to_clock\sc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1484784"/>
            <a:ext cx="4501614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Computing Clock Estimates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b="1" kern="0" smtClean="0">
                <a:latin typeface="Calibri" pitchFamily="34" charset="0"/>
              </a:rPr>
              <a:t>breakout session:</a:t>
            </a:r>
          </a:p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3600" kern="0" smtClean="0">
              <a:latin typeface="Calibri" pitchFamily="34" charset="0"/>
            </a:endParaRPr>
          </a:p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3600" kern="0" smtClean="0">
                <a:latin typeface="Calibri" pitchFamily="34" charset="0"/>
              </a:rPr>
              <a:t>What‘s </a:t>
            </a:r>
            <a:r>
              <a:rPr lang="el-GR" sz="3600" kern="0" smtClean="0">
                <a:latin typeface="Calibri" pitchFamily="34" charset="0"/>
              </a:rPr>
              <a:t>δ</a:t>
            </a:r>
            <a:r>
              <a:rPr lang="de-CH" sz="3600" kern="0" smtClean="0">
                <a:latin typeface="Calibri" pitchFamily="34" charset="0"/>
              </a:rPr>
              <a:t> (asymptotically)?</a:t>
            </a:r>
            <a:endParaRPr lang="en-US" sz="3600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Today: GCS Algorithm with log. Skew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800" y="1088740"/>
            <a:ext cx="8172648" cy="489654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b="1" kern="0" smtClean="0">
                <a:latin typeface="Calibri" pitchFamily="34" charset="0"/>
              </a:rPr>
              <a:t>Theorem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any </a:t>
            </a:r>
            <a:r>
              <a:rPr lang="el-GR" kern="0" smtClean="0">
                <a:latin typeface="Calibri" pitchFamily="34" charset="0"/>
              </a:rPr>
              <a:t>μ </a:t>
            </a:r>
            <a:r>
              <a:rPr lang="de-CH" kern="0" smtClean="0">
                <a:latin typeface="Calibri" pitchFamily="34" charset="0"/>
              </a:rPr>
              <a:t>&gt;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-1, there is an algorithm such that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6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</a:t>
            </a:r>
            <a:r>
              <a:rPr lang="de-CH" b="1" kern="0" smtClean="0">
                <a:latin typeface="Calibri" pitchFamily="34" charset="0"/>
              </a:rPr>
              <a:t>dH/dt </a:t>
            </a:r>
            <a:r>
              <a:rPr lang="el-GR" b="1" kern="0" smtClean="0">
                <a:latin typeface="Calibri" pitchFamily="34" charset="0"/>
              </a:rPr>
              <a:t>≤ </a:t>
            </a:r>
            <a:r>
              <a:rPr lang="de-CH" b="1" kern="0" smtClean="0">
                <a:latin typeface="Calibri" pitchFamily="34" charset="0"/>
              </a:rPr>
              <a:t>dL/dt </a:t>
            </a:r>
            <a:r>
              <a:rPr lang="el-GR" b="1" kern="0" smtClean="0">
                <a:latin typeface="Calibri" pitchFamily="34" charset="0"/>
              </a:rPr>
              <a:t>≤</a:t>
            </a:r>
            <a:r>
              <a:rPr lang="de-CH" b="1" kern="0" smtClean="0">
                <a:latin typeface="Calibri" pitchFamily="34" charset="0"/>
              </a:rPr>
              <a:t> (1+</a:t>
            </a:r>
            <a:r>
              <a:rPr lang="el-GR" b="1" kern="0" smtClean="0">
                <a:latin typeface="Calibri" pitchFamily="34" charset="0"/>
              </a:rPr>
              <a:t>μ</a:t>
            </a:r>
            <a:r>
              <a:rPr lang="de-CH" b="1" kern="0" smtClean="0">
                <a:latin typeface="Calibri" pitchFamily="34" charset="0"/>
              </a:rPr>
              <a:t>)dH/dt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6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and the </a:t>
            </a:r>
            <a:r>
              <a:rPr lang="de-CH" b="1" kern="0" smtClean="0">
                <a:latin typeface="Calibri" pitchFamily="34" charset="0"/>
              </a:rPr>
              <a:t>local skew </a:t>
            </a:r>
            <a:r>
              <a:rPr lang="de-CH" kern="0" smtClean="0">
                <a:latin typeface="Calibri" pitchFamily="34" charset="0"/>
              </a:rPr>
              <a:t>is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6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</a:t>
            </a:r>
            <a:r>
              <a:rPr lang="de-CH" b="1" kern="0" smtClean="0">
                <a:latin typeface="Calibri" pitchFamily="34" charset="0"/>
              </a:rPr>
              <a:t>O((u+</a:t>
            </a:r>
            <a:r>
              <a:rPr lang="el-GR" b="1" kern="0" smtClean="0">
                <a:latin typeface="Calibri" pitchFamily="34" charset="0"/>
              </a:rPr>
              <a:t>μ</a:t>
            </a:r>
            <a:r>
              <a:rPr lang="de-CH" b="1" kern="0" smtClean="0">
                <a:latin typeface="Calibri" pitchFamily="34" charset="0"/>
              </a:rPr>
              <a:t>d) log</a:t>
            </a:r>
            <a:r>
              <a:rPr lang="el-GR" b="1" kern="0" baseline="-25000" smtClean="0">
                <a:latin typeface="Calibri" pitchFamily="34" charset="0"/>
              </a:rPr>
              <a:t>σ</a:t>
            </a:r>
            <a:r>
              <a:rPr lang="de-CH" b="1" kern="0" smtClean="0">
                <a:latin typeface="Calibri" pitchFamily="34" charset="0"/>
              </a:rPr>
              <a:t> D)</a:t>
            </a:r>
            <a:r>
              <a:rPr lang="de-CH" kern="0" smtClean="0">
                <a:latin typeface="Calibri" pitchFamily="34" charset="0"/>
              </a:rPr>
              <a:t>,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6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where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</a:t>
            </a:r>
            <a:r>
              <a:rPr lang="el-GR" kern="0" smtClean="0">
                <a:latin typeface="Calibri" pitchFamily="34" charset="0"/>
              </a:rPr>
              <a:t> σ</a:t>
            </a:r>
            <a:r>
              <a:rPr lang="de-CH" kern="0" smtClean="0">
                <a:latin typeface="Calibri" pitchFamily="34" charset="0"/>
              </a:rPr>
              <a:t> = </a:t>
            </a:r>
            <a:r>
              <a:rPr lang="el-GR" kern="0" smtClean="0">
                <a:latin typeface="Calibri" pitchFamily="34" charset="0"/>
              </a:rPr>
              <a:t>μ</a:t>
            </a:r>
            <a:r>
              <a:rPr lang="de-CH" kern="0" smtClean="0">
                <a:latin typeface="Calibri" pitchFamily="34" charset="0"/>
              </a:rPr>
              <a:t>/(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-1).</a:t>
            </a:r>
            <a:endParaRPr lang="en-US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Potential Function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  <a:endParaRPr lang="en-US" sz="2000" kern="0" smtClean="0">
              <a:latin typeface="Calibri" pitchFamily="34" charset="0"/>
            </a:endParaRPr>
          </a:p>
        </p:txBody>
      </p: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467544" y="2324673"/>
            <a:ext cx="4913312" cy="2443163"/>
            <a:chOff x="835" y="2044"/>
            <a:chExt cx="3095" cy="1539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H="1" flipV="1">
              <a:off x="1364" y="2044"/>
              <a:ext cx="2370" cy="752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 flipV="1">
              <a:off x="1368" y="2404"/>
              <a:ext cx="2371" cy="7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2" y="2136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552" y="3330"/>
              <a:ext cx="378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835" y="2051"/>
              <a:ext cx="480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2000" kern="0" smtClean="0">
                  <a:latin typeface="Calibri" pitchFamily="34" charset="0"/>
                  <a:cs typeface="Calibri" pitchFamily="34" charset="0"/>
                </a:rPr>
                <a:t>Ψ</a:t>
              </a:r>
              <a:r>
                <a:rPr lang="de-CH" sz="2000" kern="0" baseline="-2500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CH" sz="2000" kern="0" baseline="30000" smtClean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CH" sz="2000" kern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1375" y="2046"/>
              <a:ext cx="1" cy="35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6" y="2094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" y="2668"/>
              <a:ext cx="277" cy="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" y="2929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6" y="2983"/>
              <a:ext cx="276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1983" y="2826"/>
              <a:ext cx="407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Potential Function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  <a:endParaRPr lang="en-US" sz="2000" kern="0" smtClean="0"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67544" y="2324673"/>
            <a:ext cx="4913312" cy="2443163"/>
            <a:chOff x="835" y="2044"/>
            <a:chExt cx="3095" cy="1539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 flipV="1">
              <a:off x="1364" y="2044"/>
              <a:ext cx="2370" cy="752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1368" y="2404"/>
              <a:ext cx="2371" cy="7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2" y="2136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552" y="3330"/>
              <a:ext cx="378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35" y="2051"/>
              <a:ext cx="480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2000" kern="0" smtClean="0">
                  <a:latin typeface="Calibri" pitchFamily="34" charset="0"/>
                  <a:cs typeface="Calibri" pitchFamily="34" charset="0"/>
                </a:rPr>
                <a:t>Ψ</a:t>
              </a:r>
              <a:r>
                <a:rPr lang="de-CH" sz="2000" kern="0" baseline="-2500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CH" sz="2000" kern="0" baseline="30000" smtClean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CH" sz="2000" kern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75" y="2046"/>
              <a:ext cx="1" cy="35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6" y="2094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" y="2668"/>
              <a:ext cx="277" cy="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" y="2929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6" y="2983"/>
              <a:ext cx="276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983" y="2826"/>
              <a:ext cx="407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H="1">
            <a:off x="2936106" y="2170747"/>
            <a:ext cx="631825" cy="2999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599892" y="1880828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kern="0" smtClean="0">
                <a:latin typeface="Calibri" pitchFamily="34" charset="0"/>
              </a:rPr>
              <a:t>leading node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Potential Function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  <a:endParaRPr lang="en-US" sz="2000" kern="0" smtClean="0"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67544" y="2322786"/>
            <a:ext cx="4913312" cy="2443163"/>
            <a:chOff x="835" y="2044"/>
            <a:chExt cx="3095" cy="1539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 flipV="1">
              <a:off x="1364" y="2044"/>
              <a:ext cx="2370" cy="752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1368" y="2404"/>
              <a:ext cx="2371" cy="7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2" y="2136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552" y="3330"/>
              <a:ext cx="378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35" y="2051"/>
              <a:ext cx="480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2000" kern="0" smtClean="0">
                  <a:latin typeface="Calibri" pitchFamily="34" charset="0"/>
                  <a:cs typeface="Calibri" pitchFamily="34" charset="0"/>
                </a:rPr>
                <a:t>Ψ</a:t>
              </a:r>
              <a:r>
                <a:rPr lang="de-CH" sz="2000" kern="0" baseline="-2500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CH" sz="2000" kern="0" baseline="30000" smtClean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CH" sz="2000" kern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75" y="2046"/>
              <a:ext cx="1" cy="35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6" y="2094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" y="2668"/>
              <a:ext cx="277" cy="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" y="2929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6" y="2983"/>
              <a:ext cx="276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983" y="2826"/>
              <a:ext cx="407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2034409" y="2670448"/>
            <a:ext cx="328613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763688" y="184482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≤ (2s-1)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817046" y="2859361"/>
            <a:ext cx="342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2929193" y="223527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≥ (2s-1)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128195" y="2695848"/>
            <a:ext cx="219669" cy="274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195736" y="2247115"/>
            <a:ext cx="58344" cy="274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2" descr="C:\Users\Harry\Documents\presentations\how_to_clock\sc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148" y="1736812"/>
            <a:ext cx="2736304" cy="269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Potential Function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 estimates are ≤ actual clock values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slow mode trigger holds for all leading nodes</a:t>
            </a:r>
            <a:endParaRPr lang="en-US" kern="0" smtClean="0"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67544" y="2322786"/>
            <a:ext cx="4913312" cy="2443163"/>
            <a:chOff x="835" y="2044"/>
            <a:chExt cx="3095" cy="1539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 flipV="1">
              <a:off x="1364" y="2044"/>
              <a:ext cx="2370" cy="752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1368" y="2404"/>
              <a:ext cx="2371" cy="7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2" y="2136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552" y="3330"/>
              <a:ext cx="378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35" y="2051"/>
              <a:ext cx="480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2000" kern="0" smtClean="0">
                  <a:latin typeface="Calibri" pitchFamily="34" charset="0"/>
                  <a:cs typeface="Calibri" pitchFamily="34" charset="0"/>
                </a:rPr>
                <a:t>Ψ</a:t>
              </a:r>
              <a:r>
                <a:rPr lang="de-CH" sz="2000" kern="0" baseline="-2500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CH" sz="2000" kern="0" baseline="30000" smtClean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CH" sz="2000" kern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75" y="2046"/>
              <a:ext cx="1" cy="35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6" y="2094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" y="2668"/>
              <a:ext cx="277" cy="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" y="2929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6" y="2983"/>
              <a:ext cx="276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983" y="2826"/>
              <a:ext cx="407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2034409" y="2670448"/>
            <a:ext cx="328613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763688" y="184482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≤ (2s-1)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817046" y="2859361"/>
            <a:ext cx="342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2929193" y="223527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≥ (2s-1)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128195" y="2695848"/>
            <a:ext cx="219669" cy="274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195736" y="2247115"/>
            <a:ext cx="58344" cy="274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2" descr="C:\Users\Harry\Documents\presentations\how_to_clock\sc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148" y="1736812"/>
            <a:ext cx="2736304" cy="269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Potential Function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 estimates are ≤ actual clock values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slow mode trigger holds for all leading nodes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(t‘ – t)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(t))  </a:t>
            </a:r>
            <a:endParaRPr lang="en-US" kern="0" smtClean="0"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67544" y="2322786"/>
            <a:ext cx="4913312" cy="2443163"/>
            <a:chOff x="835" y="2044"/>
            <a:chExt cx="3095" cy="1539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 flipV="1">
              <a:off x="1364" y="2044"/>
              <a:ext cx="2370" cy="752"/>
            </a:xfrm>
            <a:prstGeom prst="line">
              <a:avLst/>
            </a:prstGeom>
            <a:noFill/>
            <a:ln w="9525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1368" y="2404"/>
              <a:ext cx="2371" cy="7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2" y="2136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552" y="3330"/>
              <a:ext cx="378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35" y="2051"/>
              <a:ext cx="480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l-GR" sz="2000" kern="0" smtClean="0">
                  <a:latin typeface="Calibri" pitchFamily="34" charset="0"/>
                  <a:cs typeface="Calibri" pitchFamily="34" charset="0"/>
                </a:rPr>
                <a:t>Ψ</a:t>
              </a:r>
              <a:r>
                <a:rPr lang="de-CH" sz="2000" kern="0" baseline="-25000" smtClean="0">
                  <a:latin typeface="Calibri" pitchFamily="34" charset="0"/>
                  <a:cs typeface="Calibri" pitchFamily="34" charset="0"/>
                </a:rPr>
                <a:t>v</a:t>
              </a:r>
              <a:r>
                <a:rPr lang="de-CH" sz="2000" kern="0" baseline="30000" smtClean="0">
                  <a:latin typeface="Calibri" pitchFamily="34" charset="0"/>
                  <a:cs typeface="Calibri" pitchFamily="34" charset="0"/>
                </a:rPr>
                <a:t>s</a:t>
              </a:r>
              <a:r>
                <a:rPr lang="de-CH" sz="2000" kern="0" smtClean="0"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75" y="2046"/>
              <a:ext cx="1" cy="35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6" y="2094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1" y="2668"/>
              <a:ext cx="277" cy="3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" y="2929"/>
              <a:ext cx="277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6" y="2983"/>
              <a:ext cx="276" cy="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1983" y="2826"/>
              <a:ext cx="407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2034409" y="2670448"/>
            <a:ext cx="328613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1763688" y="184482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≤ (2s-1)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2817046" y="2859361"/>
            <a:ext cx="342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2929193" y="223527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≥ (2s-1)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128195" y="2695848"/>
            <a:ext cx="219669" cy="274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195736" y="2247115"/>
            <a:ext cx="58344" cy="274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8" name="Picture 2" descr="C:\Users\Harry\Documents\presentations\how_to_clock\sc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148" y="1736812"/>
            <a:ext cx="2736304" cy="269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b="1" kern="0" smtClean="0">
                <a:latin typeface="Calibri" pitchFamily="34" charset="0"/>
              </a:rPr>
              <a:t>Lemma: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times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t‘ ≥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endParaRPr lang="de-CH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we have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-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≥ t‘ –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fix t and w that maximizes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(t), and set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= 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t‘ – t – L</a:t>
            </a:r>
            <a:r>
              <a:rPr lang="de-CH" kern="0" baseline="-25000" smtClean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(t‘)</a:t>
            </a:r>
            <a:r>
              <a:rPr lang="de-CH" kern="0" smtClean="0">
                <a:latin typeface="Calibri" pitchFamily="34" charset="0"/>
              </a:rPr>
              <a:t> – (2s –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de-CH" kern="0" smtClean="0">
                <a:latin typeface="Calibri" pitchFamily="34" charset="0"/>
              </a:rPr>
              <a:t>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(t‘)}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713162" y="3717032"/>
            <a:ext cx="5126038" cy="2126793"/>
            <a:chOff x="2469" y="1512"/>
            <a:chExt cx="2700" cy="1276"/>
          </a:xfrm>
        </p:grpSpPr>
        <p:sp>
          <p:nvSpPr>
            <p:cNvPr id="5" name="Line 17"/>
            <p:cNvSpPr>
              <a:spLocks noChangeShapeType="1"/>
            </p:cNvSpPr>
            <p:nvPr/>
          </p:nvSpPr>
          <p:spPr bwMode="auto">
            <a:xfrm flipH="1" flipV="1">
              <a:off x="2595" y="1589"/>
              <a:ext cx="2069" cy="71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H="1" flipV="1">
              <a:off x="2599" y="2014"/>
              <a:ext cx="2069" cy="717"/>
            </a:xfrm>
            <a:prstGeom prst="line">
              <a:avLst/>
            </a:prstGeom>
            <a:noFill/>
            <a:ln w="9525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96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469" y="2140"/>
              <a:ext cx="340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706" y="2429"/>
              <a:ext cx="46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4661" y="2306"/>
              <a:ext cx="0" cy="43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1" y="1512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" y="2151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4" y="2204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313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3283" y="2547"/>
              <a:ext cx="319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7001631" y="5727009"/>
            <a:ext cx="60001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2000" baseline="-25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547374" y="5378798"/>
            <a:ext cx="711194" cy="3833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2532230" y="5727009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kern="0" smtClean="0">
                <a:latin typeface="Calibri" pitchFamily="34" charset="0"/>
              </a:rPr>
              <a:t>trailing node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fix t and w that maximizes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(t), and set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= 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t‘ – t – L</a:t>
            </a:r>
            <a:r>
              <a:rPr lang="de-CH" kern="0" baseline="-25000" smtClean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(t‘)</a:t>
            </a:r>
            <a:r>
              <a:rPr lang="de-CH" kern="0" smtClean="0">
                <a:latin typeface="Calibri" pitchFamily="34" charset="0"/>
              </a:rPr>
              <a:t> – (2s –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de-CH" kern="0" smtClean="0">
                <a:latin typeface="Calibri" pitchFamily="34" charset="0"/>
              </a:rPr>
              <a:t>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(t‘)}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713162" y="3717032"/>
            <a:ext cx="5126038" cy="2126793"/>
            <a:chOff x="2469" y="1512"/>
            <a:chExt cx="2700" cy="1276"/>
          </a:xfrm>
        </p:grpSpPr>
        <p:sp>
          <p:nvSpPr>
            <p:cNvPr id="5" name="Line 17"/>
            <p:cNvSpPr>
              <a:spLocks noChangeShapeType="1"/>
            </p:cNvSpPr>
            <p:nvPr/>
          </p:nvSpPr>
          <p:spPr bwMode="auto">
            <a:xfrm flipH="1" flipV="1">
              <a:off x="2595" y="1589"/>
              <a:ext cx="2069" cy="71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H="1" flipV="1">
              <a:off x="2599" y="2014"/>
              <a:ext cx="2069" cy="717"/>
            </a:xfrm>
            <a:prstGeom prst="line">
              <a:avLst/>
            </a:prstGeom>
            <a:noFill/>
            <a:ln w="9525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96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469" y="2140"/>
              <a:ext cx="340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4706" y="2429"/>
              <a:ext cx="46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4661" y="2306"/>
              <a:ext cx="0" cy="43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1" y="1512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" y="2151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4" y="2204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313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" name="Text Box 38"/>
            <p:cNvSpPr txBox="1">
              <a:spLocks noChangeArrowheads="1"/>
            </p:cNvSpPr>
            <p:nvPr/>
          </p:nvSpPr>
          <p:spPr bwMode="auto">
            <a:xfrm>
              <a:off x="3283" y="2547"/>
              <a:ext cx="319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7001631" y="5727009"/>
            <a:ext cx="60001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2000" baseline="-25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fix t and w that maximizes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(t), and set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= 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t‘ – t – L</a:t>
            </a:r>
            <a:r>
              <a:rPr lang="de-CH" kern="0" baseline="-25000" smtClean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(t‘)</a:t>
            </a:r>
            <a:r>
              <a:rPr lang="de-CH" kern="0" smtClean="0">
                <a:latin typeface="Calibri" pitchFamily="34" charset="0"/>
              </a:rPr>
              <a:t> – (2s –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de-CH" kern="0" smtClean="0">
                <a:latin typeface="Calibri" pitchFamily="34" charset="0"/>
              </a:rPr>
              <a:t>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(t‘)}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≤ f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</p:txBody>
      </p: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3713162" y="3717032"/>
            <a:ext cx="5126038" cy="2126793"/>
            <a:chOff x="2469" y="1512"/>
            <a:chExt cx="2700" cy="1276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 flipV="1">
              <a:off x="2595" y="1589"/>
              <a:ext cx="2069" cy="71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2599" y="2014"/>
              <a:ext cx="2069" cy="717"/>
            </a:xfrm>
            <a:prstGeom prst="line">
              <a:avLst/>
            </a:prstGeom>
            <a:noFill/>
            <a:ln w="9525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96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469" y="2140"/>
              <a:ext cx="340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706" y="2429"/>
              <a:ext cx="46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661" y="2306"/>
              <a:ext cx="0" cy="43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1" y="1512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" y="2151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4" y="2204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313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3283" y="2547"/>
              <a:ext cx="319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7001631" y="5727009"/>
            <a:ext cx="60001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2000" baseline="-25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fix t and w that maximizes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(t), and set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= 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t‘ – t – L</a:t>
            </a:r>
            <a:r>
              <a:rPr lang="de-CH" kern="0" baseline="-25000" smtClean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(t‘)</a:t>
            </a:r>
            <a:r>
              <a:rPr lang="de-CH" kern="0" smtClean="0">
                <a:latin typeface="Calibri" pitchFamily="34" charset="0"/>
              </a:rPr>
              <a:t> – (2s –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de-CH" kern="0" smtClean="0">
                <a:latin typeface="Calibri" pitchFamily="34" charset="0"/>
              </a:rPr>
              <a:t>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(t‘)}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≤ f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≤ 0 =&gt; f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≤ 0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=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     </a:t>
            </a:r>
            <a:r>
              <a:rPr lang="de-CH" sz="7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t‘ – t + f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≥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     </a:t>
            </a:r>
            <a:r>
              <a:rPr lang="de-CH" sz="7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t‘ –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</p:txBody>
      </p: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3713162" y="3717032"/>
            <a:ext cx="5126038" cy="2126793"/>
            <a:chOff x="2469" y="1512"/>
            <a:chExt cx="2700" cy="1276"/>
          </a:xfrm>
        </p:grpSpPr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 flipV="1">
              <a:off x="2595" y="1589"/>
              <a:ext cx="2069" cy="71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2599" y="2014"/>
              <a:ext cx="2069" cy="717"/>
            </a:xfrm>
            <a:prstGeom prst="line">
              <a:avLst/>
            </a:prstGeom>
            <a:noFill/>
            <a:ln w="9525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96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2469" y="2140"/>
              <a:ext cx="340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706" y="2429"/>
              <a:ext cx="46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4661" y="2306"/>
              <a:ext cx="0" cy="43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1" y="1512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" y="2151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4" y="2204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313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3283" y="2547"/>
              <a:ext cx="319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</a:t>
              </a:r>
              <a:r>
                <a:rPr lang="en-US" sz="200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</p:grp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7001631" y="5727009"/>
            <a:ext cx="600014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2000" baseline="-25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General Approach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3106" name="Picture 2" descr="C:\Users\Harry\Documents\presentations\CISPA\ave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4752487" cy="4140460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repeat: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1. measure skews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(to neighbors)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= 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+ t‘ – t – L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– (2s – 2)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(t‘)}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sufficient to show: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t‘ ≥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f(t‘) ≤ 0</a:t>
            </a:r>
          </a:p>
        </p:txBody>
      </p: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3851920" y="1763056"/>
            <a:ext cx="5065285" cy="2058456"/>
            <a:chOff x="2501" y="1512"/>
            <a:chExt cx="2668" cy="1235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2595" y="1589"/>
              <a:ext cx="2069" cy="71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H="1" flipV="1">
              <a:off x="2599" y="2014"/>
              <a:ext cx="2069" cy="717"/>
            </a:xfrm>
            <a:prstGeom prst="line">
              <a:avLst/>
            </a:prstGeom>
            <a:noFill/>
            <a:ln w="9525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96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706" y="2429"/>
              <a:ext cx="46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(t’)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4661" y="2306"/>
              <a:ext cx="0" cy="43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1" y="1512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" y="2151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4" y="2204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313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3283" y="2506"/>
              <a:ext cx="358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(t’)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= 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+ t‘ – t – L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– (2s – 2)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(t‘)}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sufficient to show: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t‘ ≥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f(t‘) ≤ 0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51920" y="1763056"/>
            <a:ext cx="5065285" cy="2058456"/>
            <a:chOff x="2501" y="1512"/>
            <a:chExt cx="2668" cy="1235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2595" y="1589"/>
              <a:ext cx="2069" cy="71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H="1" flipV="1">
              <a:off x="2599" y="2014"/>
              <a:ext cx="2069" cy="717"/>
            </a:xfrm>
            <a:prstGeom prst="line">
              <a:avLst/>
            </a:prstGeom>
            <a:noFill/>
            <a:ln w="9525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96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706" y="2429"/>
              <a:ext cx="46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(t’)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4661" y="2306"/>
              <a:ext cx="0" cy="43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1" y="1512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" y="2151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4" y="2204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313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3283" y="2506"/>
              <a:ext cx="358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(t’)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4283045" y="328498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≥ (2s-2)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5904148" y="2009137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≤ (2s-2)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5148064" y="2354169"/>
            <a:ext cx="342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4896036" y="2696879"/>
            <a:ext cx="346954" cy="5521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115012" y="2447132"/>
            <a:ext cx="221184" cy="5400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Line 30"/>
          <p:cNvSpPr>
            <a:spLocks noChangeShapeType="1"/>
          </p:cNvSpPr>
          <p:nvPr/>
        </p:nvSpPr>
        <p:spPr bwMode="auto">
          <a:xfrm>
            <a:off x="5904148" y="3095204"/>
            <a:ext cx="427563" cy="81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= 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+ t‘ – t – L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– (2s – 2)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(t‘)}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sufficient to show: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t‘ ≥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f(t‘) ≤ 0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51920" y="1763056"/>
            <a:ext cx="5065285" cy="2058456"/>
            <a:chOff x="2501" y="1512"/>
            <a:chExt cx="2668" cy="1235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2595" y="1589"/>
              <a:ext cx="2069" cy="71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H="1" flipV="1">
              <a:off x="2599" y="2014"/>
              <a:ext cx="2069" cy="717"/>
            </a:xfrm>
            <a:prstGeom prst="line">
              <a:avLst/>
            </a:prstGeom>
            <a:noFill/>
            <a:ln w="9525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96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706" y="2429"/>
              <a:ext cx="46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(t’)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4661" y="2306"/>
              <a:ext cx="0" cy="43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1" y="1512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" y="2151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4" y="2204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313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3283" y="2506"/>
              <a:ext cx="358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(t’)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4283045" y="328498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≥ (2s-2)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5904148" y="2009137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≤ (2s-2)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5148064" y="2354169"/>
            <a:ext cx="342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4896036" y="2696879"/>
            <a:ext cx="346954" cy="5521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115012" y="2447132"/>
            <a:ext cx="221184" cy="5400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Line 30"/>
          <p:cNvSpPr>
            <a:spLocks noChangeShapeType="1"/>
          </p:cNvSpPr>
          <p:nvPr/>
        </p:nvSpPr>
        <p:spPr bwMode="auto">
          <a:xfrm>
            <a:off x="5904148" y="3095204"/>
            <a:ext cx="427563" cy="81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pic>
        <p:nvPicPr>
          <p:cNvPr id="27" name="Picture 2" descr="C:\Users\Harry\Documents\presentations\how_to_clock\fc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2649698" cy="2649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= 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+ t‘ – t – L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 – (2s – 2)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f(t‘)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(t‘)}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sufficient to show: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t‘ ≥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f(t‘) ≤ 0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f(t) =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{f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≤ max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x</a:t>
            </a:r>
            <a:r>
              <a:rPr lang="de-CH" kern="0" smtClean="0">
                <a:latin typeface="Calibri" pitchFamily="34" charset="0"/>
              </a:rPr>
              <a:t>(t)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 – (2s – </a:t>
            </a:r>
            <a:r>
              <a:rPr lang="de-CH" kern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de-CH" kern="0" smtClean="0">
                <a:latin typeface="Calibri" pitchFamily="34" charset="0"/>
              </a:rPr>
              <a:t>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dist(x,w</a:t>
            </a:r>
            <a:r>
              <a:rPr lang="de-CH" kern="0" smtClean="0">
                <a:latin typeface="Calibri" pitchFamily="34" charset="0"/>
              </a:rPr>
              <a:t>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51920" y="1763056"/>
            <a:ext cx="5065285" cy="2058456"/>
            <a:chOff x="2501" y="1512"/>
            <a:chExt cx="2668" cy="1235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H="1" flipV="1">
              <a:off x="2595" y="1589"/>
              <a:ext cx="2069" cy="717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 flipH="1" flipV="1">
              <a:off x="2599" y="2014"/>
              <a:ext cx="2069" cy="717"/>
            </a:xfrm>
            <a:prstGeom prst="line">
              <a:avLst/>
            </a:prstGeom>
            <a:noFill/>
            <a:ln w="9525" cap="rnd">
              <a:solidFill>
                <a:srgbClr val="99CC00"/>
              </a:solidFill>
              <a:prstDash val="sysDot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1596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706" y="2429"/>
              <a:ext cx="463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(t’)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4661" y="2306"/>
              <a:ext cx="0" cy="43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arrow" w="med" len="med"/>
              <a:tailEnd type="arrow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1" y="1512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6" y="2151"/>
              <a:ext cx="241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4" y="2204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2313"/>
              <a:ext cx="24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3283" y="2506"/>
              <a:ext cx="358" cy="2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(t’)</a:t>
              </a:r>
              <a:endParaRPr lang="en-US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4283045" y="3284984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≥ (2s-2)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 Box 33"/>
          <p:cNvSpPr txBox="1">
            <a:spLocks noChangeArrowheads="1"/>
          </p:cNvSpPr>
          <p:nvPr/>
        </p:nvSpPr>
        <p:spPr bwMode="auto">
          <a:xfrm>
            <a:off x="5904148" y="2009137"/>
            <a:ext cx="10810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≤ (2s-2)</a:t>
            </a:r>
            <a:r>
              <a:rPr lang="el-GR" sz="2000" kern="0" smtClean="0">
                <a:latin typeface="Calibri" pitchFamily="34" charset="0"/>
              </a:rPr>
              <a:t>κ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>
            <a:off x="5148064" y="2354169"/>
            <a:ext cx="34290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4896036" y="2696879"/>
            <a:ext cx="346954" cy="5521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115012" y="2447132"/>
            <a:ext cx="221184" cy="5400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Line 30"/>
          <p:cNvSpPr>
            <a:spLocks noChangeShapeType="1"/>
          </p:cNvSpPr>
          <p:nvPr/>
        </p:nvSpPr>
        <p:spPr bwMode="auto">
          <a:xfrm>
            <a:off x="5904148" y="3095204"/>
            <a:ext cx="427563" cy="818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pic>
        <p:nvPicPr>
          <p:cNvPr id="28" name="Picture 2" descr="C:\Users\Harry\Documents\presentations\how_to_clock\fc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2649698" cy="2649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Catching Up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b="1" kern="0" smtClean="0">
                <a:latin typeface="Calibri" pitchFamily="34" charset="0"/>
              </a:rPr>
              <a:t>Lemma: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times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t‘ ≥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endParaRPr lang="de-CH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we have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-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≥ t‘ –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Local Skew Bound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{L</a:t>
            </a:r>
            <a:r>
              <a:rPr lang="de-CH" kern="0" baseline="-25000" smtClean="0">
                <a:latin typeface="Calibri" pitchFamily="34" charset="0"/>
              </a:rPr>
              <a:t>w</a:t>
            </a:r>
            <a:r>
              <a:rPr lang="de-CH" kern="0" smtClean="0">
                <a:latin typeface="Calibri" pitchFamily="34" charset="0"/>
              </a:rPr>
              <a:t>(t)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– (2s – 1)</a:t>
            </a:r>
            <a:r>
              <a:rPr lang="el-GR" kern="0" smtClean="0">
                <a:latin typeface="Calibri" pitchFamily="34" charset="0"/>
              </a:rPr>
              <a:t>κ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dist(v,w)}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= max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el-GR" kern="0" baseline="-25000" smtClean="0">
                <a:latin typeface="Calibri" pitchFamily="34" charset="0"/>
              </a:rPr>
              <a:t>ϵ</a:t>
            </a:r>
            <a:r>
              <a:rPr lang="de-CH" kern="0" baseline="-25000" smtClean="0">
                <a:latin typeface="Calibri" pitchFamily="34" charset="0"/>
              </a:rPr>
              <a:t>V </a:t>
            </a:r>
            <a:r>
              <a:rPr lang="de-CH" kern="0" smtClean="0">
                <a:latin typeface="Calibri" pitchFamily="34" charset="0"/>
              </a:rPr>
              <a:t>{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(t)}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b="1" kern="0" smtClean="0">
                <a:latin typeface="Calibri" pitchFamily="34" charset="0"/>
              </a:rPr>
              <a:t>Lemma: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times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t‘ ≥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endParaRPr lang="de-CH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we have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-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 ≥ t‘ –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Let G upper bound the global skew and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1</a:t>
            </a:r>
            <a:r>
              <a:rPr lang="de-CH" kern="0" smtClean="0">
                <a:latin typeface="Calibri" pitchFamily="34" charset="0"/>
              </a:rPr>
              <a:t>(0) = 0. Then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≤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Proof of Local Skew Bound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1</a:t>
            </a:r>
            <a:r>
              <a:rPr lang="de-CH" kern="0" smtClean="0">
                <a:latin typeface="Calibri" pitchFamily="34" charset="0"/>
              </a:rPr>
              <a:t>(t) ≤ G(t) ≤ G =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0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Proof of Local Skew Bound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1</a:t>
            </a:r>
            <a:r>
              <a:rPr lang="de-CH" kern="0" smtClean="0">
                <a:latin typeface="Calibri" pitchFamily="34" charset="0"/>
              </a:rPr>
              <a:t>(t) ≤ G(t) ≤ G =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0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Recall: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(t‘ – t)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Proof of Local Skew Bound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1</a:t>
            </a:r>
            <a:r>
              <a:rPr lang="de-CH" kern="0" smtClean="0">
                <a:latin typeface="Calibri" pitchFamily="34" charset="0"/>
              </a:rPr>
              <a:t>(t) ≤ G(t) ≤ G =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0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Recall: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(t‘ – t)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t‘ ≤ G/(</a:t>
            </a:r>
            <a:r>
              <a:rPr lang="el-GR" kern="0" smtClean="0">
                <a:latin typeface="Calibri" pitchFamily="34" charset="0"/>
              </a:rPr>
              <a:t>μσ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  <a:sym typeface="Wingdings" pitchFamily="2" charset="2"/>
              </a:rPr>
              <a:t>):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(0)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t‘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(0)) ≤ (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 – 1)t‘ ≤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s</a:t>
            </a:r>
            <a:endParaRPr lang="de-CH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Proof of Local Skew Bound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1</a:t>
            </a:r>
            <a:r>
              <a:rPr lang="de-CH" kern="0" smtClean="0">
                <a:latin typeface="Calibri" pitchFamily="34" charset="0"/>
              </a:rPr>
              <a:t>(t) ≤ G(t) ≤ G =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0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Recall: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(t‘ – t)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t‘ ≤ G/(</a:t>
            </a:r>
            <a:r>
              <a:rPr lang="el-GR" kern="0" smtClean="0">
                <a:latin typeface="Calibri" pitchFamily="34" charset="0"/>
              </a:rPr>
              <a:t>μσ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  <a:sym typeface="Wingdings" pitchFamily="2" charset="2"/>
              </a:rPr>
              <a:t>):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(0)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t‘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(0)) ≤ (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 – 1)t‘ ≤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s</a:t>
            </a:r>
            <a:endParaRPr lang="de-CH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t‘ &gt; G/(</a:t>
            </a:r>
            <a:r>
              <a:rPr lang="el-GR" kern="0" smtClean="0">
                <a:latin typeface="Calibri" pitchFamily="34" charset="0"/>
              </a:rPr>
              <a:t>μσ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  <a:sym typeface="Wingdings" pitchFamily="2" charset="2"/>
              </a:rPr>
              <a:t>)</a:t>
            </a:r>
            <a:r>
              <a:rPr lang="de-CH" kern="0" smtClean="0">
                <a:latin typeface="Calibri" pitchFamily="34" charset="0"/>
              </a:rPr>
              <a:t> set t = t‘ </a:t>
            </a:r>
            <a:r>
              <a:rPr lang="de-CH" kern="0" smtClean="0">
                <a:latin typeface="Calibri" pitchFamily="34" charset="0"/>
              </a:rPr>
              <a:t>– G/(</a:t>
            </a:r>
            <a:r>
              <a:rPr lang="el-GR" kern="0" smtClean="0">
                <a:latin typeface="Calibri" pitchFamily="34" charset="0"/>
              </a:rPr>
              <a:t>μσ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) ≤ </a:t>
            </a:r>
            <a:r>
              <a:rPr lang="de-CH" kern="0" smtClean="0">
                <a:latin typeface="Calibri" pitchFamily="34" charset="0"/>
              </a:rPr>
              <a:t>t‘ –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endParaRPr lang="de-CH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General Approach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repeat: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1. measure skews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(to neighbors)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2. determine range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  <p:pic>
        <p:nvPicPr>
          <p:cNvPr id="304130" name="Picture 2" descr="C:\Users\Harry\Documents\presentations\CISPA\aver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1520787"/>
            <a:ext cx="4735663" cy="416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Proof of Local Skew Bound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1</a:t>
            </a:r>
            <a:r>
              <a:rPr lang="de-CH" kern="0" smtClean="0">
                <a:latin typeface="Calibri" pitchFamily="34" charset="0"/>
              </a:rPr>
              <a:t>(t) ≤ G(t) ≤ G =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0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Recall: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(t‘ – t)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t‘ ≤ G/(</a:t>
            </a:r>
            <a:r>
              <a:rPr lang="el-GR" kern="0" smtClean="0">
                <a:latin typeface="Calibri" pitchFamily="34" charset="0"/>
              </a:rPr>
              <a:t>μσ</a:t>
            </a:r>
            <a:r>
              <a:rPr lang="de-CH" kern="0" baseline="30000" smtClean="0">
                <a:latin typeface="Calibri" pitchFamily="34" charset="0"/>
              </a:rPr>
              <a:t>s-2</a:t>
            </a:r>
            <a:r>
              <a:rPr lang="de-CH" kern="0" smtClean="0">
                <a:latin typeface="Calibri" pitchFamily="34" charset="0"/>
                <a:sym typeface="Wingdings" pitchFamily="2" charset="2"/>
              </a:rPr>
              <a:t>):</a:t>
            </a: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(0)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sz="1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t‘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(0)) ≤ (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 – 1)t‘ ≤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s</a:t>
            </a:r>
            <a:endParaRPr lang="de-CH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for t‘ &gt; G/(</a:t>
            </a:r>
            <a:r>
              <a:rPr lang="el-GR" kern="0" smtClean="0">
                <a:latin typeface="Calibri" pitchFamily="34" charset="0"/>
              </a:rPr>
              <a:t>μσ</a:t>
            </a:r>
            <a:r>
              <a:rPr lang="de-CH" kern="0" baseline="30000" smtClean="0">
                <a:latin typeface="Calibri" pitchFamily="34" charset="0"/>
              </a:rPr>
              <a:t>s-2</a:t>
            </a:r>
            <a:r>
              <a:rPr lang="de-CH" kern="0" smtClean="0">
                <a:latin typeface="Calibri" pitchFamily="34" charset="0"/>
                <a:sym typeface="Wingdings" pitchFamily="2" charset="2"/>
              </a:rPr>
              <a:t>)</a:t>
            </a:r>
            <a:r>
              <a:rPr lang="de-CH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set t = t</a:t>
            </a:r>
            <a:r>
              <a:rPr lang="de-CH" kern="0" smtClean="0">
                <a:latin typeface="Calibri" pitchFamily="34" charset="0"/>
              </a:rPr>
              <a:t>‘– G/(</a:t>
            </a:r>
            <a:r>
              <a:rPr lang="el-GR" kern="0" smtClean="0">
                <a:latin typeface="Calibri" pitchFamily="34" charset="0"/>
              </a:rPr>
              <a:t>μσ</a:t>
            </a:r>
            <a:r>
              <a:rPr lang="de-CH" kern="0" baseline="30000" smtClean="0">
                <a:latin typeface="Calibri" pitchFamily="34" charset="0"/>
              </a:rPr>
              <a:t>s-2</a:t>
            </a:r>
            <a:r>
              <a:rPr lang="de-CH" kern="0" smtClean="0">
                <a:latin typeface="Calibri" pitchFamily="34" charset="0"/>
              </a:rPr>
              <a:t>) </a:t>
            </a:r>
            <a:r>
              <a:rPr lang="de-CH" kern="0" smtClean="0">
                <a:latin typeface="Calibri" pitchFamily="34" charset="0"/>
              </a:rPr>
              <a:t>≤ </a:t>
            </a:r>
            <a:r>
              <a:rPr lang="de-CH" kern="0" smtClean="0">
                <a:latin typeface="Calibri" pitchFamily="34" charset="0"/>
              </a:rPr>
              <a:t>t‘ –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30000" smtClean="0">
                <a:latin typeface="Calibri" pitchFamily="34" charset="0"/>
              </a:rPr>
              <a:t>s-1</a:t>
            </a:r>
            <a:r>
              <a:rPr lang="de-CH" kern="0" smtClean="0">
                <a:latin typeface="Calibri" pitchFamily="34" charset="0"/>
              </a:rPr>
              <a:t>(t)/</a:t>
            </a:r>
            <a:r>
              <a:rPr lang="el-GR" kern="0" smtClean="0">
                <a:latin typeface="Calibri" pitchFamily="34" charset="0"/>
              </a:rPr>
              <a:t>μ</a:t>
            </a:r>
            <a:r>
              <a:rPr lang="de-CH" kern="0" smtClean="0">
                <a:latin typeface="Calibri" pitchFamily="34" charset="0"/>
              </a:rPr>
              <a:t>; thus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(t‘) 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(t‘ – t) – (L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(t‘) – L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smtClean="0">
                <a:latin typeface="Calibri" pitchFamily="34" charset="0"/>
              </a:rPr>
              <a:t>(t))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	</a:t>
            </a:r>
            <a:r>
              <a:rPr lang="de-CH" sz="2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≤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 + 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(t‘ – t) – (t‘ – t + </a:t>
            </a:r>
            <a:r>
              <a:rPr lang="el-GR" kern="0" smtClean="0">
                <a:latin typeface="Calibri" pitchFamily="34" charset="0"/>
              </a:rPr>
              <a:t>Ψ</a:t>
            </a:r>
            <a:r>
              <a:rPr lang="de-CH" kern="0" baseline="-25000" smtClean="0">
                <a:latin typeface="Calibri" pitchFamily="34" charset="0"/>
              </a:rPr>
              <a:t>v</a:t>
            </a:r>
            <a:r>
              <a:rPr lang="de-CH" kern="0" baseline="30000" smtClean="0">
                <a:latin typeface="Calibri" pitchFamily="34" charset="0"/>
              </a:rPr>
              <a:t>s</a:t>
            </a:r>
            <a:r>
              <a:rPr lang="de-CH" kern="0" smtClean="0">
                <a:latin typeface="Calibri" pitchFamily="34" charset="0"/>
              </a:rPr>
              <a:t>(t))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		</a:t>
            </a:r>
            <a:r>
              <a:rPr lang="de-CH" sz="2000" kern="0" smtClean="0">
                <a:latin typeface="Calibri" pitchFamily="34" charset="0"/>
              </a:rPr>
              <a:t> </a:t>
            </a:r>
            <a:r>
              <a:rPr lang="de-CH" kern="0" smtClean="0">
                <a:latin typeface="Calibri" pitchFamily="34" charset="0"/>
              </a:rPr>
              <a:t>= (</a:t>
            </a:r>
            <a:r>
              <a:rPr lang="el-GR" kern="0" smtClean="0">
                <a:latin typeface="Calibri" pitchFamily="34" charset="0"/>
              </a:rPr>
              <a:t>θ</a:t>
            </a:r>
            <a:r>
              <a:rPr lang="de-CH" kern="0" smtClean="0">
                <a:latin typeface="Calibri" pitchFamily="34" charset="0"/>
              </a:rPr>
              <a:t> – 1)(t‘ – t) = G/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30000" smtClean="0">
                <a:latin typeface="Calibri" pitchFamily="34" charset="0"/>
              </a:rPr>
              <a:t>s-1</a:t>
            </a:r>
            <a:endParaRPr lang="de-CH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Skew Bounds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Let G upper bound the global skew and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0. Then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Ψ</a:t>
            </a:r>
            <a:r>
              <a:rPr lang="en-US" kern="0" baseline="30000" smtClean="0">
                <a:latin typeface="Calibri" pitchFamily="34" charset="0"/>
              </a:rPr>
              <a:t>s</a:t>
            </a:r>
            <a:r>
              <a:rPr lang="en-US" kern="0" smtClean="0">
                <a:latin typeface="Calibri" pitchFamily="34" charset="0"/>
              </a:rPr>
              <a:t>(t) ≤ G/σ</a:t>
            </a:r>
            <a:r>
              <a:rPr lang="en-US" kern="0" baseline="30000" smtClean="0">
                <a:latin typeface="Calibri" pitchFamily="34" charset="0"/>
              </a:rPr>
              <a:t>s-1</a:t>
            </a:r>
            <a:r>
              <a:rPr lang="en-US" kern="0" smtClean="0">
                <a:latin typeface="Calibri" pitchFamily="34" charset="0"/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Skew Bounds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Let G upper bound the global skew and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0. Then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Ψ</a:t>
            </a:r>
            <a:r>
              <a:rPr lang="en-US" kern="0" baseline="30000" smtClean="0">
                <a:latin typeface="Calibri" pitchFamily="34" charset="0"/>
              </a:rPr>
              <a:t>s</a:t>
            </a:r>
            <a:r>
              <a:rPr lang="en-US" kern="0" smtClean="0">
                <a:latin typeface="Calibri" pitchFamily="34" charset="0"/>
              </a:rPr>
              <a:t>(t) ≤ G/σ</a:t>
            </a:r>
            <a:r>
              <a:rPr lang="en-US" kern="0" baseline="30000" smtClean="0">
                <a:latin typeface="Calibri" pitchFamily="34" charset="0"/>
              </a:rPr>
              <a:t>s-1</a:t>
            </a:r>
            <a:r>
              <a:rPr lang="en-US" kern="0" smtClean="0">
                <a:latin typeface="Calibri" pitchFamily="34" charset="0"/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 – (2log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– 1)κ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dist(v,w) ≤ 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Skew Bounds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Let G upper bound the global skew and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0. Then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Ψ</a:t>
            </a:r>
            <a:r>
              <a:rPr lang="en-US" kern="0" baseline="30000" smtClean="0">
                <a:latin typeface="Calibri" pitchFamily="34" charset="0"/>
              </a:rPr>
              <a:t>s</a:t>
            </a:r>
            <a:r>
              <a:rPr lang="en-US" kern="0" smtClean="0">
                <a:latin typeface="Calibri" pitchFamily="34" charset="0"/>
              </a:rPr>
              <a:t>(t) ≤ G/σ</a:t>
            </a:r>
            <a:r>
              <a:rPr lang="en-US" kern="0" baseline="30000" smtClean="0">
                <a:latin typeface="Calibri" pitchFamily="34" charset="0"/>
              </a:rPr>
              <a:t>s-1</a:t>
            </a:r>
            <a:r>
              <a:rPr lang="en-US" kern="0" smtClean="0">
                <a:latin typeface="Calibri" pitchFamily="34" charset="0"/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 – (2log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– 1)κ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dist(v,w) ≤ κ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for {v,w} ϵ E: |L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(t)| ≤ 2κ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(log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+ 1)</a:t>
            </a:r>
            <a:endParaRPr lang="en-US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Skew Bounds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Let G upper bound the global skew and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0. Then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Ψ</a:t>
            </a:r>
            <a:r>
              <a:rPr lang="en-US" kern="0" baseline="30000" smtClean="0">
                <a:latin typeface="Calibri" pitchFamily="34" charset="0"/>
              </a:rPr>
              <a:t>s</a:t>
            </a:r>
            <a:r>
              <a:rPr lang="en-US" kern="0" smtClean="0">
                <a:latin typeface="Calibri" pitchFamily="34" charset="0"/>
              </a:rPr>
              <a:t>(t) ≤ G/σ</a:t>
            </a:r>
            <a:r>
              <a:rPr lang="en-US" kern="0" baseline="30000" smtClean="0">
                <a:latin typeface="Calibri" pitchFamily="34" charset="0"/>
              </a:rPr>
              <a:t>s-1</a:t>
            </a:r>
            <a:r>
              <a:rPr lang="en-US" kern="0" smtClean="0">
                <a:latin typeface="Calibri" pitchFamily="34" charset="0"/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 – (2log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– 1)κ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dist(v,w) ≤ </a:t>
            </a:r>
            <a:r>
              <a:rPr lang="en-US" kern="0" smtClean="0">
                <a:latin typeface="Calibri" pitchFamily="34" charset="0"/>
              </a:rPr>
              <a:t>κ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for {v,w} ϵ E: |L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(t)| ≤ 2κ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(log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+ </a:t>
            </a:r>
            <a:r>
              <a:rPr lang="en-US" kern="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)</a:t>
            </a:r>
            <a:endParaRPr lang="en-US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If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0, then G ≤ σκD/(σ – 1) = (1 + 1/(σ –1))κD.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Skew Bounds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Let G upper bound the global skew and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0. Then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Ψ</a:t>
            </a:r>
            <a:r>
              <a:rPr lang="en-US" kern="0" baseline="30000" smtClean="0">
                <a:latin typeface="Calibri" pitchFamily="34" charset="0"/>
              </a:rPr>
              <a:t>s</a:t>
            </a:r>
            <a:r>
              <a:rPr lang="en-US" kern="0" smtClean="0">
                <a:latin typeface="Calibri" pitchFamily="34" charset="0"/>
              </a:rPr>
              <a:t>(t) ≤ G/σ</a:t>
            </a:r>
            <a:r>
              <a:rPr lang="en-US" kern="0" baseline="30000" smtClean="0">
                <a:latin typeface="Calibri" pitchFamily="34" charset="0"/>
              </a:rPr>
              <a:t>s-1</a:t>
            </a:r>
            <a:r>
              <a:rPr lang="en-US" kern="0" smtClean="0">
                <a:latin typeface="Calibri" pitchFamily="34" charset="0"/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 – (2log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– 1)κ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dist(v,w) ≤ </a:t>
            </a:r>
            <a:r>
              <a:rPr lang="en-US" kern="0" smtClean="0">
                <a:latin typeface="Calibri" pitchFamily="34" charset="0"/>
              </a:rPr>
              <a:t>κ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for {v,w} ϵ E: |L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(t)| ≤ 2κ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(log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+ </a:t>
            </a:r>
            <a:r>
              <a:rPr lang="en-US" kern="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)</a:t>
            </a:r>
            <a:endParaRPr lang="en-US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If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0, then G ≤ σκD/(σ – 1) = (1 + 1/(σ –1))κD.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for t‘ just after skew G has been exceeded: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Ψ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(t‘) ≤ (θ – 1)(t‘ – max{0, t’ – G/μ}) ≤ G/σ ≤ κD/(σ – 1)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 Analysis: Skew Bounds</a:t>
            </a:r>
            <a:endParaRPr lang="en-US">
              <a:latin typeface="Calibri" pitchFamily="34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431800" y="1124744"/>
            <a:ext cx="8172648" cy="5508612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Let G upper bound the global skew and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0. Then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Ψ</a:t>
            </a:r>
            <a:r>
              <a:rPr lang="en-US" kern="0" baseline="30000" smtClean="0">
                <a:latin typeface="Calibri" pitchFamily="34" charset="0"/>
              </a:rPr>
              <a:t>s</a:t>
            </a:r>
            <a:r>
              <a:rPr lang="en-US" kern="0" smtClean="0">
                <a:latin typeface="Calibri" pitchFamily="34" charset="0"/>
              </a:rPr>
              <a:t>(t) ≤ G/σ</a:t>
            </a:r>
            <a:r>
              <a:rPr lang="en-US" kern="0" baseline="30000" smtClean="0">
                <a:latin typeface="Calibri" pitchFamily="34" charset="0"/>
              </a:rPr>
              <a:t>s-1</a:t>
            </a:r>
            <a:r>
              <a:rPr lang="en-US" kern="0" smtClean="0">
                <a:latin typeface="Calibri" pitchFamily="34" charset="0"/>
              </a:rPr>
              <a:t>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 – (2log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– 1)κ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dist(v,w) ≤ </a:t>
            </a:r>
            <a:r>
              <a:rPr lang="en-US" kern="0" smtClean="0">
                <a:latin typeface="Calibri" pitchFamily="34" charset="0"/>
              </a:rPr>
              <a:t>κ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for {v,w} ϵ E: |L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(t)| ≤ 2κ</a:t>
            </a:r>
            <a:r>
              <a:rPr lang="en-US" sz="1000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(log</a:t>
            </a:r>
            <a:r>
              <a:rPr lang="en-US" kern="0" baseline="-25000" smtClean="0">
                <a:latin typeface="Calibri" pitchFamily="34" charset="0"/>
              </a:rPr>
              <a:t>σ</a:t>
            </a:r>
            <a:r>
              <a:rPr lang="en-US" kern="0" smtClean="0">
                <a:latin typeface="Calibri" pitchFamily="34" charset="0"/>
              </a:rPr>
              <a:t>(G/κ) + </a:t>
            </a:r>
            <a:r>
              <a:rPr lang="en-US" kern="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)</a:t>
            </a:r>
            <a:endParaRPr lang="en-US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kern="0" smtClean="0">
                <a:latin typeface="Calibri" pitchFamily="34" charset="0"/>
              </a:rPr>
              <a:t>Theorem: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If Ψ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(0) = 0, then G ≤ σκD/(σ – 1) = (1 + 1/(σ –1))κD.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for t‘ just after skew G has been exceeded: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Ψ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(t‘) ≤ (θ – 1)(t‘ – max{0, t’ – G/μ}) ≤ G/σ ≤ κD/(σ – 1)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=&gt; L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smtClean="0">
                <a:latin typeface="Calibri" pitchFamily="34" charset="0"/>
              </a:rPr>
              <a:t>(t’) – L</a:t>
            </a:r>
            <a:r>
              <a:rPr lang="en-US" kern="0" baseline="-25000" smtClean="0">
                <a:latin typeface="Calibri" pitchFamily="34" charset="0"/>
              </a:rPr>
              <a:t>w</a:t>
            </a:r>
            <a:r>
              <a:rPr lang="en-US" kern="0" smtClean="0">
                <a:latin typeface="Calibri" pitchFamily="34" charset="0"/>
              </a:rPr>
              <a:t>(t’) – κD ≤ Ψ</a:t>
            </a:r>
            <a:r>
              <a:rPr lang="en-US" kern="0" baseline="-25000" smtClean="0">
                <a:latin typeface="Calibri" pitchFamily="34" charset="0"/>
              </a:rPr>
              <a:t>v</a:t>
            </a:r>
            <a:r>
              <a:rPr lang="en-US" kern="0" baseline="30000" smtClean="0">
                <a:latin typeface="Calibri" pitchFamily="34" charset="0"/>
              </a:rPr>
              <a:t>1</a:t>
            </a:r>
            <a:r>
              <a:rPr lang="en-US" kern="0" smtClean="0">
                <a:latin typeface="Calibri" pitchFamily="34" charset="0"/>
              </a:rPr>
              <a:t>(t‘) ≤ κD/(σ – 1)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General Approach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repeat: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1. measure skews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(to neighbors)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2. determine range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3. find midpoint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  <p:pic>
        <p:nvPicPr>
          <p:cNvPr id="305154" name="Picture 2" descr="C:\Users\Harry\Documents\presentations\CISPA\aver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056" y="1536192"/>
            <a:ext cx="4856580" cy="4224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Naive Averaging Fails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repeat: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1. measure skews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(to neighbors)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2. determine range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3. find midpoint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4. if behind, run faster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    (else like HW clock)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  <p:pic>
        <p:nvPicPr>
          <p:cNvPr id="306178" name="Picture 2" descr="C:\Users\Harry\Documents\presentations\CISPA\aver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932" y="1520788"/>
            <a:ext cx="4750204" cy="426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Naive Averaging Fails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repeat: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1. measure skews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(to neighbors)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2. determine range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3. find midpoint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4. if behind, run faster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    (else like HW clock)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  <p:pic>
        <p:nvPicPr>
          <p:cNvPr id="307202" name="Picture 2" descr="C:\Users\Harry\Documents\presentations\CISPA\aver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5"/>
            <a:ext cx="4824536" cy="430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Naive Averaging Fails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repeat: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1. measure skews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(to neighbors)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2. determine range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3. find midpoint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4. if behind, run faster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    (else like HW clock)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  <p:pic>
        <p:nvPicPr>
          <p:cNvPr id="308226" name="Picture 2" descr="C:\Users\Harry\Documents\presentations\CISPA\aver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059" y="1448780"/>
            <a:ext cx="4703397" cy="4661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GCS: Naive Averaging Fails</a:t>
            </a:r>
            <a:endParaRPr lang="en-US">
              <a:latin typeface="Calibri" pitchFamily="34" charset="0"/>
            </a:endParaRPr>
          </a:p>
        </p:txBody>
      </p:sp>
      <p:sp>
        <p:nvSpPr>
          <p:cNvPr id="132100" name="AutoShape 4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2" name="AutoShape 6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4" name="AutoShape 8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AutoShape 10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AutoShape 12" descr="data:image/jpeg;base64,/9j/4AAQSkZJRgABAQEAQABAAAD/4gxYSUNDX1BST0ZJTEUAAQEAAAxITGlubwIQAABtbnRyUkdCIFhZWiAHzgACAAkABgAxAABhY3NwTVNGVAAAAABJRUMgc1JHQgAAAAAAAAAAAAAAAAAA9tYAAQAAAADTLUhQICAAAAAAAAAAAAAAAAAAAAAAAAAAAAAAAAAAAAAAAAAAAAAAAAAAAAAAAAAAAAAAABFjcHJ0AAABUAAAADNkZXNjAAABhAAAAGx3dHB0AAAB8AAAABRia3B0AAACBAAAABRyWFlaAAACGAAAABRnWFlaAAACLAAAABRiWFlaAAACQAAAABRkbW5kAAACVAAAAHBkbWRkAAACxAAAAIh2dWVkAAADTAAAAIZ2aWV3AAAD1AAAACRsdW1pAAAD+AAAABRtZWFzAAAEDAAAACR0ZWNoAAAEMAAAAAxyVFJDAAAEPAAACAxnVFJDAAAEPAAACAxiVFJDAAAEPAAACAx0ZXh0AAAAAENvcHlyaWdodCAoYykgMTk5OCBIZXdsZXR0LVBhY2thcmQgQ29tcGFueQAAZGVzYwAAAAAAAAASc1JHQiBJRUM2MTk2Ni0yLjEAAAAAAAAAAAAAABJzUkdCIElFQzYxOTY2LTIuMQAAAAAAAAAAAAAAAAAAAAAAAAAAAAAAAAAAAAAAAAAAAAAAAAAAAAAAAAAAAAAAAAAAWFlaIAAAAAAAAPNRAAEAAAABFsxYWVogAAAAAAAAAAAAAAAAAAAAAFhZWiAAAAAAAABvogAAOPUAAAOQWFlaIAAAAAAAAGKZAAC3hQAAGNpYWVogAAAAAAAAJKAAAA+EAAC2z2Rlc2MAAAAAAAAAFklFQyBodHRwOi8vd3d3LmllYy5jaAAAAAAAAAAAAAAAFklFQyBodHRwOi8vd3d3LmllYy5jaAAAAAAAAAAAAAAAAAAAAAAAAAAAAAAAAAAAAAAAAAAAAAAAAAAAAAAAAAAAAABkZXNjAAAAAAAAAC5JRUMgNjE5NjYtMi4xIERlZmF1bHQgUkdCIGNvbG91ciBzcGFjZSAtIHNSR0IAAAAAAAAAAAAAAC5JRUMgNjE5NjYtMi4xIERlZmF1bHQgUkdCIGNvbG91ciBzcGFjZSAtIHNSR0IAAAAAAAAAAAAAAAAAAAAAAAAAAAAAZGVzYwAAAAAAAAAsUmVmZXJlbmNlIFZpZXdpbmcgQ29uZGl0aW9uIGluIElFQzYxOTY2LTIuMQAAAAAAAAAAAAAALFJlZmVyZW5jZSBWaWV3aW5nIENvbmRpdGlvbiBpbiBJRUM2MTk2Ni0yLjEAAAAAAAAAAAAAAAAAAAAAAAAAAAAAAAAAAHZpZXcAAAAAABOk/gAUXy4AEM8UAAPtzAAEEwsAA1yeAAAAAVhZWiAAAAAAAEwJVgBQAAAAVx/nbWVhcwAAAAAAAAABAAAAAAAAAAAAAAAAAAAAAAAAAo8AAAACc2lnIAAAAABDUlQgY3VydgAAAAAAAAQAAAAABQAKAA8AFAAZAB4AIwAoAC0AMgA3ADsAQABFAEoATwBUAFkAXgBjAGgAbQByAHcAfACBAIYAiwCQAJUAmgCfAKQAqQCuALIAtwC8AMEAxgDLANAA1QDbAOAA5QDrAPAA9gD7AQEBBwENARMBGQEfASUBKwEyATgBPgFFAUwBUgFZAWABZwFuAXUBfAGDAYsBkgGaAaEBqQGxAbkBwQHJAdEB2QHhAekB8gH6AgMCDAIUAh0CJgIvAjgCQQJLAlQCXQJnAnECegKEAo4CmAKiAqwCtgLBAssC1QLgAusC9QMAAwsDFgMhAy0DOANDA08DWgNmA3IDfgOKA5YDogOuA7oDxwPTA+AD7AP5BAYEEwQgBC0EOwRIBFUEYwRxBH4EjASaBKgEtgTEBNME4QTwBP4FDQUcBSsFOgVJBVgFZwV3BYYFlgWmBbUFxQXVBeUF9gYGBhYGJwY3BkgGWQZqBnsGjAadBq8GwAbRBuMG9QcHBxkHKwc9B08HYQd0B4YHmQesB78H0gflB/gICwgfCDIIRghaCG4IggiWCKoIvgjSCOcI+wkQCSUJOglPCWQJeQmPCaQJugnPCeUJ+woRCicKPQpUCmoKgQqYCq4KxQrcCvMLCwsiCzkLUQtpC4ALmAuwC8gL4Qv5DBIMKgxDDFwMdQyODKcMwAzZDPMNDQ0mDUANWg10DY4NqQ3DDd4N+A4TDi4OSQ5kDn8Omw62DtIO7g8JDyUPQQ9eD3oPlg+zD88P7BAJECYQQxBhEH4QmxC5ENcQ9RETETERTxFtEYwRqhHJEegSBxImEkUSZBKEEqMSwxLjEwMTIxNDE2MTgxOkE8UT5RQGFCcUSRRqFIsUrRTOFPAVEhU0FVYVeBWbFb0V4BYDFiYWSRZsFo8WshbWFvoXHRdBF2UXiReuF9IX9xgbGEAYZRiKGK8Y1Rj6GSAZRRlrGZEZtxndGgQaKhpRGncanhrFGuwbFBs7G2MbihuyG9ocAhwqHFIcexyjHMwc9R0eHUcdcB2ZHcMd7B4WHkAeah6UHr4e6R8THz4faR+UH78f6iAVIEEgbCCYIMQg8CEcIUghdSGhIc4h+yInIlUigiKvIt0jCiM4I2YjlCPCI/AkHyRNJHwkqyTaJQklOCVoJZclxyX3JicmVyaHJrcm6CcYJ0kneierJ9woDSg/KHEooijUKQYpOClrKZ0p0CoCKjUqaCqbKs8rAis2K2krnSvRLAUsOSxuLKIs1y0MLUEtdi2rLeEuFi5MLoIuty7uLyQvWi+RL8cv/jA1MGwwpDDbMRIxSjGCMbox8jIqMmMymzLUMw0zRjN/M7gz8TQrNGU0njTYNRM1TTWHNcI1/TY3NnI2rjbpNyQ3YDecN9c4FDhQOIw4yDkFOUI5fzm8Ofk6Njp0OrI67zstO2s7qjvoPCc8ZTykPOM9Ij1hPaE94D4gPmA+oD7gPyE/YT+iP+JAI0BkQKZA50EpQWpBrEHuQjBCckK1QvdDOkN9Q8BEA0RHRIpEzkUSRVVFmkXeRiJGZ0arRvBHNUd7R8BIBUhLSJFI10kdSWNJqUnwSjdKfUrESwxLU0uaS+JMKkxyTLpNAk1KTZNN3E4lTm5Ot08AT0lPk0/dUCdQcVC7UQZRUFGbUeZSMVJ8UsdTE1NfU6pT9lRCVI9U21UoVXVVwlYPVlxWqVb3V0RXklfgWC9YfVjLWRpZaVm4WgdaVlqmWvVbRVuVW+VcNVyGXNZdJ114XcleGl5sXr1fD19hX7NgBWBXYKpg/GFPYaJh9WJJYpxi8GNDY5dj62RAZJRk6WU9ZZJl52Y9ZpJm6Gc9Z5Nn6Wg/aJZo7GlDaZpp8WpIap9q92tPa6dr/2xXbK9tCG1gbbluEm5rbsRvHm94b9FwK3CGcOBxOnGVcfByS3KmcwFzXXO4dBR0cHTMdSh1hXXhdj52m3b4d1Z3s3gReG54zHkqeYl553pGeqV7BHtje8J8IXyBfOF9QX2hfgF+Yn7CfyN/hH/lgEeAqIEKgWuBzYIwgpKC9INXg7qEHYSAhOOFR4Wrhg6GcobXhzuHn4gEiGmIzokziZmJ/opkisqLMIuWi/yMY4zKjTGNmI3/jmaOzo82j56QBpBukNaRP5GokhGSepLjk02TtpQglIqU9JVflcmWNJaflwqXdZfgmEyYuJkkmZCZ/JpomtWbQpuvnByciZz3nWSd0p5Anq6fHZ+Ln/qgaaDYoUehtqImopajBqN2o+akVqTHpTilqaYapoum/adup+CoUqjEqTepqaocqo+rAqt1q+msXKzQrUStuK4trqGvFq+LsACwdbDqsWCx1rJLssKzOLOutCW0nLUTtYq2AbZ5tvC3aLfguFm40blKucK6O7q1uy67p7whvJu9Fb2Pvgq+hL7/v3q/9cBwwOzBZ8Hjwl/C28NYw9TEUcTOxUvFyMZGxsPHQce/yD3IvMk6ybnKOMq3yzbLtsw1zLXNNc21zjbOts83z7jQOdC60TzRvtI/0sHTRNPG1EnUy9VO1dHWVdbY11zX4Nhk2OjZbNnx2nba+9uA3AXcit0Q3ZbeHN6i3ynfr+A24L3hROHM4lPi2+Nj4+vkc+T85YTmDeaW5x/nqegy6LzpRunQ6lvq5etw6/vshu0R7ZzuKO6070DvzPBY8OXxcvH/8ozzGfOn9DT0wvVQ9d72bfb794r4Gfio+Tj5x/pX+uf7d/wH/Jj9Kf26/kv+3P9t////4QEKRXhpZgAATU0AKgAAAAgABwESAAMAAAABAAEAAAEaAAUAAAABAAAAYgEbAAUAAAABAAAAagEoAAMAAAABAAIAAAExAAIAAAARAAAAcgEyAAIAAAAUAAAAhIdpAAQAAAABAAAAmAAAAAAAAABAAAAAAQAAAEAAAAABUGl4ZWxtYXRvciAyLjAuNQAAMjAxMjowNzoyMSAxNzowNzowOQAABZADAAIAAAAUAAAA2pAEAAIAAAAUAAAA7qABAAMAAAABAAEAAKACAAQAAAABAAAATKADAAQAAAABAAAAcAAAAAAyMDAxOjA1OjA1IDA1OjI0OjQ0ADIwMDE6MDU6MDUgMDU6MjQ6NDQA/+EBeGh0dHA6Ly9ucy5hZG9iZS5jb20veGFwLzEuMC8APHg6eG1wbWV0YSB4bWxuczp4PSJhZG9iZTpuczptZXRhLyIgeDp4bXB0az0iWE1QIENvcmUgNC40LjAiPgogICA8cmRmOlJERiB4bWxuczpyZGY9Imh0dHA6Ly93d3cudzMub3JnLzE5OTkvMDIvMjItcmRmLXN5bnRheC1ucyMiPgogICAgICA8cmRmOkRlc2NyaXB0aW9uIHJkZjphYm91dD0iIgogICAgICAgICAgICB4bWxuczpkYz0iaHR0cDovL3B1cmwub3JnL2RjL2VsZW1lbnRzLzEuMS8iPgogICAgICAgICA8ZGM6c3ViamVjdD4KICAgICAgICAgICAgPHJkZjpCYWcvPgogICAgICAgICA8L2RjOnN1YmplY3Q+CiAgICAgIDwvcmRmOkRlc2NyaXB0aW9uPgogICA8L3JkZjpSREY+CjwveDp4bXBtZXRhPgoA/9sAQwABAQEBAQEBAQEBAQEBAQEBAQEBAQEBAQEBAQEBAQEBAQEBAQEBAQEBAQEBAQEBAQEBAQEBAQEBAQEBAQEBAQEB/9sAQwEBAQEBAQEBAQEBAQEBAQEBAQEBAQEBAQEBAQEBAQEBAQEBAQEBAQEBAQEBAQEBAQEBAQEBAQEBAQEBAQEBAQEB/8AAEQgAcABMAwER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oy8P+FFVVJj/wBpRnJPPHOCTjBw3rzznNfzbSw1SvVlCnF1YKc/aupUc1Odf2j0TfvtJXnBU7ys3Juek/jM94icpzjHkjypS5vcdKCTleEXpaEG5K21NWjHXU9W0/w+AqoIxjjjtkegPBPQ556jivpcLw/UlKhq6ipOVoNSqezaUpL2fNHknblv+7g3zcrjGMpXPz3G5/RgqnPVWIb5XytpqcnzSspcvvSva907vlV7nUHSLSxsZb+/mtbGws4XuLm+vJ4baztoI490s1xcSskMESqCXaVkChTuORur7F8OU6VHD162Ip0qUIutUrYicKVpRhbnknaLqS5ub3XzKU20nzWn8883xeLnDC4SlUxNfEzjRpYXCUalfE1J1I3VOFKC5ry91RaTbTd7dPj/AOIv7cP7P3gC4msNJ1S/+IWr2twLa5tPCdpLJawSsNwVtXvEt9PlUhXLy27zxQiNi8hJVW+fzLFYDDzi8JShiVN80q+JnLBYflpu1oJwqVZT5V7OKhhoRulKEnGV4/uHCH0c/E3iyMa+JwMeHsPOCqU3ma9pjaifLd/V6M17JRjJ39pPmb91QaUmvGvCH/BSv4d6pqNxF4w+HHiHw7pbXJhtbnRNW07xLfwxpJIjz6np7R6QQmF8xTYz3LDGyRAzITxQxuWuTdaOFlRUY/7u60KkItc0VCpiL0q+qj1oONnHnk2lH9Czb6HvHeDwlKeUZ3hcdiLS9thsTQWCo13FqpCNGtTrYlxir7VoL2jfMpJrlPvH4dfEz4X/ABgs3vfAHiqw1wrHI8+nOk2n61bpG4R5LnR7+K21BIgzhRc+Q9s7HEczd944DA5ivYYfER9tUp1Iqi1Z1IQXM403Kc6U4Ti/eVGpOUVH95bld/5+4o4S434DxfsOKMlxmXpWtiORYjA1ak5Kn7uLpc9F1ZJ2VOUlJx1UN2+1u/DxAbKYOPmxjJyCQOmDwDnI78cEgeZmXC1ejQqOmoJqlKaamo1JTjJtVIUmklNTqJrfll7sVzXa8XL85qOrGNRK1SahK3Kv3cXz8j2XvKMrpqScW72vY5C/8P5BO0rzwBnIJHPIJydo246EZHTFfA4jK6tGclac/wCJKOrlFO958zUmlOLipKDT9275ZSV1+h4POI/WYuNSNODnGml71+WLi4qXK1JciSS0SUUo2cEmvMvEHhSKcuPKzgFcYH3fc7RyWAyBjA/Ty4TlGck+TvN1brna5oTjOEVuorkXLFSVrLWKt+h4LN4e1SnUUk+WykrttpP35JbpSd7NO3vWdmzwrVPA4F7LiEsOCDgscHJGSMDP0z9TXfh8wnGDjGvGmlJrklKMErJK0Pdq80ErKMnJPRxaXLr9dTxdCpCM/axjzK9rr7+uj6a+p91aJoe4rtTIwx3cnuMnA4yec9eeOlftuSZJKvWVdQdODlOVOpyyjTlyOa5aihzcrnZNuEnzufvN3V/45zrNYqpONOU+Wk6ilPRq/MpWi78srLlvCnvK65eW9tLx94t8HfB7wJrvxE8e6jFpPhjw3Zm6vbhk8y4upXYQ2mnada5El9qeo3LJaWFnH809xIMlI1kkT9KlhsHk+EWIxMINSlKFGh8VTE1XdKnBStBc8ndxvyxhecnFUpJ+PkmVZzxbnGByDJML9bxuKrqEHOPNRp0ZP95i8bOacaVDDw5p1aj1vorzqKL/AAZ8T/Fj4vftma5458S+KtQ1jwN8EvDE1zaeFvhlaXDwWeoPCkYhuvEF3bCD+0rtzGs+oXFzJcW4E72WmwQxjzm/DOPOL6mDapSrKrjkvaUYUWpYfA0quns6FPSPtXZ3q8qqufNOVlONKH+oPgn4N8N+H+Cy+usBh8zz7MJqji81xNOE8VUdKq1UqUY1FUWHwyfPSw1GEoOUP3lepJ6Hxf4sa+srqe1+0IIoZSpeGPy4imSVCIoIK5IVgQzcZILEkfnFDNfbxVTEOpeST55udScm3q3fVd7bWeiSVj+/MBkOCp0aUsLRglUgk4uHNNKK0u7OTktZczurtvblS84FxcW16l1G8rSKWO9eUB3AtgZIXfkhsl2wq8g5La1MfBxnySvLRLmvZp31Vmm+XTS6ab8mevh8ioVIyTpQlyJJKcYpu9435rO7Vnu1Z6W0Psj4LfFTUvD+o6XdWeqXdleptIurCVrW/jWN45BErwkM0ZdN4WQukn+rnilT5G+Wx2b47LYTr4SrOM6LUvZuUp0pOUX78qV9eXVe0bU4LWEot3PzrjzwtyjiXA4zD5jlWDx+FxMFCdLEUoyhd3i5Rlb3JqMlaUeVxavFp2t+7/wI+ONn8RIrHwr4ruLODxdc6fJeaDqCqlrbeM7SwjU6nHBFxFb+I9IUx3Gr6XDhJ7OZdU06IWi3UFl+4+HvHmF43y+tTxcoLM8Py0JwVozs4K8XzS19pyynSqqMVUjGUJWrwbqf5CeOPgTjfC3MqmbZPTrYnhbEYr2dWDcpSySpVnKVKjVmuao8DW5vZ0cTUcpKpFUas2503P6CvtGH93uVG7BPK4yOgYEcDPzDPoa+nzLIKdVOcack3KUUktZKScHOa5aiu/ckpxjzQqt3tzM/CcPjKlOspQqSprm91qSdvev+70k3zONm6krtNd9fPtW0TLHK8HjGPXp29T1xnIwM8Z/KM3yKdCSdJqnOE/ejypPmUrx5qsuWU7XvKDjvJW5klzfd5Xnrcmqz5koa3m1KCV9Yr3veSTaktF9l7c3ml54fDzsTArcAZZTn+n8uetfDPC1JuXPUjGUZOLUqd2ndydnTg42vJ2V246xdmrL9EwuY1HQg/rHs7pO3LU10XvO0krtW2Vna60Z9UaNpIRFUKAABnPGTkAj02g5B24JOQPWv7lwmEpYOjTptXm5RWsV7jqKTi1H2aW/LvGEnJc2jtB/x9mGMb9rCMuamou6lUu7xnpNuLte91eMnrZS0Z+W3/BTbUNT1+78AfDa3SI6HYx23iDVY53jki1HWdZ1OLS9Ot2tiyv8A8SvTYLy9W58yAo97CkchH2gD43i7F8mJpRc6ieDo1Krd7yjVrxc5ST5naSp0oRj1blNK95X/AKu+i3lPNHN83qQg8RmGIpYKhUUZOUMJgVTqV05y5l+9r1Yc0ftewhKd9DxGTQtO8MeBNP8ACQhaJnsbdtRu7fbm5upLSB53iUZOwyb5Nzsdq7YwqgbR/Gue5pUzDNMXUr86pSr1be6o1ORVJcmvW7Su7vmd3fWz/wBJslThUoYmhy1JU7exjUb5eSKTSnqn7ye0dVe61bPhb4p+GdJs7n7Tp87zwyMseZvL80OgxuKKSHLCP5VTkhSQCck45fi68p+xu29Wua7Tv1k7O1rqTtZb7H9G8KZniMRQUMVS9lUhJScYc6jJPtreLUZ30uuZ23dl4O+nxyZEdufm35YxsC/O1juPGV6lR8wIbOc4r3ZVXGEpStFx5bq/M7t7NLa/Rvoz72NSMJqEm7aKKk/flduSslzSVo3UpS62fc1dEEum3thcmQCKOcDG7G0n5SccBWGVIBPXnackV4uPtWw+KiopzqKdru/utXSbbsuW3bre6aR1YqccRGpFwUW4NXjd3dly3bve3K7uOut+qv8Atx+z18OPE/inwNoXivQIWW60i4i1rRL8GIyaX4j0YfaLeZMmSULcx7tP1BI1CXmmXdzasXErg8HhlwxxzHHYjijh3CVcRg8HUr08bOg7xlTwahiakJwXNUc42U6M3B0/aRVpXtB/xD41Y3hHHYnN+FM/r0oLNKU8GqNS8OeOLjKgnBztH21KpNVKUbupGpBTSsj9ZbAprWjaZqy27251Kxtrx7SYFZLeWaJHmt3DfMklvMXhYdcoecEGv7kw1T6xgMLi3TlD6zRp1OWrCPtIuUL1W7O8VGTk7yfNo3ze6kf405vhauR8RZtkVZ89bK8ficDOtGUZ06scNXlFV7O6vV5YTit2p8rszntU01SeE5+b7wDDIG1sfeywbofqATnNePmuX08VGFd0YOooxcnZtc8LxUVFuWqjLmldq1lyxu7vso4npTnyuKe65r3+Ozu1u4pq91d2T0Z5teaUBO+AQPbjuc9vXOPbFfiuZ5UqWNrxi3yuXMlGMpqCeihdVoWcUrNON73vqz7PB5rCGHgqsKNWbu+eqsRKdtkm6EZQ0tpq3Z3e6Poiws9qhfTPbooPTgZ75ySOCBwc1/YtClOtVlUt705czk03FuzlGPV3bldXbu23omkv5xxdVzm4R+G+lly9YuV5JPdr7TV9erbPzt/as8LaLq3inxLrFzpsFzqemf8ACPPLdzI8n2bRbbToHu5gHlSFUtxvlUL+8cvIW+VQT+WeIdKNOviYQV6k6lJS5YzTdKNCnGTqRk242s3bmnzQlJ2Sd3/bH0ccZXwuVZbR9q6eGqzzRcinTjzY763P2ceVx55yqxcU7txi401G7k+X5H8SKmo6Ebizb7Vf2kTaf5abVLyxwhm8oKW3ALhVAdii8FsYr+MuI6VWhmdRONvaTnUaabfs+ZvTdNylJ27JW0Z/oTwzWjUp0vaWjScoy55L7Llo2m0vtPtorx6X+HvG/h6zNpFfX86W12okS4mmkaOK0dWytvtkOGLDLMuwykAgrgoTxYfE4p81KhTlUg2tIx5pzu0pWcVdRjJbv3dNe5/Q3DOYL6xUhTiqmGnaVKP2pRUVFtuN1pe+slrblcvePn+5itRdOVv7ST5TIFt5YHbbK4CuAhUjlhkZXnnOCDXtVI4uNGE50K6hOUIS5qdT3XCDaUtLp2ulzWu9XtY/TsKsPXfuNwrQab5pWjCMYv3ovVyV5W0V1bVX2fp1iuo3dlp1vcQi8u7+KG186SC382W5cJGP9Ibyl8xmyzvsVcMS42E1jes6NaosNVnyxacIxnP3mtk4LXW6tfXRvRo6sw9ngP39Ss1SpUJ1qjiua9OKlOVoq8pKLhzJRvKSdrNvX93v2FvGVvoPgyaDWPFdpc6dJfRWttplpNbXdzp+oQw26G5e2sBJcQ2skaxgzzbEfcZZd8mJB+h+AnHVXgDH5t/rFmbwvD2a4uOFp5XUw/1qtDEysqmP+rKnLFUKPKqVCeIclh1GUnUhNxTj/Af0lOEYcVY6lWyjKqkc4weHq4yhj5zrYOFSMp1XCg8RWaoYicajnbDxTqpxUKM6alJS/U7SInbTlB2kfa70xkOZMRvdTOkm/PcOGKjcoycDbg1/YWJwdKCbw0aTo1pVqtNU5SrxdGvWq1E+dSceVuSl+7ahBSSjeET/ACD47q1HxdmNSakqnNhI14VIezksRDBYdVW7pSbU4zcnNOcp8zm3K8ihqNrkfMvPO4AZzkH5s9OMHHJJz06V8/XhGk/ZL3OdwklL3rTTXNL3/eSs9FeU5OKVtFfzsDjpyfJr7RKUo3SvO1lK7UnzNR1920WottW0OAurGN5mYjafT5l6E84wc59Tye9fA47L1XxNWr7HFxUn7qourytLTmlyxSU5tObXaUT6GOMiox/fzpK3wxTcet5K2ybvo7Pq1rd+p3moaZoOjX2s6xf2emaZp1rLf6hqV/cR2ljZWluheWe5uZ2SKGGJFLSO74HqSQD++vF4HK8NXzLMsXh8LgqFOVfGYzEVVChTpOV5ylUkoxtOo04ppyc5KEdZJH5lw9lWacR5pl+VZRgcXmubZniYUMFl2Bw9TGYvGYqo/cw9ChSjKpVq1Gnve2spu0Wz82/Hnxy+AHirx/fR6X8T/B+s2/jXUtC0HTZtO8QWeow6hqmoaXa6Tc6WLJZhPb31pBbed9iu7eA3IdGiP+kv5v5Vn+Y5Jn2Lq43LMX9eoV54avHF4VqalRqwpUJXpt052oRhOo1Vkl7qSS5pX/t7hHgPj/gbIMNheIOFsx4cxmAlmVSeBzjBYjLcSo0a1THUZUsRUhKNeOIqVYQVXDyqOm1L43TTh8F/Fb4v6F8Nm1fStCsUvvEHiTxLrNl4YtNSlfTrHS0tbi60621O4vJYJI7m1hSBJL2DRob98Tv837iaZf53zHhWOe8QYpe3VPCYd06cOSP1iq43l7a8qb9nTnFNRjzVJOcmnyNxfN/avCf1yjwzlWOxVCVaCwGHq4+cJwpc9arRpVIUYUpJ4iSq1J+zVSVODjCPOlqor8Dvjd44tPHOravN4g/aD1/wlJqer39pPYT3Fl4bt5nhlEbf2LYQxanc2+kPM/2e0E12ZJQpadRJI5P7PkvDGU5bhaEMLlmHlVp00ueUaVWrNXTdSrVnGKlUb9+c3a17JK1jg4r43z6l7PAVc+/1YwUaSUI4RRp1asU+Vyk4xrYqTmoq1qig/s2bkeA+F/BfirSfEE15oPxM8SyCyeSaWfU7yS8sbzS0aH7XcMkTrGS9vcR3Kb0PmfwtE4DMs+w2DjhpRq4GhVgouUkqcFJuN3yqok/N8yTaUbxcldH0vhxmvEFHOcDisRxRnuLw9dwjOjjXVq0cTCrUhQpRkq04L29X2sIQlJU58vLPmtF3+nvjP8Jdf1PS/DPizxF8Z9JsvC1g0ekapF4eTX7W8gmVvtGnXE82pabpVh9ou3vlspWkunWARTXMUVwIZSnxHCEctq1s0w2BwtGVajUp4mtWqyT5YYlzpKnCc4qSUXQk1Z2nzJNvmP2PxNzvOa9LAYK/EWRqvCr7DkoYZxxCwdSPNW9tgsbiMRGM/b0qcadSnTi1UVWXI0r9P+xtrHxB+H/xy8Hj4d/FLXb2ym8Uxw3Nnf8AiR7W3v7+x8uX7Nave29zoGoSsv7uW3tbl7loJB+5MZUH7fNMvyzCKjjq+Bw0a2FlSr0cSqNKpOhNz51VU4RdaKhNW/eRdK7acW5Wf8z0c24jzahnGFnnOLzfBUqWMoY3BZlRxLxEJcr9rKh7Wny1pU1GU5ewxMZxiuZxjGM2f3D+D7/4g3Op6E9zZeHrzwDr/hOXXH1Q6g0XifQPEwl06FvDQstMs7zRde0u5M+o3Ta1NqGgX2mzWg0+PTdajna60/7nh3PcdxBTp1q9GisLiMMsXGdNYenaU560adPD1JJ0VKUZxnVjRqKSqKVPov8AMnxEyvLaGOzPE/WKyzaOaSws8NTpV3hq+DXtoUMVUeK9nXweLjSw9NVsNB4unU9tTqwnR/eI9CvYcsRgZKE8L0B4OSeBjr+PPNehmFFy5FCNrOck+dXqS5Wk5aWi4XXI5bq97p6/mNCo6FZvm15bqFtFGKatK91aTWrdm9bHHXVgWmY5A7Z+7u684Cn6Zz26Cvl/Zxk5Xap2lZKLhCMlZPmUXJd+W6ST5dEfVwr1YxiotpcsX7ilbWK7de/Xv3fwj/wVuj8XD9iLxy3hRruO1h8T+CJPGJ0+SSKU+D21kRXok8llka1Ory6IbxfutbiTzSU3518boYv/AFRoPDX+r0s/y6eYQTfv4dLExpe005XBY6WEcub3VU5H7zSv/WP7NX/VyH0lcuhn1LDyxdbhDiulwvOtCm4LiL6pRqe4pptV5ZTDNfYct5KTtFqUj8Lv2FdW8E2P7RXgvTtY0261HV9A0fUNX0/Ul0/+0ItOnPhyTT1inuiJWt40vdTtGt7mYBLXc8cE8byxoP5uyPOVkWYYbMMzrwhlOJqV8FXwzlywxFauqs8K4x6zVenyyXLON/flFwg2v9avpNcM5hnvhxmdDKY0adWtj8F7OVecYVHyZhTdeVGU+VpvDKvLkhU5qiTi4W5j3r9s7T/hNox8I3vjR5tY8R2XisWtlZ6VqU1pqkUmqMbO61q5kuI5Ik0tZrtY7WzfFxc24eZJvKjtjL81kmb5xR4jx1PLcXQkq7xKxNKMHXjQhh7VKDqSfu06tafPTpKLlNQp1KlWMYuHP+dcB8LYrN+H8xaw1Cll2BwGFrLG4uleE69NwVPD4RRlFyrxj786mlKDcafLzyml+WHxk+EvgfxtHLp9rZXF1aS38h1EWkNoRcahLJI2m3Wq3VysknlxeRISSSIGdo7UGMs1fp+D4yzLD1H9ZlSp0+RcsZ2XuJR9ryRSSdm48vKne+ru7H1+H8OMmzfLLZhlmCxzlWjUnGvSpVqt6biuai5U5StFqNNap2jK61aOg8M/C7w5b+CIvh7danFDPfzaUUeYk6lZabbajbajexWtxCj3qafetZfY0gmcxGa6lldey8Gaca5jUhiMRSpuVCjTq+zUYqKnUrRdFyk5ytJwU3Uk1JSioWhZ2v8AQUvDTK69bCuph6yhTxGExkoUatWkrZfiKeIwkFKMot3q0YSrK6hOlB0pLlbPt34O+C/hl458I/tNfDf4wPp1rYWfgIeMfB+rXF19mTRNX0PW9JU+VPKYmkub6a806Gysgqte5k02ARz3wV/leD80w2DqcSYj63Xw1evwxXxmGmo0ebFZhlOMw2Jo0Jyqxu3Uw9TFxo0IVKcsTWl7OVROVOcPT8XMtzadfwszzIMBLHThxb/Y+aYKnCdSU8pz/LsTTqT5KV6dOlQqYNVa2IqRqQwtNfWbSp0JxfsP7BfhXw94Qste+HTfDXwN4h8KeIrmzTUvEd5pEd9d+EFivEuF8Q26LbM01ypw1tqKfYJ7O5ZJpZUCvFJhlnHGNzHN8XltR18Xhs6y2nl2Oq1aOJxKyPDSx1KeIznDQpTUqcsJSlKM3O8UpKXPFJxl+ZeMnB2FwGGy/OaWOxmUY3K6uJxuAyrDOlhKWfYmVCdNZdiqvOqdONeU0qi/fqvBVIRTbUz+hTwhrurS/FzUPAWl6Lbad8P/AAX8IvDGs22owsqDUfEfjLxRrlrDaW9vGqxW8Gj6R4LnnZixlun13e4Ux5l/r7DYKrguO5YHCUaVPIcv4Qp4rC+ynB06rzXMYUcLOUIxilyUMqxDXvyclJ1G71Gj/IXxG4fyvBeGNbjLMMdOrxnxn4rZhl0MskpcuV5Dwjw7hcRiK0qs3KUsXmWY8TYelyLkp0aeXRjHmc5KHtF0i4OMkFcjJB24zjcwOPvenJyAeM17OPslGUvegrWaWmrTey5p86TXSys9bpn8z1IR9pzK1pRTXNJXai5W53F6yTbk7au6TbORuFzK3tgdcds+h9fb0xxXyzpwcp/vKiSm0lCE3G1k+ko2321aVtWe0qU7L2Si42Su6ldNtaNu2jbtv1VjM+K/gPS/in8LviH8NNZWN9P8eeD9e8KytMu6G3l1fT57S2vJDnINhdy295GwBdJIVkHzKDX6Dn+Sf6w5Dm2Tpw58dgMRRpTqrSGJ5XPC1uWyblTxNOnVXKtHFJa2PT8IOL8b4ecfcIcb4CVb6xwzxDlmdKnRqOnVq4fCYqEsdh1J/F9cwH1jDWbcJqryy2aP5gf2dvgD45/Z41fxr8Q/incSeFPEvhy81r4cQeGLiyhaXxcdNFlF/a4v55POh0C2uLW2nkkt4MarfWsEdlcLaC/I/wA4uO80eExH+rdPCynnFDGJexqc9Krl2Nw9aosTOpS5eSXInONFSvGaq89uWCk/+hji/jnJfEnLMgwXCuJpZxk+d4LA8TxzXDVpOlhcJjKNWeGoKFNXWPrU6rVSlOV8JCVR1Ye2lRPyv/az+O2v/EP48aP4atbm4bRNH1GLWNR193fy9T1GzuDMdHjmKvGWtJvsl3durMqBoLbaNkoP6x4f8LRy7IZZnWpynisTTrSqqV6k5VKivKvUqNpOpLm5byfNdcyesbkMbPLsTl/BmBozoYNUKea5li0kqddQ54Ucpw8dYxSlTpYnEKV+aLoxh8VRnouheP8AT/DfgHUdRvyl3d32oT3ckKxmSe6l2CKxgiViWwoYKqYQlneQFtzFdszyiOaZjQhRjKDpUVTvZKMHK7nKV7J3929m0rK57eVYipl1WrWbcoJqXs+d/u4ON21TtdymrJS0Tk/JJ+ZW/jP4y+B/7f8AEOgeG/BfiLV/EN1pmoyP4uDz/wBh2un2s8sumafbx3ln50LF42tpobpmjnWTzrOaNkc91bhbKs6+qYSri8ZhcNgKVSlP6q+SOLrVaiUa9T3G4tJOLhKDupXjKPM0YZ7xXneEoV55XSoVsbilTqYOlWr1adOhBUpRxGHxXsp0ZS9q/Z+zrQrSdKTqOVGacIn3h+yP8YvFXiebx/4+tvhl4Y8eeIbz4c3nhbxh8OPF1xc6Zotvp3im5tNM8RanLczWtvHq1rpwWBdMg0yWW5lur+yuHmQ2UscnBhOGo8LZg8dhY4TM6OHwuYUo4PGUp4uniqGPhDCJ16MKlH+BKsqsZOvSkqqpyjZPX5XibP3xJkPDORZvXzjgmbzjLsz/ALWyytT+sYDNMljiMXh8Lg6kva1K1LFYjnjOtVw9SnUw0a1N80ppr7B/4J56r40+DP7QmlfB34q6Le2Vt8SvB92nhbUNQt5IrPV7a4hhu7J4Jrji6jmW0ktbsI8sm8wrKiuxz6Xhpg8vyDxFyTH4nA18PheJMFieH8XgsVScVVoZ2vZ0q6VWyqYeeJw8KTnBOE+ZpSbTifG/SYxdPxA8JM5zvh/HYfFY/grNqGY1amEqc/JLL6q9tTq06UpSp16UKzrUvatKEfaSd1yn9H3g/Svsl9q+poP3V9p+hacqiNUkX+yJNYlALnJ2INW2RoThQHYHLsD/AFbjctq4TO61dKksN/YeU5bSpwblOH1HF5nNT59JezUcVCCT3abnJcqv/jX4nZ/RzLA5Bl8atSpXp5nxDnNen7kY0v7Up5RQ1TXIqlWWXVJOXN78UnFaI6m8JbPABZRuJAC/KOOBjnAAxyc84xXj5hJJqCbe8ntdW05m5XurX1TesXdN7fjVSMq9anHllGUopSlypR91PaK6qKXNuk3zXSOTuMmUn5/y3evoDj6Z9+pr4TGTjKs5TUpSaTbjUaW76exqL095XVtF19+FGUoRbm00lF8tKtJO3W9OVr973d76tNHFfGf4q6R8JvBFz4m1IxtcS7rfS7aRtqz3nlM7PIASWggUB5AMhmaNS2JAa9vxX8Sl4bcNLHYenTxWd5rWll2SYab56f1nk56+Kmk1J0sHHlqNQ+OrKlTk4qo2/qvAPwvzLxW4yjktGdShlOXwhj88xig5exwMqsYRwtGTi4LGY2rH2dDna5YxxFZKXs2j+aP9pL4keJ/iZe6paaRdX+v+LvHGt6V4W8J6fb3zpfal4o8Y6rDpWi2sErSCNTJLO0jF9iRR5aQCJcV/CXCGUZnnfFGGxuOeIzLNs2x9Stia2IvXq4idSXNXlJzvNzq1q1LDwnJpXq8sGkoo/wB4uE8ryngPhedfEUcNkuRcPZTXxVeUKUIYfBZbleDdarN8sdIUaFKUrRlJ1OVS1m3f4Q/aW+AmnfD/AMJWmmwsJNf+Gd7DaeI7yIDz7nVNRuZE1y85MknltqjyqolOVtxbq6+YoI/eOF84xNd4+jiouhGU61KGHqNfuvq05Uo0Jae7KKi+bkT5pcyvYeUZq86zDB5lGNsLnND67gJpX5qEqbqUIqbV7SoSTd/dk7tOyTXgFlqOjaDYabrGshZNO0mNm8qRt0Ud3GjpFJ5YDiV1I3QbUaQyEkoXO46044nGY2dCnKcatSXNKcbJzTm+ZL7MUmlzO9ktLpH12PawuDq1OanRj7Oyq15WhGFozklJczurR91Ru5O1rqKKMvxA1vUre71k/DzxXc6TLzptxPJp2gWj2jxgPKZ9XvI5WSdU3jfaYUYB2ZIPqc+Gw01hqWIwzrRi41E41qs3VvzLlVKL5nHm/wCfkb7XWtvHwGFr5vShXp0sXzNuonVeDwc5pOSU0sXiKEo05wd17SN07c0Fqz3T9jrxjeQfFkWmnafDo134zul0yFvF3i3RtL0Kxe7uraZYbq50uDxAXtWuo7SKB5FsA8rghFzI54sxx2LksFGP1WNWnKNKpOdOrTpVXKaSlia2I9nTowVrVXapOKT5pyjqc/EfCdOeS5jjMxxGOo0sJJ46GHoQwuZY7lp0pKVPBYTL8VVlUm4ynNN1FzWk4v4U/wB7pdX+J2qftAfs9fs//GrwboWj6lo/xC03x38IvjH4JvUvvDms6P4O8M3n/CTeEt9zZ2V9HqbXD2MWpxrDbQsLaK7T7fG9uy/T51jOIsfjuEeHMxnk8PqfEuTUctzzBUHCjQw2CjOvicNhcdTSoY/Cus6NKrWpWlQxUHKpGspxk/5XwNDhrLeE/EvjfhrHZ5iMJmXCGbYPiPhPPHOOLeLzjMMNTy7N6uCdapLDSp0qeIlhqFXmboVnCLp/vUv3U0p4f7LtZocCK5BuIs4UtFP80bZPIyhVjz0Ocg5r+g8XjaeNjh8bQm+XEYXD1YTba9pCrShW0a+FJ1Ff4Vo+q1/yf4/9nT4rzTCQVNvAVfqE4wnHkjUofu6sU7paVXONr+5a7s07QX8w4G7Ptng4GOvGSCCR94V8fjq05tyU5RjGcWm7S3bTV2nJtO92ra8ur2PkqCdXExcryjHSVldppWs3HWzs052tbVu6Rwd/qkcFwULsCFBwqg9yOSVPPGevp3zXy869OL9/2acrytzx6yfWUtbbJrRpLrdv6anSpKCXt4QWnJF8iagklH4nJ9PKy0avdv8AGv8AaV+JeqfGG71DWtTvJbDwzoN6ND0Pw3bTTna0o8ye4ubmNoQZJBh7mchc4iiUIiIqfxzx3xjnXGXEH9rZthZwo0pPD5Pl0ZqpRy7DwfNOMU0lPEVarc8TWS5qs3aKVOMIQ/1t8CPDHIfCTIqHD+QSWMzPEx/tHOuIcTQprEZliE0qc40pe19lQoRkqeCw15xoQlOcpSqVKlSXxvDp3hHT7vTrzTNP0WLxFpdzFq+iazLc6mmp6dqtmyPFf6bqf2z7RZanZsEeG6s5I57dgkitHy1fK0c4zbCYp18Pisywbpck5VMGqUJxs+aCi4RVSC51zKVl70d9D+iMZTzbNsDXw2Z/WcblGIjPCYrB1KGFq4LEYXER5J0sRhZUXSr4evBuE6eIhKFRXg09Ezxd8GZPjf4V8ZsJrW68R3+k6i2patFfz38uoPckXP2zWhIst7dtZ6jHFcXeoK895aKZLi4SW3MjLvk3HGbZDncsRiJY3NMuqueIxtHFtfXKSU5SrYnCuUr1ZOKlUqw1VWCc3KMk5LGni8PkUcqwMaSwOFw1ajDBYb2FPDUKEFBUY4fDKLhThQnQfsqNNQjCNlTpPm5Yn4U+I7q68P8AjzUfAXiW+tNO1nw/qMVrqfhq5kQTW2r2EHk3Ie23s8sD3EZuorhd0NxC8c6Fo5FJ/qWnUweKyyjm+WRjVjjsNHEYfE0ZXcsPiFGaleyafK7Sio+7NSg2pH3mAxWGxleGGrYuhVnFe1oYZ1afPUpu86c+R8s5aWkuaKalFq7sdHqkWseMY44J76OysrUKZCJxKsihVCiOD7mPlfdu2hSgDb/lNcOCxdHLJTqQpVMRWrNKCt7NKdnL42nOLvrdNaPVrY9ytgJ4txVKVLCwp8iqVJKFnC93zQt78d9GtJa2111PBPgy2tPEenRrrmoQ395ewrZy29wqGC4lm+WSO1TyYGmQrvBkLYQhtwZkK8mYZnjMThKk44PD+6n7RTpycpRsvcddub9lKW8kk2r9Lnd9Qy/CSrwr5hiavLSlOMk4vDyva6+r0nCnd6qM5t+5J3lGWh/VNqfiDw3+zb+yN8N/HnxM8T6b4kuPhXY3GuaL4rvLmL7fpct74c1dvEaadcTM12mrXFndw6Bp9rLmV9XvLaK6jY4jTvx9DFYLgHhTDPHUMRmeO4ghT4ew+BrQr1crw+aUMXVzma9nKNRRy2E8FeNRQp0Kqcm5p6fwjjq1XiXxU42p5ZldfL8vx+VYiWeQdOdLD46nlGKwryanWjaOHnh606eJxUqkW/3NNqDVrz57/glB/wAFXdZ/bql8T/Dz4keB9C8JeOvCWlxavpmqeEpbpfD+t6K8rJ9ik0++uLuax1PTITDG80F1Ja3qB5VitzlW/oDLMRUxOAqYePJSqZdhKVSnCmpRhWwVKVHCycE7qFSipQfVVKbm+WLg3L/Pfxn8Mcvy3AT4/wCG8Xjq+DzDOqmFz3AY9xr18LmOYRqY2GNw2JhCl7TB4ioqsKlKrD2uGmoOVSdOaUf2W1K9G449O/IC8gn15OTk9h17nw8XWdaSp9Oa0+ZNcsnO3wqXvQUZO97Jtt6tRZ+E4DAzhN1Jx5rq9N3slFRbndrX3rdr8uz2Pmvxh4rjt9bmiM4XbGmBuI43OPU+nXv1r8az/OKP9o1Ie1rUFRhCjGEK1tIc123yVHKXM5JtyvolayR+oZPkdDE4KFerKnGU5PSbUWlGMIqy5Xo0rp9b363f8+fiD4vN4hmfw/pdpIIUlnvb658qSSBp3ViUtpxmPzI0dhMzMzAnaOgz+V43h9UoQq4jki6c/dpRdpXV2+eNlLW6td66vZWf+wuS4J4CpLGVpNzlajBOaStzKznFvWNowUVaSTTT1OA1Hxp8FtKtPCmvfH6Hxzo3weh8Z2+ieLta+HCx3fjW31ObTbu50O3h826sEg0m7uIZm1DUrb7dqlrHaPZQaTfLfGSE4I4fwD43qU81xeNeFeFqYqdDCUqdSUsJNwpyp01X5acayqShJtxnGUE5L37J/onF2M44wXBuZf8AEN1w/iONMVgKcsop8TVp4bIot4ylHE4itUo0q9WpiIUm6FHDVHQw1SpiI1KuKoqlLm8g+Ivx40b9n79o/U9b/Zo8Uar4s+Bv9l+CdV8JeJtf8Sm91bXdTnsLd9St5rS4s7C5cyGRrjWLL+yLG20hvNsLyKK8kitpP0/xL8P+DcTHLqfDmNVblwOExVDGUpQq4qljJ0Y4jETqpQpqhKlXlPDzwlanyylTlDkdqkn8n4OZx4j8e5Fj8h8a+CqOVZ79YzKhja2EoU8HluXRljamFwmEwqeKxU8TzYb2eMweZYfEYqniKb9pKtyuEnsftx+AvhX8W9Ftv2l/CVho1jo3ivwNp/jz4h6XFDHE2gFtYvvB17e2U8CC8C6B4l0UaaZxKLqzs9Z8NxRMI1Qn4bI44/K8Xg8DRtSoZkq2IwOEwzlHD4LGYfG4jD5lllGlJzUMJKUIZjhYTfLTw2K5FpC5+m8J1sPw7l+d8N8aQoVMPkWYV8to51ioRVXGU4ZbhM2wWJq14pVFisVgMalQqU5KUsZgMXGm1U0Pw607xV4jSeeLTNRubqzjuriKwm1BoxctYmUm3NzkGOSURH94SY5CW3OhLuR+14enQ5ILE4eNWo0nNx3crRVla0k7q3Mpap6qWh+a1OMOIJYnFf2VCVXDOtUjlv12bhXnhZfBPFKUKkZVoxi5PkkpuNSClCU+ZnsfhK/1HTbqy8X+ItRtwdDEd3YwLd3dvFFe29wt7bXd3NbyQvdfZrmOGddPjmCXjIba4kktZJLeTDMKtB0p4HC4Nr6zy+2m+VpR96Li078vOvddVXcIttR5rNfW4ClmWMw8M2zvMcPg6VLCQhKOHnOSptTVaTlUapqqpSVuRU5uSfK+ZNRfM/tH/tc/Ev4z6BY+BtQ17VI/A2i3Ek9rpc19cPJrGsPCEm1XV/3gRnCh7hLVYo4LXgsGuGdh4+T8N4HLcXPGql7TFVbSqVWvcw9JSTdHDylL926j5VOWk67Xv3VkvxjjjjDC/UM2hlNKOGwk6M8sjjIxVPF5hiZqovYt0uWcMNgqTljMRGU24yhQhVipOpSp/rh/wQJ0J/hT4r0jxbqd9LdR+P5ptO067vbc2/kaTclbHTrcfKGKi9youCAjpLF8zJh6/oLIaeBWcxwirxxGCzbJq+XyxEKcqbw+Ix+DhV9mqdRRfPRxcIYSUo3hVm5SpycZJn8Ycb5JUxXhPjsI7rE1My/tidOV5v6jg5rD0ZtaXboyrYrlvdxteKcT+reH46eA9dmvrCLWf7H1qze6tbrR9eQaZexXltM8E9uskzG0meORGXZDdO7DDbMFay4o8OOKsowlatg8K87owTXtsnlPE1lTtKXNHBThSxiSg4JTpQqQai2rdP5GpZXi6LjUq4adOlUtJVfdnh3CbTvKpT5+Ve603VVNppx1advzq+Nnx4svD/j2/wBNe/ETJbQSYEq4YO843j5jwSpAI4OMjOcn+a8JkNTGQqVsRRr+3eIrxqur7XD1HNVG3z06sHUUlzcr57PTVH9M8OZVQoZNgVGNB89GNSXNRhUd5JWtLmty8qjyqOlu+rPxV07xfHY2dzcyQpaG7sUKxl1T7PuYtKQV2n95xlQxYkBeMV5+Ny2OIq2tKc6U76JyUmo2jzrW3Kk9HZXve5/pUqCq08O5SfLTqOSi7tzTk+RWs+aXZJvV6N2NTxZpmm/Fn9ln4l+HkYi90LxN4I8TwzoA7R7tej0iSVlZslRFqbbmRslSy7drFq+XwM62VcW4fMJQbg8HiaFSDk0pxdNQ5bq7UlUlTls++qbPuPYSjjsnnUleljcJjsFulKDoQWNSd1Jt3oNa73TVnq/iPWvh3oXgHQoNZ8X6pthspZd0hG65e0EUqX1rtj3uw+0JE9lFGry/aPkgGZiG+whXxubY1YfLsO3UxM4qFKnr+815anTaN1KbsuX3pJWPscXn2W5FkmJznM8VTwuCyrCVsTXxuJm4040IRUnSt8VRym4qjTinOdW1KlHnkk+I0a68b/tBaBpHgDwl8WLLw/4C0m517+zvD2saLNb6jANeutFvtWtPFF9bXceoXuk3uoaBpeoWmnXmmpp1td273EKPcM95N+uw8N1lWFoZjCvSx9Sf7yvXoU5zhg8bVoxo4ilSjUSnhpVKUIU5VG+XExipJxUuQ/inPfpG4zi7Nczhh8JTwGU1PqmHjhpSdPG42jldXEPAYvGxqVq1CrUpwxldewjShyUqkKFWpN0lUVXxR+x98d/BUaXX/Cv7vxhpWwyReIfhnIPEFvPG4AEkumL5WtQMSFZkexmjJBPmnGT4+JpLCy5alWmpLdN8ko3vypqT+JpXsm+nc9nh3xK4bzKPsMXSq5diFJ054ijUjTVaV4vmpxnJKDlJpycpOkrfH7xmeF/2SP2hvifAYtI8IXvh6ygIhF38QNWTwsyNlvMeGzu4jerwcNdQadfTAZWJAxDpwVMXh6b96ak9b8nvvro3G9m2nu+jb0TZ6+ccVZRSwqVPHYysqdPlp0o16uIrOLauoTpxlg8LKabj9Zi8TVp3m6aUnGZauP8Agn/qWkXVzZ+OfiXot5rdvGw1HT/B1tt8OeGdNAVp5dY8X+JZdNtbcxKfPvpV0uWSQYjE0c0iQ19Nk+TYvN6CxEITw2Cb5+epGTq14RetSNON+WnFNJTm1Dmu1zLU/Dc94nwHNOljHKpP2fsKVKlTVHDZfhqjdWeGoqftatWrXklLE4icXi8RO93CD5Sz4p/b/wDE3wV8ffD34dfstpos3hjwv9ksdb+JGs6D9ptrvVLWdXsdM8IaVesBJ4fspYYoJ9fu0gutUaTzLC1tYYlurr9OynDUIZhgISoRv9ewzVaVaXs6Kpzio2pJU/aOUlCU3OUo6Na3uvx7iTiLFZjGeCpL2WBqYaeGqRcY+0qxqU+ScVLml7KLhJqMIu8U1rdO/wC/d9+0N4X+KfgXTfi9f2d94e1nxzoGm+JNdj0bXJre0XxE+ntp/iO1S0neeIRjWNMvRayG38wQ/Z5pvMl8xn/ceJuIspw2TZdQo4atDNqVGnUnicNX5IyT9ph6tN0qsasIXVKmoVIqNR8iU5NXv+U5DkGa4bHYynWxUKmW0cViMPRw1aipVEly18PUhXp+xqWSryc6Mpyp87ny8qaS/BH49ftbava/EfVbaw8U+KTYwRRRWgvNU0+4mWBZbjapddJVQoJOFVVHJbGWJP4niczhWr1KmIpU8RUcm/aV4U6lblfvRjVqOKdSUU7c3VWXQ+/5KGHcqak1q5P2NWVKnd7uNNVLRu1d76vcn8SfE2bxJELk3tzaR5AxasWgOGKMZMKuFZsY3cZ7KRX4DhcAqUmlGE1JP3Um23o7q923p5vsf6c5bi8JXpxSrbyXNW9nCTs7OMlzXj7nLN2tZu12z3D4d/FOy8JfCnxtBqM81wviBNIsoJZbgKA+m6jBqyMkQGC4NmBiQMPnbecbjXxmaZNXxecwjClKNWk5vlhrBRqKKbbk3zX6JO/Nvc++xX1eCy6u8RThHCupiVzWSlGrh6uGqTlJ6Q5lUc2o2ba1WyXjHjOG++MWq6QqXEp0nR7iO5hhlWRFvpTEh+0ScASKiMzQAKQXlMpAbY1fvPhpwNUy6lHNcfQftsXJqjGai5RwkG71Wn8Lqtp2ur043t75/FX0jvE/CZzicFwZk2NjiMuymcsVnFahVlPC4rN4qaoYRTg3CpDL4SqSrXUksVWjtLD3UPjP4A+bbtrfgu8udI12wPmxGzvJ7K4m4RsWV9A8c0E258qA+xiCsiYyR+5V8JhFhHSnFpqipTxGHi4NKTelWHwVIxajeLjZXulK6R/KNOvOc7JN1OaVSnZpLmS5m3PWal0Tjy29eY91/Zp+Mnxm8DX2mWmtnW/FmgPfWWk+JdPTzIte0eO6ka0t9bjVWjtdWgjm8qS6AUX5glkmtpLwRtaD4DjThzJMVlixVCrh6WOpRt7V1KcaNeUbuMaynOKpNxUoNS9xVHf3Lc59NlWPxccUo1Y1K1NtKUGuflVlGU4yVpTvo9Um4pxUmz65+J37c3wt0KxnsLKe9W8aIWq6jZ6LqV9qTO+YzPp8b21tZnazb47ma72EKXWF2CqfzbL+BOatTr4+a93957CnJTk1HpKcJS0V23FJK1+aWtz2MXxDRw6qUovESavdyUqaatypxhz6R2dpczva71SPyt+Nnxlm+JmgT+DfCWh6lYeHbvWY9a1bWNfkE2u65dRxuIIZbaCeSCzs4rue4vJUluLue7ujDLKYDEUb9awGAmlBR5HGnT9nTUIOnTirKC0inFR5UlB2ty63tY+QzDNZYqc3G7c27ym3JttPm5XzOysvd11R8wQeCzYNaEWKTbpvOeW6jXdIw25WP7hDIpLRrkAP8wLYFenmmGo4HBU6WEo+1ca8MRUxt5e2U4wTUOWL92EZtr1jzWV+Y8vBP21epOre/LUiou3LJ3s5tW+JxcvK12+qf6TaB4z/ALG/Zt0b7VNJDe6WNa0SWPzD/rINTvLyFnAcZWez1C1mSQKcpN949/Hzes8Ri8PWVW6xGEhUlG3wTUpqVOLu7Wbd1bpe1pHs4SLhSrSvf2cnZpqV3UUVF8zT5kktdFZq13Zs/ne+Ovxenb4k62sH79IjHEXVxgMrSkr9xsYBBxnv+J+VrT9pVnLpzNK+9k7a/wBfhoeRWqzVSSi+RJtWiuXq3eSW8tbN9bfM0vg9+19rPhWM6N8Qo77xDpTiZrfV7IQDWLCYr+5imidoIL+zkJaOUs8VzFlZd9wVwvz+KyanOXtMM405N3lTmr0pa3aVk5Rv/daV/LQ/WuB/F/OOGZfVs0dfNcAoyVNucXiqHN7zip1JRVSlUkkppyjOKu4t7P8AVX9nzxx8LvGOi2niy5iufFulXbltM8Po0rWGl3sUm28OuWly6vJqUTFNtqAtlbRtHJHJcrKGX7DhrIsDg4xzbM6GDzKc4OnhsE3LkwrozT9riZRjapVsrwpzqxpRTi3CV0ejxz4x55xZQ/sfJcXjMjyh8inGjKcatdRgpPD+0c17OlzN3jS92pyNuK6/St5440aW+ur7StA0uy09ECQQ2kK288bgEF3kiKlnaNAoCkIuFBOOnvTzyricS6NJ/VaMXFU4QiouEVLmSd1ZrmavJp2V7JX978ohl8IUKMqnPXvzc05yd3Jybcm7XipXlo5OzvZ9TptO8VLqkEUIJRF3SErJIGeQIDH5mMrg4xtxtJbO4sSTFfH49uSniHKDi4pJQj/i0js76NvW66K8V14fCYOXK+S1RSfuptvylrd6au+yv5K31T8Kb6Hwl4d8P+K7SDS5NVuWn1cSXlu00kd1PBfWFgsoDATwpYTxyEAwzWs00k8EsEu2VPz/AIppUuIMNicpxLrqnVjSpzlh5xp1Ieyq0qz5ZSU4qXPBqXPTlConyyjODPdy+t9QqRrUoXtze7PRvmUou7tfaT/4J8vfELwJbeJPFcuqaiyzyyrfX19m2W0jF5f3E1xJJDDEBEsCuSIkTMccZABCg17uVV6eGwlLD0V7tJYelRm5yqSUKMFSSnJ3lUlyQTm7puV5N2R5mMwaxFaFSc7NxlFxkrqXP711qn572/G/J6d8LdGhuQSqCFAUGyQjaCykZA2neS7ZJ6hc55r16uZ12neSTjytyik52jFRV46p6x0fwprWT2fNHKqMJWl71Npx5bO8k3d3a0TvZtp6pPSyZ0h+FfhBlsxqHnTqkhZEaZ4k2sIfNLGNI9zfKqKWJJG7OSeOSWb469W1TSSk5XhFu6k1qnGVleV7NKzd73eu0crwkJc0YSu0037SSsrK1le3vO/M99UtU2fKX7Ufj7TfBHg7VNG01vstnbxSTGMSSbWkW3ihLfMxG7yoIl3ABmCLuLHk888S3S5pN+0nzcuivGfNedlooxd+bTeUm+Xc5cfVjTbpwtFRg5VOV6z0SS0a95OzT1t7zlZ2P52Nb1ObWdX1HVJyTLfXc1w2TnAdyVHfouB+Fec3dtvd6s+bbbbbbbbu2222/V3b+bPaj8APF2v/AGrUPBdtb6hpseopY/Z7i/gt7uIkL9ouIzcOkdzZWbyKkrLKbtRn9xKVdhWDpV8Xh3XSp2U3BrnUW2rv3VJ3ei11vfZPp0YmjGjOyknzPSOsmt/tJNNXTs7t9dtT9NvhFYab8PvB+meDdImhMGkQl9Y1GE5+26jIDNfTvIeZDLcOzhfuxRLBFyUwPbnXhSp0sFQlGUKVOVSu17vPX1u5Sb11S0TcYpJdjqw0fdjzKVoNzgmm3GM00paO137zvy3UbvZpn0R4c8Qrd6Q0mQ7SeaAOMlN7hd46g9COB82ck1xqnL21OrSdlNc0oyd7Q0Vrq/xLbV69V09BVpSpRhf3H7yfVppWXomr27+dzp9N8TS6cgl3RgtvBUuFPDHaR8/yfMrZzyXQj1x6S5Xq+Zaq0tGr2vLnbsm7tW1uo6vS6kozcXzRvF28m9Vqm/8ALo931+gfBPxB3+GtBhuH3qLG1jRzc7kiMLGNgvzekeD6jkcZrzauC5qkqkHBOT5nzLXmb11UW7W1vdu/bc76eMioRU+dtR3sm27u+7X9M3rzxRaaxL5UUjxX00cht3LI0TuhMXku247GuAwUE/KpxkjcDXLLDVaS57JKDvo0o8t17zto9723erfVndQxNCu1Rk2pyi3Tdk2ppXVNtb8+qUb6O2qej5dPEki3Uscu5HiCAglQwdWRSQWJzywB6gncCRgZ63NVKSmpO1RLXls+VXUpKztaOspatW5dndmEqyjXdCcbSjJL3t1NuzXXX3k+jte+pQ1fxZJYwTXDsWWGORgCQoRypBAAG0AcHGTypIANcsPe5oQ5nKbV3dXd7a3+LlTUnLo9G9XdVVq+zTfLzJJ8zT+HS65u3M9F82fix+2p8T7rUc6KsuJb6Zo5AGJbygd0nUA42hQp6fNz1GVXnzSUE+ZU1y37y+0/m9Omx8njJzlJOV7Tk5LVtSa05lfyatZ/zXWqPzbrA4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6" name="AutoShape 4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AutoShape 6" descr="Material on distributed graph algorithms · Discrete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9532" y="1340768"/>
            <a:ext cx="8100900" cy="494357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repeat: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1. measure skews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	(to neighbors)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2. determine range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3. find midpoint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4. if behind, run faster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mtClean="0">
                <a:latin typeface="Calibri" pitchFamily="34" charset="0"/>
              </a:rPr>
              <a:t>    (else like HW clock)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smtClean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mtClean="0">
              <a:latin typeface="Calibri" pitchFamily="34" charset="0"/>
            </a:endParaRPr>
          </a:p>
        </p:txBody>
      </p:sp>
      <p:pic>
        <p:nvPicPr>
          <p:cNvPr id="309250" name="Picture 2" descr="C:\Users\Harry\Documents\presentations\CISPA\averag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0792" y="1481328"/>
            <a:ext cx="4590287" cy="459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Pict">
  <a:themeElements>
    <a:clrScheme name="vorlagePi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Pic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  <a:ln w="28575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vorlagePi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Pic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Designs\Aufsteigend.pot</Template>
  <TotalTime>2373</TotalTime>
  <Words>2244</Words>
  <Application>Microsoft Office PowerPoint</Application>
  <PresentationFormat>On-screen Show (4:3)</PresentationFormat>
  <Paragraphs>450</Paragraphs>
  <Slides>46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vorlagePict</vt:lpstr>
      <vt:lpstr>Gradient Clock Synchronization</vt:lpstr>
      <vt:lpstr>Today: GCS Algorithm with log. Skew</vt:lpstr>
      <vt:lpstr>GCS: General Approach</vt:lpstr>
      <vt:lpstr>GCS: General Approach</vt:lpstr>
      <vt:lpstr>GCS: General Approach</vt:lpstr>
      <vt:lpstr>GCS: Naive Averaging Fails</vt:lpstr>
      <vt:lpstr>GCS: Naive Averaging Fails</vt:lpstr>
      <vt:lpstr>GCS: Naive Averaging Fails</vt:lpstr>
      <vt:lpstr>GCS: Naive Averaging Fails</vt:lpstr>
      <vt:lpstr>GCS: Naive Averaging Fails</vt:lpstr>
      <vt:lpstr>GCS: Naive Averaging Fails</vt:lpstr>
      <vt:lpstr>GCS: Naive Averaging Fails</vt:lpstr>
      <vt:lpstr>GCS Algorithm</vt:lpstr>
      <vt:lpstr>GCS Algorithm</vt:lpstr>
      <vt:lpstr>GCS Algorithm</vt:lpstr>
      <vt:lpstr>GCS Algorithm</vt:lpstr>
      <vt:lpstr>GCS Algorithm</vt:lpstr>
      <vt:lpstr>GCS Algorithm</vt:lpstr>
      <vt:lpstr>Computing Clock Estimates</vt:lpstr>
      <vt:lpstr>GCS Analysis: Potential Function</vt:lpstr>
      <vt:lpstr>GCS Analysis: Potential Function</vt:lpstr>
      <vt:lpstr>GCS Analysis: Potential Function</vt:lpstr>
      <vt:lpstr>GCS Analysis: Potential Function</vt:lpstr>
      <vt:lpstr>GCS Analysis: Potential Function</vt:lpstr>
      <vt:lpstr>GCS Analysis: Catching Up</vt:lpstr>
      <vt:lpstr>GCS Analysis: Catching Up</vt:lpstr>
      <vt:lpstr>GCS Analysis: Catching Up</vt:lpstr>
      <vt:lpstr>GCS Analysis: Catching Up</vt:lpstr>
      <vt:lpstr>GCS Analysis: Catching Up</vt:lpstr>
      <vt:lpstr>GCS Analysis: Catching Up</vt:lpstr>
      <vt:lpstr>GCS Analysis: Catching Up</vt:lpstr>
      <vt:lpstr>GCS Analysis: Catching Up</vt:lpstr>
      <vt:lpstr>GCS Analysis: Catching Up</vt:lpstr>
      <vt:lpstr>GCS Analysis: Catching Up</vt:lpstr>
      <vt:lpstr>GCS Analysis: Local Skew Bound</vt:lpstr>
      <vt:lpstr>GCS Analysis: Proof of Local Skew Bound</vt:lpstr>
      <vt:lpstr>GCS Analysis: Proof of Local Skew Bound</vt:lpstr>
      <vt:lpstr>GCS Analysis: Proof of Local Skew Bound</vt:lpstr>
      <vt:lpstr>GCS Analysis: Proof of Local Skew Bound</vt:lpstr>
      <vt:lpstr>GCS Analysis: Proof of Local Skew Bound</vt:lpstr>
      <vt:lpstr>GCS Analysis: Skew Bounds</vt:lpstr>
      <vt:lpstr>GCS Analysis: Skew Bounds</vt:lpstr>
      <vt:lpstr>GCS Analysis: Skew Bounds</vt:lpstr>
      <vt:lpstr>GCS Analysis: Skew Bounds</vt:lpstr>
      <vt:lpstr>GCS Analysis: Skew Bounds</vt:lpstr>
      <vt:lpstr>GCS Analysis: Skew Bounds</vt:lpstr>
    </vt:vector>
  </TitlesOfParts>
  <Company>foto &amp; grafik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zz</dc:creator>
  <cp:lastModifiedBy>Harry</cp:lastModifiedBy>
  <cp:revision>2653</cp:revision>
  <cp:lastPrinted>2001-11-16T09:18:20Z</cp:lastPrinted>
  <dcterms:created xsi:type="dcterms:W3CDTF">2001-11-15T15:25:58Z</dcterms:created>
  <dcterms:modified xsi:type="dcterms:W3CDTF">2021-02-04T14:28:31Z</dcterms:modified>
</cp:coreProperties>
</file>