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787" r:id="rId3"/>
    <p:sldId id="788" r:id="rId4"/>
    <p:sldId id="715" r:id="rId5"/>
    <p:sldId id="754" r:id="rId6"/>
    <p:sldId id="739" r:id="rId7"/>
    <p:sldId id="779" r:id="rId8"/>
    <p:sldId id="780" r:id="rId9"/>
    <p:sldId id="740" r:id="rId10"/>
    <p:sldId id="789" r:id="rId11"/>
    <p:sldId id="790" r:id="rId12"/>
    <p:sldId id="735" r:id="rId13"/>
    <p:sldId id="727" r:id="rId14"/>
    <p:sldId id="762" r:id="rId15"/>
    <p:sldId id="763" r:id="rId16"/>
    <p:sldId id="760" r:id="rId17"/>
    <p:sldId id="748" r:id="rId18"/>
    <p:sldId id="791" r:id="rId19"/>
    <p:sldId id="792" r:id="rId20"/>
    <p:sldId id="793" r:id="rId21"/>
    <p:sldId id="794" r:id="rId22"/>
    <p:sldId id="795" r:id="rId23"/>
    <p:sldId id="796" r:id="rId24"/>
    <p:sldId id="797" r:id="rId25"/>
    <p:sldId id="814" r:id="rId26"/>
    <p:sldId id="818" r:id="rId27"/>
    <p:sldId id="798" r:id="rId28"/>
    <p:sldId id="801" r:id="rId29"/>
    <p:sldId id="799" r:id="rId30"/>
    <p:sldId id="811" r:id="rId31"/>
    <p:sldId id="817" r:id="rId32"/>
    <p:sldId id="800" r:id="rId33"/>
    <p:sldId id="815" r:id="rId34"/>
    <p:sldId id="816" r:id="rId35"/>
    <p:sldId id="813" r:id="rId36"/>
    <p:sldId id="802" r:id="rId37"/>
    <p:sldId id="819" r:id="rId38"/>
    <p:sldId id="803" r:id="rId39"/>
    <p:sldId id="804" r:id="rId40"/>
    <p:sldId id="805" r:id="rId41"/>
    <p:sldId id="806" r:id="rId42"/>
    <p:sldId id="807" r:id="rId43"/>
    <p:sldId id="808" r:id="rId44"/>
    <p:sldId id="809" r:id="rId4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2688">
          <p15:clr>
            <a:srgbClr val="A4A3A4"/>
          </p15:clr>
        </p15:guide>
        <p15:guide id="4" orient="horz" pos="3120">
          <p15:clr>
            <a:srgbClr val="A4A3A4"/>
          </p15:clr>
        </p15:guide>
        <p15:guide id="5" orient="horz" pos="1392">
          <p15:clr>
            <a:srgbClr val="A4A3A4"/>
          </p15:clr>
        </p15:guide>
        <p15:guide id="6" pos="2921">
          <p15:clr>
            <a:srgbClr val="A4A3A4"/>
          </p15:clr>
        </p15:guide>
        <p15:guide id="7" pos="4560">
          <p15:clr>
            <a:srgbClr val="A4A3A4"/>
          </p15:clr>
        </p15:guide>
        <p15:guide id="8" pos="1824">
          <p15:clr>
            <a:srgbClr val="A4A3A4"/>
          </p15:clr>
        </p15:guide>
        <p15:guide id="9" pos="1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994D"/>
    <a:srgbClr val="FF9933"/>
    <a:srgbClr val="FF6600"/>
    <a:srgbClr val="00FF00"/>
    <a:srgbClr val="DF3321"/>
    <a:srgbClr val="0040C0"/>
    <a:srgbClr val="FF3399"/>
    <a:srgbClr val="0156FF"/>
    <a:srgbClr val="996633"/>
    <a:srgbClr val="017B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92" autoAdjust="0"/>
  </p:normalViewPr>
  <p:slideViewPr>
    <p:cSldViewPr snapToObjects="1">
      <p:cViewPr>
        <p:scale>
          <a:sx n="100" d="100"/>
          <a:sy n="100" d="100"/>
        </p:scale>
        <p:origin x="-1404" y="-312"/>
      </p:cViewPr>
      <p:guideLst>
        <p:guide orient="horz" pos="2256"/>
        <p:guide orient="horz" pos="1824"/>
        <p:guide orient="horz" pos="2688"/>
        <p:guide orient="horz" pos="3120"/>
        <p:guide orient="horz" pos="1392"/>
        <p:guide pos="2921"/>
        <p:guide pos="4560"/>
        <p:guide pos="1824"/>
        <p:guide pos="1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CD7BD2-54AB-4D67-AB30-AEB8DECEB6F0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5060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Textformatierung des Masters zu bearbeiten.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2A0B9D-D136-4BF8-9D8F-7EFC87D5934C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02124"/>
                </a:solidFill>
                <a:effectLst/>
                <a:latin typeface="Roboto"/>
              </a:rPr>
              <a:t>Shreyas Srinivas</a:t>
            </a:r>
            <a:endParaRPr lang="en-US" b="1" dirty="0">
              <a:solidFill>
                <a:srgbClr val="5F6368"/>
              </a:solidFill>
              <a:effectLst/>
              <a:latin typeface="Robo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="" val="220040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B830689-B247-4104-A528-7671C6EA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259D5BF-5EBA-4BDE-B148-2A1943C9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E724E56-7186-4E78-8DF5-79FA8CAE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CC7862-3499-4F64-93A0-A89104AF174C}" type="datetimeFigureOut">
              <a:rPr lang="de-AT" smtClean="0"/>
              <a:pPr/>
              <a:t>02.11.2020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21EA118-9AB2-4FEA-ADB5-3434BCD8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25165F5-9395-4EB0-988C-3270C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CC422F-FB8E-4AFC-AA3D-528BB048FF0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8062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Relationship Id="rId1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4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1031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260648"/>
            <a:ext cx="8316924" cy="64807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How to Clock Your Computer</a:t>
            </a:r>
            <a:endParaRPr lang="en-US" altLang="de-DE" b="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5311" name="Rectangle 1039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9672" y="908720"/>
            <a:ext cx="5976664" cy="5760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>
                <a:latin typeface="Calibri" pitchFamily="34" charset="0"/>
              </a:rPr>
              <a:t>Christoph Lenzen – MPI for Informatics</a:t>
            </a:r>
          </a:p>
        </p:txBody>
      </p:sp>
      <p:sp>
        <p:nvSpPr>
          <p:cNvPr id="45" name="Rectangle 1039"/>
          <p:cNvSpPr txBox="1">
            <a:spLocks noChangeArrowheads="1"/>
          </p:cNvSpPr>
          <p:nvPr/>
        </p:nvSpPr>
        <p:spPr>
          <a:xfrm>
            <a:off x="647564" y="5049180"/>
            <a:ext cx="7920880" cy="15121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>
                <a:latin typeface="Calibri" pitchFamily="34" charset="0"/>
              </a:rPr>
              <a:t>...or: What happens if you ask theoretical computer scientists about this and they do not abstract away the real-world challenges?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800" kern="0"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800" kern="0">
                <a:latin typeface="Calibri" pitchFamily="34" charset="0"/>
              </a:rPr>
              <a:t>also starring: Moti Medina, Andreas Steininger, Danny Dolev, Ian Jones, </a:t>
            </a:r>
            <a:r>
              <a:rPr lang="de-CH" sz="1800" kern="0" smtClean="0">
                <a:latin typeface="Calibri" pitchFamily="34" charset="0"/>
              </a:rPr>
              <a:t>Matthias </a:t>
            </a:r>
            <a:r>
              <a:rPr lang="de-CH" sz="1800" kern="0">
                <a:latin typeface="Calibri" pitchFamily="34" charset="0"/>
              </a:rPr>
              <a:t>Fuegger, Milos </a:t>
            </a:r>
            <a:r>
              <a:rPr lang="de-CH" sz="1800" kern="0" smtClean="0">
                <a:latin typeface="Calibri" pitchFamily="34" charset="0"/>
              </a:rPr>
              <a:t>Krstic (and possibly Will Rosenbaum)</a:t>
            </a:r>
            <a:endParaRPr lang="de-CH" sz="1800" kern="0">
              <a:latin typeface="Calibri" pitchFamily="34" charset="0"/>
            </a:endParaRPr>
          </a:p>
        </p:txBody>
      </p:sp>
      <p:pic>
        <p:nvPicPr>
          <p:cNvPr id="74754" name="Picture 2" descr="Image result for clock 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601" y="2677539"/>
            <a:ext cx="1206134" cy="1206134"/>
          </a:xfrm>
          <a:prstGeom prst="rect">
            <a:avLst/>
          </a:prstGeom>
          <a:noFill/>
        </p:spPr>
      </p:pic>
      <p:pic>
        <p:nvPicPr>
          <p:cNvPr id="74756" name="Picture 4" descr="Image result for clock 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028228"/>
            <a:ext cx="1424818" cy="1424818"/>
          </a:xfrm>
          <a:prstGeom prst="rect">
            <a:avLst/>
          </a:prstGeom>
          <a:noFill/>
        </p:spPr>
      </p:pic>
      <p:pic>
        <p:nvPicPr>
          <p:cNvPr id="74758" name="Picture 6" descr="Image result for digital clock f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180670"/>
            <a:ext cx="1278715" cy="1476164"/>
          </a:xfrm>
          <a:prstGeom prst="rect">
            <a:avLst/>
          </a:prstGeom>
          <a:noFill/>
        </p:spPr>
      </p:pic>
      <p:pic>
        <p:nvPicPr>
          <p:cNvPr id="74760" name="Picture 8" descr="Image result for tard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188" y="1687674"/>
            <a:ext cx="1493214" cy="1592932"/>
          </a:xfrm>
          <a:prstGeom prst="rect">
            <a:avLst/>
          </a:prstGeom>
          <a:noFill/>
        </p:spPr>
      </p:pic>
      <p:pic>
        <p:nvPicPr>
          <p:cNvPr id="13" name="Picture 3" descr="C:\Users\Harry\Documents\presentations\ERC\2016\phase_christop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8793" y="3711694"/>
            <a:ext cx="1764196" cy="1047484"/>
          </a:xfrm>
          <a:prstGeom prst="rect">
            <a:avLst/>
          </a:prstGeom>
          <a:noFill/>
        </p:spPr>
      </p:pic>
      <p:pic>
        <p:nvPicPr>
          <p:cNvPr id="14" name="Picture 4" descr="http://kasap3.usask.ca/images/photos/Photo-p51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3400" y="1651706"/>
            <a:ext cx="1345393" cy="801340"/>
          </a:xfrm>
          <a:prstGeom prst="rect">
            <a:avLst/>
          </a:prstGeom>
          <a:noFill/>
        </p:spPr>
      </p:pic>
      <p:pic>
        <p:nvPicPr>
          <p:cNvPr id="15" name="Picture 2" descr="Image result for modern rail station clo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527" y="1210129"/>
            <a:ext cx="1320145" cy="990109"/>
          </a:xfrm>
          <a:prstGeom prst="rect">
            <a:avLst/>
          </a:prstGeom>
          <a:noFill/>
        </p:spPr>
      </p:pic>
      <p:pic>
        <p:nvPicPr>
          <p:cNvPr id="17" name="Picture 2" descr="http://images.publicradio.org/content/2012/09/20/20120920_the-police-ghost-in-the-machine_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50833" y="4077072"/>
            <a:ext cx="985264" cy="682106"/>
          </a:xfrm>
          <a:prstGeom prst="rect">
            <a:avLst/>
          </a:prstGeom>
          <a:noFill/>
        </p:spPr>
      </p:pic>
      <p:pic>
        <p:nvPicPr>
          <p:cNvPr id="18" name="Picture 1" descr="C:\Users\Harry\Documents\presentations\ERC\2016\mous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1651706"/>
            <a:ext cx="1332148" cy="1097064"/>
          </a:xfrm>
          <a:prstGeom prst="rect">
            <a:avLst/>
          </a:prstGeom>
          <a:noFill/>
        </p:spPr>
      </p:pic>
      <p:pic>
        <p:nvPicPr>
          <p:cNvPr id="19" name="Picture 4" descr="Image result for start cran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71699" y="2417959"/>
            <a:ext cx="1248073" cy="1052164"/>
          </a:xfrm>
          <a:prstGeom prst="rect">
            <a:avLst/>
          </a:prstGeom>
          <a:noFill/>
        </p:spPr>
      </p:pic>
      <p:graphicFrame>
        <p:nvGraphicFramePr>
          <p:cNvPr id="116737" name="Object 1"/>
          <p:cNvGraphicFramePr>
            <a:graphicFrameLocks noChangeAspect="1"/>
          </p:cNvGraphicFramePr>
          <p:nvPr/>
        </p:nvGraphicFramePr>
        <p:xfrm>
          <a:off x="741490" y="3918752"/>
          <a:ext cx="1778282" cy="954786"/>
        </p:xfrm>
        <a:graphic>
          <a:graphicData uri="http://schemas.openxmlformats.org/presentationml/2006/ole">
            <p:oleObj spid="_x0000_s116738" name="Acrobat Document" r:id="rId14" imgW="16958160" imgH="910800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>
                <a:latin typeface="Calibri" pitchFamily="34" charset="0"/>
              </a:rPr>
              <a:t>GALS: Globally </a:t>
            </a:r>
            <a:r>
              <a:rPr lang="de-CH" smtClean="0">
                <a:latin typeface="Calibri" pitchFamily="34" charset="0"/>
              </a:rPr>
              <a:t>Async</a:t>
            </a:r>
            <a:r>
              <a:rPr lang="de-CH">
                <a:latin typeface="Calibri" pitchFamily="34" charset="0"/>
              </a:rPr>
              <a:t>., Locally </a:t>
            </a:r>
            <a:r>
              <a:rPr lang="de-CH" smtClean="0">
                <a:latin typeface="Calibri" pitchFamily="34" charset="0"/>
              </a:rPr>
              <a:t>Sync</a:t>
            </a:r>
            <a:r>
              <a:rPr lang="de-CH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9532" y="4221088"/>
            <a:ext cx="8100900" cy="24482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GALS: multiple separately clocked subsystems communicate asynchronously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>
                <a:latin typeface="Calibri" pitchFamily="34" charset="0"/>
              </a:rPr>
              <a:t>+	removes </a:t>
            </a:r>
            <a:r>
              <a:rPr lang="de-CH" i="1">
                <a:latin typeface="Calibri" pitchFamily="34" charset="0"/>
              </a:rPr>
              <a:t>some</a:t>
            </a:r>
            <a:r>
              <a:rPr lang="de-CH">
                <a:latin typeface="Calibri" pitchFamily="34" charset="0"/>
              </a:rPr>
              <a:t> clock tree scalability issues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>
                <a:latin typeface="Calibri" pitchFamily="34" charset="0"/>
              </a:rPr>
              <a:t>-	asynchronous communication risks </a:t>
            </a:r>
            <a:r>
              <a:rPr lang="de-CH" b="1">
                <a:latin typeface="Calibri" pitchFamily="34" charset="0"/>
              </a:rPr>
              <a:t>metastability</a:t>
            </a:r>
            <a:endParaRPr lang="en-US" b="1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use of synchronizers, several clock cycles latency</a:t>
            </a:r>
            <a:endParaRPr lang="en-US" b="1">
              <a:solidFill>
                <a:schemeClr val="accent2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</p:txBody>
      </p:sp>
      <p:pic>
        <p:nvPicPr>
          <p:cNvPr id="303106" name="Picture 2" descr="Globally asynchronous locally synchronous (GALS) architectur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88740"/>
            <a:ext cx="57150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51620" y="1808820"/>
            <a:ext cx="6120680" cy="381642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4400">
                <a:latin typeface="Calibri" pitchFamily="34" charset="0"/>
              </a:rPr>
              <a:t>What happens if we do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4400">
                <a:latin typeface="Calibri" pitchFamily="34" charset="0"/>
              </a:rPr>
              <a:t>		</a:t>
            </a:r>
            <a:r>
              <a:rPr lang="de-CH" sz="8500" b="1">
                <a:latin typeface="Palace Script MT" pitchFamily="66" charset="0"/>
              </a:rPr>
              <a:t>Computer Science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4400">
                <a:latin typeface="Calibri" pitchFamily="34" charset="0"/>
              </a:rPr>
              <a:t>			to it?</a:t>
            </a:r>
            <a:endParaRPr lang="en-US" sz="4400" b="1">
              <a:solidFill>
                <a:schemeClr val="accent2"/>
              </a:solidFill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Scalable Clocking: Gradient Clock Sync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1800" y="4761148"/>
            <a:ext cx="8045816" cy="151216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en-US" sz="1000" ker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>
                <a:latin typeface="Calibri" pitchFamily="34" charset="0"/>
              </a:rPr>
              <a:t>Synchronize along data flow!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>
                <a:latin typeface="Calibri" pitchFamily="34" charset="0"/>
              </a:rPr>
              <a:t>=&gt; bound skew between </a:t>
            </a:r>
            <a:r>
              <a:rPr lang="en-US" b="1" kern="0">
                <a:latin typeface="Calibri" pitchFamily="34" charset="0"/>
              </a:rPr>
              <a:t>communicating</a:t>
            </a:r>
            <a:r>
              <a:rPr lang="en-US" kern="0">
                <a:latin typeface="Calibri" pitchFamily="34" charset="0"/>
              </a:rPr>
              <a:t> components</a:t>
            </a:r>
          </a:p>
        </p:txBody>
      </p:sp>
      <p:pic>
        <p:nvPicPr>
          <p:cNvPr id="303106" name="Picture 2" descr="C:\Users\Harrz\Documents\presentations\how_to_clock\sk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52" y="1338099"/>
            <a:ext cx="6096236" cy="32070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3132349" y="1556792"/>
            <a:ext cx="356439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32348" y="2600908"/>
            <a:ext cx="3564395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336705" y="3104964"/>
            <a:ext cx="792087" cy="39604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912768" y="1340768"/>
            <a:ext cx="1421340" cy="43204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clock tree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912260" y="2168860"/>
            <a:ext cx="1709372" cy="100811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clock tree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+ optimism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128792" y="3138299"/>
            <a:ext cx="1763688" cy="136548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GCS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(worst-case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bound)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clenzen\Documents\presentations\FATAL\by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793666"/>
            <a:ext cx="3434320" cy="1300326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Fault-Tolerance</a:t>
            </a:r>
          </a:p>
        </p:txBody>
      </p:sp>
      <p:pic>
        <p:nvPicPr>
          <p:cNvPr id="3" name="Picture 4" descr="http://kasap3.usask.ca/images/photos/Photo-p5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902" y="4581128"/>
            <a:ext cx="1345393" cy="80134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205357" y="5017802"/>
            <a:ext cx="910368" cy="25202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2" descr="Image result for modern rail station 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986" y="3181598"/>
            <a:ext cx="720080" cy="540060"/>
          </a:xfrm>
          <a:prstGeom prst="rect">
            <a:avLst/>
          </a:prstGeom>
          <a:noFill/>
        </p:spPr>
      </p:pic>
      <p:pic>
        <p:nvPicPr>
          <p:cNvPr id="11" name="Picture 2" descr="Image result for modern rail station 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874" y="4081698"/>
            <a:ext cx="720080" cy="540060"/>
          </a:xfrm>
          <a:prstGeom prst="rect">
            <a:avLst/>
          </a:prstGeom>
          <a:noFill/>
        </p:spPr>
      </p:pic>
      <p:pic>
        <p:nvPicPr>
          <p:cNvPr id="12" name="Picture 2" descr="Image result for modern rail station 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986" y="4981798"/>
            <a:ext cx="720080" cy="54006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 bwMode="auto">
          <a:xfrm>
            <a:off x="4913178" y="4657762"/>
            <a:ext cx="484820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010066" y="4621758"/>
            <a:ext cx="484820" cy="3960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4913178" y="3649650"/>
            <a:ext cx="484820" cy="4320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010066" y="3685654"/>
            <a:ext cx="484820" cy="3960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677646" y="3793666"/>
            <a:ext cx="0" cy="11161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001954" y="4365104"/>
            <a:ext cx="13321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27766" y="5661248"/>
            <a:ext cx="8100900" cy="9001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redundancy enables tolerating (worst-case!) faults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low-degree distribution networks needed</a:t>
            </a:r>
          </a:p>
        </p:txBody>
      </p:sp>
      <p:pic>
        <p:nvPicPr>
          <p:cNvPr id="37" name="Picture 2" descr="http://images.publicradio.org/content/2012/09/20/20120920_the-police-ghost-in-the-machine_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6110" y="4195530"/>
            <a:ext cx="459645" cy="318216"/>
          </a:xfrm>
          <a:prstGeom prst="rect">
            <a:avLst/>
          </a:prstGeom>
          <a:noFill/>
        </p:spPr>
      </p:pic>
      <p:grpSp>
        <p:nvGrpSpPr>
          <p:cNvPr id="85" name="Group 84"/>
          <p:cNvGrpSpPr/>
          <p:nvPr/>
        </p:nvGrpSpPr>
        <p:grpSpPr>
          <a:xfrm>
            <a:off x="4755505" y="484167"/>
            <a:ext cx="3524907" cy="2016224"/>
            <a:chOff x="1223568" y="1944263"/>
            <a:chExt cx="5867992" cy="3547222"/>
          </a:xfrm>
        </p:grpSpPr>
        <p:sp>
          <p:nvSpPr>
            <p:cNvPr id="25" name="Ellipse 15"/>
            <p:cNvSpPr/>
            <p:nvPr/>
          </p:nvSpPr>
          <p:spPr bwMode="auto">
            <a:xfrm>
              <a:off x="2231560" y="4616940"/>
              <a:ext cx="72008" cy="72008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" name="Ellipse 15"/>
            <p:cNvSpPr/>
            <p:nvPr/>
          </p:nvSpPr>
          <p:spPr bwMode="auto">
            <a:xfrm>
              <a:off x="3311560" y="4616940"/>
              <a:ext cx="72008" cy="72008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9" name="Ellipse 15"/>
            <p:cNvSpPr/>
            <p:nvPr/>
          </p:nvSpPr>
          <p:spPr bwMode="auto">
            <a:xfrm>
              <a:off x="4391560" y="4616940"/>
              <a:ext cx="72008" cy="72008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" name="Ellipse 15"/>
            <p:cNvSpPr/>
            <p:nvPr/>
          </p:nvSpPr>
          <p:spPr bwMode="auto">
            <a:xfrm>
              <a:off x="5471560" y="4616940"/>
              <a:ext cx="72008" cy="72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32" name="Straight Connector 31"/>
            <p:cNvCxnSpPr>
              <a:endCxn id="25" idx="2"/>
            </p:cNvCxnSpPr>
            <p:nvPr/>
          </p:nvCxnSpPr>
          <p:spPr bwMode="auto">
            <a:xfrm>
              <a:off x="1223568" y="4652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25" idx="6"/>
              <a:endCxn id="28" idx="2"/>
            </p:cNvCxnSpPr>
            <p:nvPr/>
          </p:nvCxnSpPr>
          <p:spPr bwMode="auto">
            <a:xfrm>
              <a:off x="2303568" y="4652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Straight Connector 33"/>
            <p:cNvCxnSpPr>
              <a:stCxn id="28" idx="6"/>
              <a:endCxn id="29" idx="2"/>
            </p:cNvCxnSpPr>
            <p:nvPr/>
          </p:nvCxnSpPr>
          <p:spPr bwMode="auto">
            <a:xfrm>
              <a:off x="3383568" y="4652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8" name="Straight Connector 37"/>
            <p:cNvCxnSpPr>
              <a:stCxn id="29" idx="6"/>
              <a:endCxn id="31" idx="2"/>
            </p:cNvCxnSpPr>
            <p:nvPr/>
          </p:nvCxnSpPr>
          <p:spPr bwMode="auto">
            <a:xfrm>
              <a:off x="4463568" y="4652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" name="Straight Connector 38"/>
            <p:cNvCxnSpPr>
              <a:stCxn id="31" idx="6"/>
            </p:cNvCxnSpPr>
            <p:nvPr/>
          </p:nvCxnSpPr>
          <p:spPr bwMode="auto">
            <a:xfrm>
              <a:off x="5543568" y="4652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endCxn id="25" idx="3"/>
            </p:cNvCxnSpPr>
            <p:nvPr/>
          </p:nvCxnSpPr>
          <p:spPr bwMode="auto">
            <a:xfrm flipV="1">
              <a:off x="1753023" y="4678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endCxn id="28" idx="3"/>
            </p:cNvCxnSpPr>
            <p:nvPr/>
          </p:nvCxnSpPr>
          <p:spPr bwMode="auto">
            <a:xfrm flipV="1">
              <a:off x="2833023" y="4678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endCxn id="29" idx="3"/>
            </p:cNvCxnSpPr>
            <p:nvPr/>
          </p:nvCxnSpPr>
          <p:spPr bwMode="auto">
            <a:xfrm flipV="1">
              <a:off x="3913023" y="4678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endCxn id="25" idx="5"/>
            </p:cNvCxnSpPr>
            <p:nvPr/>
          </p:nvCxnSpPr>
          <p:spPr bwMode="auto">
            <a:xfrm flipH="1" flipV="1">
              <a:off x="2293023" y="4678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endCxn id="28" idx="5"/>
            </p:cNvCxnSpPr>
            <p:nvPr/>
          </p:nvCxnSpPr>
          <p:spPr bwMode="auto">
            <a:xfrm flipH="1" flipV="1">
              <a:off x="3373023" y="4678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endCxn id="31" idx="3"/>
            </p:cNvCxnSpPr>
            <p:nvPr/>
          </p:nvCxnSpPr>
          <p:spPr bwMode="auto">
            <a:xfrm flipV="1">
              <a:off x="4993023" y="4678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endCxn id="29" idx="5"/>
            </p:cNvCxnSpPr>
            <p:nvPr/>
          </p:nvCxnSpPr>
          <p:spPr bwMode="auto">
            <a:xfrm flipH="1" flipV="1">
              <a:off x="4453023" y="4678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endCxn id="31" idx="5"/>
            </p:cNvCxnSpPr>
            <p:nvPr/>
          </p:nvCxnSpPr>
          <p:spPr bwMode="auto">
            <a:xfrm flipH="1" flipV="1">
              <a:off x="5533023" y="4678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Ellipse 15"/>
            <p:cNvSpPr/>
            <p:nvPr/>
          </p:nvSpPr>
          <p:spPr bwMode="auto">
            <a:xfrm>
              <a:off x="1691560" y="375294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9" name="Ellipse 15"/>
            <p:cNvSpPr/>
            <p:nvPr/>
          </p:nvSpPr>
          <p:spPr bwMode="auto">
            <a:xfrm>
              <a:off x="2771560" y="3752940"/>
              <a:ext cx="72008" cy="72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0" name="Ellipse 15"/>
            <p:cNvSpPr/>
            <p:nvPr/>
          </p:nvSpPr>
          <p:spPr bwMode="auto">
            <a:xfrm>
              <a:off x="3851560" y="3752940"/>
              <a:ext cx="72008" cy="72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1" name="Ellipse 15"/>
            <p:cNvSpPr/>
            <p:nvPr/>
          </p:nvSpPr>
          <p:spPr bwMode="auto">
            <a:xfrm>
              <a:off x="4931560" y="375294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2" name="Ellipse 15"/>
            <p:cNvSpPr/>
            <p:nvPr/>
          </p:nvSpPr>
          <p:spPr bwMode="auto">
            <a:xfrm>
              <a:off x="6011560" y="3752940"/>
              <a:ext cx="72008" cy="72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53" name="Straight Connector 52"/>
            <p:cNvCxnSpPr>
              <a:stCxn id="49" idx="6"/>
              <a:endCxn id="50" idx="2"/>
            </p:cNvCxnSpPr>
            <p:nvPr/>
          </p:nvCxnSpPr>
          <p:spPr bwMode="auto">
            <a:xfrm>
              <a:off x="2843568" y="3788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54" name="Straight Connector 53"/>
            <p:cNvCxnSpPr>
              <a:stCxn id="52" idx="6"/>
            </p:cNvCxnSpPr>
            <p:nvPr/>
          </p:nvCxnSpPr>
          <p:spPr bwMode="auto">
            <a:xfrm>
              <a:off x="6083568" y="3788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Ellipse 15"/>
            <p:cNvSpPr/>
            <p:nvPr/>
          </p:nvSpPr>
          <p:spPr bwMode="auto">
            <a:xfrm>
              <a:off x="2231560" y="2888940"/>
              <a:ext cx="72008" cy="72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6" name="Ellipse 15"/>
            <p:cNvSpPr/>
            <p:nvPr/>
          </p:nvSpPr>
          <p:spPr bwMode="auto">
            <a:xfrm>
              <a:off x="3311560" y="2888940"/>
              <a:ext cx="72008" cy="72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7" name="Ellipse 15"/>
            <p:cNvSpPr/>
            <p:nvPr/>
          </p:nvSpPr>
          <p:spPr bwMode="auto">
            <a:xfrm>
              <a:off x="4391560" y="2888940"/>
              <a:ext cx="72008" cy="72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8" name="Ellipse 15"/>
            <p:cNvSpPr/>
            <p:nvPr/>
          </p:nvSpPr>
          <p:spPr bwMode="auto">
            <a:xfrm>
              <a:off x="5471560" y="2888940"/>
              <a:ext cx="72008" cy="720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59" name="Straight Connector 58"/>
            <p:cNvCxnSpPr>
              <a:endCxn id="55" idx="2"/>
            </p:cNvCxnSpPr>
            <p:nvPr/>
          </p:nvCxnSpPr>
          <p:spPr bwMode="auto">
            <a:xfrm>
              <a:off x="1223568" y="2924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5" idx="6"/>
              <a:endCxn id="56" idx="2"/>
            </p:cNvCxnSpPr>
            <p:nvPr/>
          </p:nvCxnSpPr>
          <p:spPr bwMode="auto">
            <a:xfrm>
              <a:off x="2303568" y="2924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1" name="Straight Connector 60"/>
            <p:cNvCxnSpPr>
              <a:stCxn id="56" idx="6"/>
              <a:endCxn id="57" idx="2"/>
            </p:cNvCxnSpPr>
            <p:nvPr/>
          </p:nvCxnSpPr>
          <p:spPr bwMode="auto">
            <a:xfrm>
              <a:off x="3383568" y="2924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2" name="Straight Connector 61"/>
            <p:cNvCxnSpPr>
              <a:stCxn id="57" idx="6"/>
              <a:endCxn id="58" idx="2"/>
            </p:cNvCxnSpPr>
            <p:nvPr/>
          </p:nvCxnSpPr>
          <p:spPr bwMode="auto">
            <a:xfrm>
              <a:off x="4463568" y="2924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3" name="Straight Connector 62"/>
            <p:cNvCxnSpPr>
              <a:stCxn id="58" idx="6"/>
            </p:cNvCxnSpPr>
            <p:nvPr/>
          </p:nvCxnSpPr>
          <p:spPr bwMode="auto">
            <a:xfrm>
              <a:off x="5543568" y="2924944"/>
              <a:ext cx="10079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49" idx="7"/>
              <a:endCxn id="56" idx="3"/>
            </p:cNvCxnSpPr>
            <p:nvPr/>
          </p:nvCxnSpPr>
          <p:spPr bwMode="auto">
            <a:xfrm flipV="1">
              <a:off x="2833023" y="2950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5" name="Straight Connector 64"/>
            <p:cNvCxnSpPr>
              <a:stCxn id="50" idx="7"/>
              <a:endCxn id="57" idx="3"/>
            </p:cNvCxnSpPr>
            <p:nvPr/>
          </p:nvCxnSpPr>
          <p:spPr bwMode="auto">
            <a:xfrm flipV="1">
              <a:off x="3913023" y="2950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6" name="Straight Connector 65"/>
            <p:cNvCxnSpPr>
              <a:stCxn id="49" idx="1"/>
              <a:endCxn id="55" idx="5"/>
            </p:cNvCxnSpPr>
            <p:nvPr/>
          </p:nvCxnSpPr>
          <p:spPr bwMode="auto">
            <a:xfrm flipH="1" flipV="1">
              <a:off x="2293023" y="2950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7" name="Straight Connector 66"/>
            <p:cNvCxnSpPr>
              <a:stCxn id="50" idx="1"/>
              <a:endCxn id="56" idx="5"/>
            </p:cNvCxnSpPr>
            <p:nvPr/>
          </p:nvCxnSpPr>
          <p:spPr bwMode="auto">
            <a:xfrm flipH="1" flipV="1">
              <a:off x="3373023" y="2950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8" name="Straight Connector 67"/>
            <p:cNvCxnSpPr>
              <a:stCxn id="52" idx="7"/>
            </p:cNvCxnSpPr>
            <p:nvPr/>
          </p:nvCxnSpPr>
          <p:spPr bwMode="auto">
            <a:xfrm flipV="1">
              <a:off x="6073023" y="2950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52" idx="1"/>
              <a:endCxn id="58" idx="5"/>
            </p:cNvCxnSpPr>
            <p:nvPr/>
          </p:nvCxnSpPr>
          <p:spPr bwMode="auto">
            <a:xfrm flipH="1" flipV="1">
              <a:off x="5533023" y="2950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Connector 69"/>
            <p:cNvCxnSpPr>
              <a:stCxn id="25" idx="7"/>
              <a:endCxn id="49" idx="3"/>
            </p:cNvCxnSpPr>
            <p:nvPr/>
          </p:nvCxnSpPr>
          <p:spPr bwMode="auto">
            <a:xfrm flipV="1">
              <a:off x="2293023" y="3814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Straight Connector 71"/>
            <p:cNvCxnSpPr>
              <a:stCxn id="28" idx="1"/>
              <a:endCxn id="49" idx="5"/>
            </p:cNvCxnSpPr>
            <p:nvPr/>
          </p:nvCxnSpPr>
          <p:spPr bwMode="auto">
            <a:xfrm flipH="1" flipV="1">
              <a:off x="2833023" y="3814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Connector 72"/>
            <p:cNvCxnSpPr>
              <a:stCxn id="28" idx="7"/>
              <a:endCxn id="50" idx="3"/>
            </p:cNvCxnSpPr>
            <p:nvPr/>
          </p:nvCxnSpPr>
          <p:spPr bwMode="auto">
            <a:xfrm flipV="1">
              <a:off x="3373023" y="3814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Connector 73"/>
            <p:cNvCxnSpPr>
              <a:stCxn id="29" idx="1"/>
              <a:endCxn id="50" idx="5"/>
            </p:cNvCxnSpPr>
            <p:nvPr/>
          </p:nvCxnSpPr>
          <p:spPr bwMode="auto">
            <a:xfrm flipH="1" flipV="1">
              <a:off x="3913023" y="3814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5" name="Straight Connector 74"/>
            <p:cNvCxnSpPr>
              <a:stCxn id="31" idx="7"/>
              <a:endCxn id="52" idx="3"/>
            </p:cNvCxnSpPr>
            <p:nvPr/>
          </p:nvCxnSpPr>
          <p:spPr bwMode="auto">
            <a:xfrm flipV="1">
              <a:off x="5533023" y="3814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6" name="Straight Connector 75"/>
            <p:cNvCxnSpPr>
              <a:endCxn id="52" idx="5"/>
            </p:cNvCxnSpPr>
            <p:nvPr/>
          </p:nvCxnSpPr>
          <p:spPr bwMode="auto">
            <a:xfrm flipH="1" flipV="1">
              <a:off x="6073023" y="3814403"/>
              <a:ext cx="489082" cy="8130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55" idx="7"/>
            </p:cNvCxnSpPr>
            <p:nvPr/>
          </p:nvCxnSpPr>
          <p:spPr bwMode="auto">
            <a:xfrm flipV="1">
              <a:off x="2293023" y="1944263"/>
              <a:ext cx="488766" cy="955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56" idx="7"/>
            </p:cNvCxnSpPr>
            <p:nvPr/>
          </p:nvCxnSpPr>
          <p:spPr bwMode="auto">
            <a:xfrm flipV="1">
              <a:off x="3373023" y="1944263"/>
              <a:ext cx="488766" cy="955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57" idx="7"/>
            </p:cNvCxnSpPr>
            <p:nvPr/>
          </p:nvCxnSpPr>
          <p:spPr bwMode="auto">
            <a:xfrm flipV="1">
              <a:off x="4453023" y="1944263"/>
              <a:ext cx="488766" cy="955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5" idx="1"/>
            </p:cNvCxnSpPr>
            <p:nvPr/>
          </p:nvCxnSpPr>
          <p:spPr bwMode="auto">
            <a:xfrm flipH="1" flipV="1">
              <a:off x="1752707" y="1944263"/>
              <a:ext cx="489398" cy="955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56" idx="1"/>
            </p:cNvCxnSpPr>
            <p:nvPr/>
          </p:nvCxnSpPr>
          <p:spPr bwMode="auto">
            <a:xfrm flipH="1" flipV="1">
              <a:off x="2832707" y="1944263"/>
              <a:ext cx="489398" cy="955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57" idx="1"/>
            </p:cNvCxnSpPr>
            <p:nvPr/>
          </p:nvCxnSpPr>
          <p:spPr bwMode="auto">
            <a:xfrm flipH="1" flipV="1">
              <a:off x="3912707" y="1944263"/>
              <a:ext cx="489398" cy="955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58" idx="1"/>
            </p:cNvCxnSpPr>
            <p:nvPr/>
          </p:nvCxnSpPr>
          <p:spPr bwMode="auto">
            <a:xfrm flipH="1" flipV="1">
              <a:off x="4992707" y="1944263"/>
              <a:ext cx="489398" cy="955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58" idx="7"/>
            </p:cNvCxnSpPr>
            <p:nvPr/>
          </p:nvCxnSpPr>
          <p:spPr bwMode="auto">
            <a:xfrm flipV="1">
              <a:off x="5533023" y="1944263"/>
              <a:ext cx="488766" cy="955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8" name="Straight Arrow Connector 87"/>
          <p:cNvCxnSpPr/>
          <p:nvPr/>
        </p:nvCxnSpPr>
        <p:spPr bwMode="auto">
          <a:xfrm flipV="1">
            <a:off x="5760132" y="2636912"/>
            <a:ext cx="292887" cy="46342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4381993" y="620689"/>
            <a:ext cx="0" cy="18797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Rectangle 3"/>
          <p:cNvSpPr txBox="1">
            <a:spLocks noChangeArrowheads="1"/>
          </p:cNvSpPr>
          <p:nvPr/>
        </p:nvSpPr>
        <p:spPr>
          <a:xfrm>
            <a:off x="2430580" y="1268760"/>
            <a:ext cx="1759958" cy="98818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direction of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propagation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Innocent “Theory” Assumption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19884" y="1598882"/>
            <a:ext cx="4885617" cy="1591781"/>
            <a:chOff x="2314675" y="2240868"/>
            <a:chExt cx="2679986" cy="7474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14675" y="2880320"/>
              <a:ext cx="26799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880776" y="2240868"/>
              <a:ext cx="474978" cy="63945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 flipH="1">
              <a:off x="3754590" y="2736304"/>
              <a:ext cx="245" cy="252027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19884" y="4797152"/>
            <a:ext cx="5056372" cy="1080120"/>
          </a:xfrm>
          <a:prstGeom prst="rect">
            <a:avLst/>
          </a:prstGeom>
        </p:spPr>
        <p:txBody>
          <a:bodyPr/>
          <a:lstStyle/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000" b="1" kern="0">
                <a:latin typeface="Calibri" pitchFamily="34" charset="0"/>
              </a:rPr>
              <a:t>time difference</a:t>
            </a:r>
            <a:r>
              <a:rPr lang="en-US" sz="3000" kern="0">
                <a:latin typeface="Calibri" pitchFamily="34" charset="0"/>
              </a:rPr>
              <a:t> can be</a:t>
            </a:r>
          </a:p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000" kern="0">
                <a:latin typeface="Calibri" pitchFamily="34" charset="0"/>
              </a:rPr>
              <a:t>turned into a </a:t>
            </a:r>
            <a:r>
              <a:rPr lang="en-US" sz="3000" b="1" kern="0">
                <a:latin typeface="Calibri" pitchFamily="34" charset="0"/>
              </a:rPr>
              <a:t>discrete number</a:t>
            </a:r>
          </a:p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3000" kern="0">
              <a:solidFill>
                <a:srgbClr val="0156FF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717772" y="3465004"/>
            <a:ext cx="72820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156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4067944" y="3753036"/>
            <a:ext cx="180020" cy="8280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616116" y="3078925"/>
            <a:ext cx="792088" cy="38607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>
                <a:latin typeface="Calibri" pitchFamily="34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Metastability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088517"/>
            <a:ext cx="7953929" cy="244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3681028"/>
            <a:ext cx="6408712" cy="27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atin typeface="Calibri" pitchFamily="34" charset="0"/>
                <a:ea typeface="+mj-ea"/>
                <a:cs typeface="+mj-cs"/>
              </a:rPr>
              <a:t>Metastability is Rare...</a:t>
            </a:r>
            <a:endParaRPr kumimoji="0" lang="en-US" sz="3600" b="1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4" name="Group 37"/>
          <p:cNvGrpSpPr/>
          <p:nvPr/>
        </p:nvGrpSpPr>
        <p:grpSpPr>
          <a:xfrm>
            <a:off x="359532" y="1376772"/>
            <a:ext cx="8479668" cy="4799558"/>
            <a:chOff x="359532" y="1556792"/>
            <a:chExt cx="8479668" cy="4799558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359532" y="5697252"/>
              <a:ext cx="6660740" cy="659098"/>
            </a:xfrm>
            <a:prstGeom prst="rect">
              <a:avLst/>
            </a:prstGeom>
          </p:spPr>
          <p:txBody>
            <a:bodyPr/>
            <a:lstStyle/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sz="100" kern="0">
                <a:latin typeface="Calibri" pitchFamily="34" charset="0"/>
              </a:endParaRPr>
            </a:p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sz="3000" kern="0">
                  <a:latin typeface="Calibri" pitchFamily="34" charset="0"/>
                </a:rPr>
                <a:t>...</a:t>
              </a:r>
              <a:r>
                <a:rPr lang="en-US" sz="3000" b="1" kern="0">
                  <a:latin typeface="Calibri" pitchFamily="34" charset="0"/>
                </a:rPr>
                <a:t>unless</a:t>
              </a:r>
              <a:r>
                <a:rPr lang="en-US" sz="3000" kern="0">
                  <a:latin typeface="Calibri" pitchFamily="34" charset="0"/>
                </a:rPr>
                <a:t> your system runs at </a:t>
              </a:r>
              <a:r>
                <a:rPr lang="en-US" sz="3000" b="1" kern="0">
                  <a:latin typeface="Calibri" pitchFamily="34" charset="0"/>
                </a:rPr>
                <a:t>GHz speeds!</a:t>
              </a:r>
            </a:p>
          </p:txBody>
        </p:sp>
        <p:pic>
          <p:nvPicPr>
            <p:cNvPr id="6" name="Picture 2" descr="C:\Users\Harry\Documents\presentations\ERC\2016\phase_metastable_ER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540" y="1556792"/>
              <a:ext cx="6120680" cy="3943477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 bwMode="auto">
            <a:xfrm>
              <a:off x="2879812" y="1880828"/>
              <a:ext cx="612068" cy="3132348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716016" y="1880828"/>
              <a:ext cx="612068" cy="342038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6588224" y="3176972"/>
              <a:ext cx="2250976" cy="1548172"/>
            </a:xfrm>
            <a:prstGeom prst="rect">
              <a:avLst/>
            </a:prstGeom>
          </p:spPr>
          <p:txBody>
            <a:bodyPr/>
            <a:lstStyle/>
            <a:p>
              <a:pPr marL="514350" lvl="0" indent="-514350"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kern="0">
                  <a:latin typeface="Calibri" pitchFamily="34" charset="0"/>
                </a:rPr>
                <a:t>measurement</a:t>
              </a:r>
            </a:p>
            <a:p>
              <a:pPr marL="514350" lvl="0" indent="-514350"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kern="0">
                  <a:latin typeface="Calibri" pitchFamily="34" charset="0"/>
                </a:rPr>
                <a:t>equipment</a:t>
              </a:r>
            </a:p>
            <a:p>
              <a:pPr marL="514350" lvl="0" indent="-514350" algn="ctr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kern="0">
                  <a:latin typeface="Calibri" pitchFamily="34" charset="0"/>
                </a:rPr>
                <a:t>metastable</a:t>
              </a:r>
            </a:p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sz="3000" kern="0">
                <a:latin typeface="Calibri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5436096" y="3969060"/>
              <a:ext cx="116940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167844" y="2240868"/>
              <a:ext cx="0" cy="25922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004048" y="2240868"/>
              <a:ext cx="0" cy="284431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599892" y="3537012"/>
              <a:ext cx="3005608" cy="2160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A “CS” Approach to Metastability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9592" y="1914364"/>
          <a:ext cx="2556284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7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45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071"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036"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32040" y="1592796"/>
          <a:ext cx="3384376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0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8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0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1460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AND</a:t>
                      </a:r>
                      <a:r>
                        <a:rPr lang="en-US" sz="3400" b="1" baseline="-2500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ebdings"/>
                        </a:rPr>
                        <a:t>M</a:t>
                      </a: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652"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120"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ebdings"/>
                        </a:rPr>
                        <a:t>M</a:t>
                      </a: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ebdings"/>
                        </a:rPr>
                        <a:t>M</a:t>
                      </a: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ebdings"/>
                        </a:rPr>
                        <a:t>M</a:t>
                      </a: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ebdings"/>
                        </a:rPr>
                        <a:t>M</a:t>
                      </a: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3887924" y="2843064"/>
            <a:ext cx="7560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800" y="4725144"/>
            <a:ext cx="8640700" cy="1440160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  <a:sym typeface="Webdings"/>
              </a:rPr>
              <a:t>What can be computed “with” metastable inputs?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  <a:sym typeface="Webdings"/>
              </a:rPr>
              <a:t>What is the complexity of such circuits?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  <a:sym typeface="Webdings"/>
              </a:rPr>
              <a:t>Can we avoid synchronizers (and their latency)?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This, and more...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31640" y="5337212"/>
            <a:ext cx="6408452" cy="1224136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400">
                <a:latin typeface="Calibri" pitchFamily="34" charset="0"/>
                <a:sym typeface="Webdings"/>
              </a:rPr>
              <a:t>...is to become a book!</a:t>
            </a:r>
          </a:p>
        </p:txBody>
      </p:sp>
      <p:pic>
        <p:nvPicPr>
          <p:cNvPr id="304130" name="Picture 2" descr="High Quality Huge book Blank Meme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01796"/>
            <a:ext cx="3924436" cy="2943328"/>
          </a:xfrm>
          <a:prstGeom prst="rect">
            <a:avLst/>
          </a:prstGeom>
          <a:noFill/>
        </p:spPr>
      </p:pic>
      <p:sp>
        <p:nvSpPr>
          <p:cNvPr id="304138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0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2" name="AutoShape 1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4" name="AutoShape 1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6" name="AutoShape 1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8" name="AutoShape 2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5556" y="1700808"/>
            <a:ext cx="2304466" cy="2684730"/>
            <a:chOff x="503548" y="1700808"/>
            <a:chExt cx="2304466" cy="2684730"/>
          </a:xfrm>
        </p:grpSpPr>
        <p:pic>
          <p:nvPicPr>
            <p:cNvPr id="304132" name="Picture 4" descr="Lenzen, Christop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548" y="3105745"/>
              <a:ext cx="590138" cy="786851"/>
            </a:xfrm>
            <a:prstGeom prst="rect">
              <a:avLst/>
            </a:prstGeom>
            <a:noFill/>
          </p:spPr>
        </p:pic>
        <p:pic>
          <p:nvPicPr>
            <p:cNvPr id="304134" name="Picture 6" descr="Mysel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7444" y="2750927"/>
              <a:ext cx="517158" cy="665841"/>
            </a:xfrm>
            <a:prstGeom prst="rect">
              <a:avLst/>
            </a:prstGeom>
            <a:noFill/>
          </p:spPr>
        </p:pic>
        <p:pic>
          <p:nvPicPr>
            <p:cNvPr id="304136" name="Picture 8" descr="https://ti.tuwien.ac.at/admin/photos/20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548" y="2116896"/>
              <a:ext cx="581137" cy="774850"/>
            </a:xfrm>
            <a:prstGeom prst="rect">
              <a:avLst/>
            </a:prstGeom>
            <a:noFill/>
          </p:spPr>
        </p:pic>
        <p:pic>
          <p:nvPicPr>
            <p:cNvPr id="304150" name="Picture 22" descr="C:\Users\Harrz\Documents\presentations\how_to_clock\Dann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1640" y="1700808"/>
              <a:ext cx="599960" cy="864877"/>
            </a:xfrm>
            <a:prstGeom prst="rect">
              <a:avLst/>
            </a:prstGeom>
            <a:noFill/>
          </p:spPr>
        </p:pic>
        <p:pic>
          <p:nvPicPr>
            <p:cNvPr id="304152" name="Picture 24" descr="Ian Jone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59732" y="3069741"/>
              <a:ext cx="648072" cy="864096"/>
            </a:xfrm>
            <a:prstGeom prst="rect">
              <a:avLst/>
            </a:prstGeom>
            <a:noFill/>
          </p:spPr>
        </p:pic>
        <p:pic>
          <p:nvPicPr>
            <p:cNvPr id="304155" name="Picture 27" descr="C:\Users\Harrz\Documents\presentations\how_to_clock\Wil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59732" y="2006592"/>
              <a:ext cx="648282" cy="885154"/>
            </a:xfrm>
            <a:prstGeom prst="rect">
              <a:avLst/>
            </a:prstGeom>
            <a:noFill/>
          </p:spPr>
        </p:pic>
        <p:pic>
          <p:nvPicPr>
            <p:cNvPr id="304157" name="Picture 29" descr="Matthias FÜGG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77444" y="3609801"/>
              <a:ext cx="517158" cy="775737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 bwMode="auto">
          <a:xfrm>
            <a:off x="3275856" y="2276872"/>
            <a:ext cx="7560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275856" y="2960948"/>
            <a:ext cx="7560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5856" y="3645024"/>
            <a:ext cx="7560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Treats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5085184"/>
            <a:ext cx="7056784" cy="1368152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400">
                <a:latin typeface="Calibri" pitchFamily="34" charset="0"/>
                <a:sym typeface="Webdings"/>
              </a:rPr>
              <a:t>We intend to treat you to the 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400">
                <a:latin typeface="Calibri" pitchFamily="34" charset="0"/>
                <a:sym typeface="Webdings"/>
              </a:rPr>
              <a:t>first ≈</a:t>
            </a:r>
            <a:r>
              <a:rPr lang="en-US" sz="2000">
                <a:latin typeface="Calibri" pitchFamily="34" charset="0"/>
                <a:sym typeface="Webdings"/>
              </a:rPr>
              <a:t> </a:t>
            </a:r>
            <a:r>
              <a:rPr lang="en-US" sz="4400">
                <a:latin typeface="Calibri" pitchFamily="34" charset="0"/>
                <a:sym typeface="Webdings"/>
              </a:rPr>
              <a:t>33.33% of its contents!</a:t>
            </a:r>
          </a:p>
        </p:txBody>
      </p:sp>
      <p:sp>
        <p:nvSpPr>
          <p:cNvPr id="304138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0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2" name="AutoShape 1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4" name="AutoShape 1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6" name="AutoShape 1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48" name="AutoShape 2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575556" y="1700808"/>
            <a:ext cx="2304466" cy="2684730"/>
            <a:chOff x="503548" y="1700808"/>
            <a:chExt cx="2304466" cy="2684730"/>
          </a:xfrm>
        </p:grpSpPr>
        <p:pic>
          <p:nvPicPr>
            <p:cNvPr id="304132" name="Picture 4" descr="Lenzen, Christo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548" y="3105745"/>
              <a:ext cx="590138" cy="786851"/>
            </a:xfrm>
            <a:prstGeom prst="rect">
              <a:avLst/>
            </a:prstGeom>
            <a:noFill/>
          </p:spPr>
        </p:pic>
        <p:pic>
          <p:nvPicPr>
            <p:cNvPr id="304134" name="Picture 6" descr="Mysel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7444" y="2750927"/>
              <a:ext cx="517158" cy="665841"/>
            </a:xfrm>
            <a:prstGeom prst="rect">
              <a:avLst/>
            </a:prstGeom>
            <a:noFill/>
          </p:spPr>
        </p:pic>
        <p:pic>
          <p:nvPicPr>
            <p:cNvPr id="304136" name="Picture 8" descr="https://ti.tuwien.ac.at/admin/photos/2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548" y="2116896"/>
              <a:ext cx="581137" cy="774850"/>
            </a:xfrm>
            <a:prstGeom prst="rect">
              <a:avLst/>
            </a:prstGeom>
            <a:noFill/>
          </p:spPr>
        </p:pic>
        <p:pic>
          <p:nvPicPr>
            <p:cNvPr id="304150" name="Picture 22" descr="C:\Users\Harrz\Documents\presentations\how_to_clock\Dann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1700808"/>
              <a:ext cx="599960" cy="864877"/>
            </a:xfrm>
            <a:prstGeom prst="rect">
              <a:avLst/>
            </a:prstGeom>
            <a:noFill/>
          </p:spPr>
        </p:pic>
        <p:pic>
          <p:nvPicPr>
            <p:cNvPr id="304152" name="Picture 24" descr="Ian Jon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59732" y="3069741"/>
              <a:ext cx="648072" cy="864096"/>
            </a:xfrm>
            <a:prstGeom prst="rect">
              <a:avLst/>
            </a:prstGeom>
            <a:noFill/>
          </p:spPr>
        </p:pic>
        <p:pic>
          <p:nvPicPr>
            <p:cNvPr id="304155" name="Picture 27" descr="C:\Users\Harrz\Documents\presentations\how_to_clock\Wil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59732" y="2006592"/>
              <a:ext cx="648282" cy="885154"/>
            </a:xfrm>
            <a:prstGeom prst="rect">
              <a:avLst/>
            </a:prstGeom>
            <a:noFill/>
          </p:spPr>
        </p:pic>
        <p:pic>
          <p:nvPicPr>
            <p:cNvPr id="304157" name="Picture 29" descr="Matthias FÜGG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77444" y="3609801"/>
              <a:ext cx="517158" cy="775737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 bwMode="auto">
          <a:xfrm>
            <a:off x="3275856" y="2276872"/>
            <a:ext cx="7560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275856" y="2960948"/>
            <a:ext cx="7560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275856" y="3645024"/>
            <a:ext cx="7560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202" name="Picture 2" descr="Welcome to the Saarland Informatics Campus in Saarbrücken | Saarland  Informatics Campu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9972" y="1717098"/>
            <a:ext cx="4140200" cy="2487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Today’s Menu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sz="3600">
                <a:latin typeface="Calibri" pitchFamily="34" charset="0"/>
              </a:rPr>
              <a:t>Why does this course exist?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latin typeface="Calibri" pitchFamily="34" charset="0"/>
              </a:rPr>
              <a:t>2.	What is this course about?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latin typeface="Calibri" pitchFamily="34" charset="0"/>
              </a:rPr>
              <a:t>3.	Who are you and what do you want?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latin typeface="Calibri" pitchFamily="34" charset="0"/>
              </a:rPr>
              <a:t>	- discussion in small groups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latin typeface="Calibri" pitchFamily="34" charset="0"/>
              </a:rPr>
              <a:t>	- sharing your findings with everyone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latin typeface="Calibri" pitchFamily="34" charset="0"/>
              </a:rPr>
              <a:t>4.	How will we run this course?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latin typeface="Calibri" pitchFamily="34" charset="0"/>
              </a:rPr>
              <a:t>	- your questions and input on this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latin typeface="Calibri" pitchFamily="34" charset="0"/>
              </a:rPr>
              <a:t>5.	Heads-up: What comes next?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Today’s Menu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	Why does this course exist?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b="1">
                <a:latin typeface="Calibri" pitchFamily="34" charset="0"/>
              </a:rPr>
              <a:t>2.	What is this course about?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3.	Who are you and what do you want?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discussion in small groups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sharing your findings with everyone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4.	How will we run this course?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your questions and input on this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5.	Heads-up: What comes next?</a:t>
            </a:r>
            <a:endParaRPr lang="en-US" sz="36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Outlook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this course: clocking in the past &amp; future from 40’s to 40’s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360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summer 2021: fault-tolerant clocking          Byzantine faults &amp; self-stabilization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360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winter 2021/22: handling metastability going beyond synchronizers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 b="1">
                <a:latin typeface="Calibri" pitchFamily="34" charset="0"/>
              </a:rPr>
              <a:t>this course: clocking in the past &amp; future        from 40’s to 40’s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360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summer 2021: fault-tolerant clocking          Byzantine faults &amp; self-stabilization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36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winter 2021/22: handling metastability going beyond synchronizers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Warning: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Contents May Advance Quickly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1016732"/>
          <a:ext cx="7776864" cy="101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6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8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lectures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high-level fun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4" descr="Lenzen, Christo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868" y="2420888"/>
            <a:ext cx="864096" cy="1152128"/>
          </a:xfrm>
          <a:prstGeom prst="rect">
            <a:avLst/>
          </a:prstGeom>
          <a:noFill/>
        </p:spPr>
      </p:pic>
      <p:pic>
        <p:nvPicPr>
          <p:cNvPr id="9" name="Picture 24" descr="Ian J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668" y="2420888"/>
            <a:ext cx="864096" cy="1152128"/>
          </a:xfrm>
          <a:prstGeom prst="rect">
            <a:avLst/>
          </a:prstGeom>
          <a:noFill/>
        </p:spPr>
      </p:pic>
      <p:pic>
        <p:nvPicPr>
          <p:cNvPr id="11" name="Intel_C4004_b.jpg" descr="Intel_C4004_b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5816" y="4735709"/>
            <a:ext cx="1265879" cy="843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8" descr="https://ti.tuwien.ac.at/admin/photos/2040">
            <a:extLst>
              <a:ext uri="{FF2B5EF4-FFF2-40B4-BE49-F238E27FC236}">
                <a16:creationId xmlns="" xmlns:a16="http://schemas.microsoft.com/office/drawing/2014/main" id="{77D3B88D-1B3F-4FC0-8D19-CA2C6BDA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20887"/>
            <a:ext cx="864096" cy="1152129"/>
          </a:xfrm>
          <a:prstGeom prst="rect">
            <a:avLst/>
          </a:prstGeom>
          <a:noFill/>
        </p:spPr>
      </p:pic>
      <p:sp>
        <p:nvSpPr>
          <p:cNvPr id="14" name="Titel 3">
            <a:extLst>
              <a:ext uri="{FF2B5EF4-FFF2-40B4-BE49-F238E27FC236}">
                <a16:creationId xmlns="" xmlns:a16="http://schemas.microsoft.com/office/drawing/2014/main" id="{76335E50-CC0E-466D-932B-E831A42A3811}"/>
              </a:ext>
            </a:extLst>
          </p:cNvPr>
          <p:cNvSpPr txBox="1">
            <a:spLocks/>
          </p:cNvSpPr>
          <p:nvPr/>
        </p:nvSpPr>
        <p:spPr>
          <a:xfrm>
            <a:off x="1416161" y="3653193"/>
            <a:ext cx="5976664" cy="5160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100" b="1" i="0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Ian Jones, Christoph Lenzen, and Andreas Steininger</a:t>
            </a:r>
            <a:endParaRPr kumimoji="0" lang="de-AT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5" name="ibm100_power4_620x350.jpg" descr="ibm100_power4_620x350.jp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123728" y="4722350"/>
            <a:ext cx="1522911" cy="859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parc_m8.jpg" descr="sparc_m8.jp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9952" y="4663701"/>
            <a:ext cx="1224136" cy="997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ystem_of_clocked_nodes.pdf" descr="system_of_clocked_nodes.pdf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300192" y="4509120"/>
            <a:ext cx="1932387" cy="104807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loud Callout 17"/>
          <p:cNvSpPr/>
          <p:nvPr/>
        </p:nvSpPr>
        <p:spPr bwMode="auto">
          <a:xfrm>
            <a:off x="5772645" y="4169256"/>
            <a:ext cx="3240360" cy="1728772"/>
          </a:xfrm>
          <a:prstGeom prst="cloudCallout">
            <a:avLst>
              <a:gd name="adj1" fmla="val -72274"/>
              <a:gd name="adj2" fmla="val -51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19572" y="6021288"/>
            <a:ext cx="876609" cy="468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500" smtClean="0">
                <a:latin typeface="Calibri" pitchFamily="34" charset="0"/>
              </a:rPr>
              <a:t>1970</a:t>
            </a:r>
            <a:endParaRPr lang="en-US" sz="25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435251" y="6021288"/>
            <a:ext cx="876609" cy="468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500" smtClean="0">
                <a:latin typeface="Calibri" pitchFamily="34" charset="0"/>
              </a:rPr>
              <a:t>2000</a:t>
            </a:r>
            <a:endParaRPr lang="en-US" sz="25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235451" y="6021288"/>
            <a:ext cx="876609" cy="468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500" smtClean="0">
                <a:latin typeface="Calibri" pitchFamily="34" charset="0"/>
              </a:rPr>
              <a:t>2017</a:t>
            </a:r>
            <a:endParaRPr lang="en-US" sz="25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804248" y="6021288"/>
            <a:ext cx="1116124" cy="468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500" smtClean="0">
                <a:latin typeface="Calibri" pitchFamily="34" charset="0"/>
              </a:rPr>
              <a:t>2030?</a:t>
            </a:r>
            <a:endParaRPr lang="en-US" sz="25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Warning: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Contents May Advance Quickly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1016732"/>
          <a:ext cx="7776864" cy="186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6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8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lectures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high-level fun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/>
                      </a:pPr>
                      <a:r>
                        <a:rPr lang="en-US" sz="2500">
                          <a:latin typeface="Calibri" pitchFamily="34" charset="0"/>
                        </a:rPr>
                        <a:t>clock trees</a:t>
                      </a:r>
                    </a:p>
                    <a:p>
                      <a:pPr marL="514350" lvl="0" indent="-5143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/>
                      </a:pPr>
                      <a:r>
                        <a:rPr lang="en-US" sz="2500">
                          <a:latin typeface="Calibri" pitchFamily="34" charset="0"/>
                        </a:rPr>
                        <a:t>(single clock island)</a:t>
                      </a:r>
                      <a:endParaRPr lang="en-US" sz="25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simple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 &amp;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 small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systems (≈1970)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BFB566D-3676-4E0B-9B5F-5A9EAB548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42B8A4-10FD-4356-91FF-B7F7300AE43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Myself">
            <a:extLst>
              <a:ext uri="{FF2B5EF4-FFF2-40B4-BE49-F238E27FC236}">
                <a16:creationId xmlns:a16="http://schemas.microsoft.com/office/drawing/2014/main" xmlns="" id="{2421BCC5-1A8D-4107-AF82-E3BB2F2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727" y="258923"/>
            <a:ext cx="532661" cy="685801"/>
          </a:xfrm>
          <a:prstGeom prst="rect">
            <a:avLst/>
          </a:prstGeom>
          <a:noFill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B29DF0EE-0E59-4B16-973F-88E9207D148C}"/>
              </a:ext>
            </a:extLst>
          </p:cNvPr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Crash Course on Digital Logic Design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37DDF24-3207-410A-9D4B-F6B2F30CE4FF}"/>
              </a:ext>
            </a:extLst>
          </p:cNvPr>
          <p:cNvSpPr txBox="1">
            <a:spLocks noChangeArrowheads="1"/>
          </p:cNvSpPr>
          <p:nvPr/>
        </p:nvSpPr>
        <p:spPr>
          <a:xfrm>
            <a:off x="359530" y="1016733"/>
            <a:ext cx="6182571" cy="5704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“Logic is the beginning of wisdom...not the end” [Spock]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The digital abstraction and building block of circuits?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Circuits are mathematical objects with a strict math. Def.!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Basic memory cells AKA flip-flops 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latin typeface="Calibri" pitchFamily="34" charset="0"/>
              </a:rPr>
              <a:t>circuits </a:t>
            </a:r>
            <a:r>
              <a:rPr lang="en-US" smtClean="0">
                <a:latin typeface="Calibri" pitchFamily="34" charset="0"/>
              </a:rPr>
              <a:t>+ clock </a:t>
            </a:r>
            <a:r>
              <a:rPr lang="en-US" dirty="0">
                <a:latin typeface="Calibri" pitchFamily="34" charset="0"/>
              </a:rPr>
              <a:t>≈ laptop’s CPU 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what is a </a:t>
            </a:r>
            <a:r>
              <a:rPr lang="en-US">
                <a:latin typeface="Calibri" pitchFamily="34" charset="0"/>
              </a:rPr>
              <a:t>good </a:t>
            </a:r>
            <a:r>
              <a:rPr lang="en-US" smtClean="0">
                <a:latin typeface="Calibri" pitchFamily="34" charset="0"/>
              </a:rPr>
              <a:t>circuit?</a:t>
            </a:r>
            <a:endParaRPr lang="en-US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mtClean="0">
                <a:latin typeface="Calibri" pitchFamily="34" charset="0"/>
              </a:rPr>
              <a:t>...and </a:t>
            </a:r>
            <a:r>
              <a:rPr lang="en-US">
                <a:latin typeface="Calibri" pitchFamily="34" charset="0"/>
              </a:rPr>
              <a:t>much </a:t>
            </a:r>
            <a:r>
              <a:rPr lang="en-US" smtClean="0">
                <a:latin typeface="Calibri" pitchFamily="34" charset="0"/>
              </a:rPr>
              <a:t>more!</a:t>
            </a:r>
            <a:endParaRPr lang="en-US" dirty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Don’t worry: examples will accompany us in </a:t>
            </a:r>
            <a:r>
              <a:rPr lang="en-US">
                <a:latin typeface="Calibri" pitchFamily="34" charset="0"/>
              </a:rPr>
              <a:t>this </a:t>
            </a:r>
            <a:r>
              <a:rPr lang="en-US" smtClean="0">
                <a:latin typeface="Calibri" pitchFamily="34" charset="0"/>
              </a:rPr>
              <a:t>journey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7762" name="Picture 2" descr="LOGIC the Beginning of Wisdom Not the End | Logic Meme on ME.ME">
            <a:extLst>
              <a:ext uri="{FF2B5EF4-FFF2-40B4-BE49-F238E27FC236}">
                <a16:creationId xmlns:a16="http://schemas.microsoft.com/office/drawing/2014/main" xmlns="" id="{DC6C1670-8C82-494A-8937-C7CD46EF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305" y="1075891"/>
            <a:ext cx="850995" cy="7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6" descr="Surprised Emoji [Free Download IOS Emojis] | Emoji Island">
            <a:extLst>
              <a:ext uri="{FF2B5EF4-FFF2-40B4-BE49-F238E27FC236}">
                <a16:creationId xmlns:a16="http://schemas.microsoft.com/office/drawing/2014/main" xmlns="" id="{3A45202D-4B81-4E34-BAD3-E1B573B58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086" y="2906152"/>
            <a:ext cx="622609" cy="6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Flip Flop ASSOS">
            <a:extLst>
              <a:ext uri="{FF2B5EF4-FFF2-40B4-BE49-F238E27FC236}">
                <a16:creationId xmlns:a16="http://schemas.microsoft.com/office/drawing/2014/main" xmlns="" id="{417644E2-4086-472A-BBEB-33AA457D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975" y="3392100"/>
            <a:ext cx="704836" cy="8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70" name="Picture 10" descr="Magis Tempo Wall Clock | AmbienteDirect">
            <a:extLst>
              <a:ext uri="{FF2B5EF4-FFF2-40B4-BE49-F238E27FC236}">
                <a16:creationId xmlns:a16="http://schemas.microsoft.com/office/drawing/2014/main" xmlns="" id="{B0EA3BDF-F687-4392-8EAF-1CDFB389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2726" y="3833481"/>
            <a:ext cx="766061" cy="7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72" name="Picture 12" descr="The Digital Abstraction">
            <a:extLst>
              <a:ext uri="{FF2B5EF4-FFF2-40B4-BE49-F238E27FC236}">
                <a16:creationId xmlns:a16="http://schemas.microsoft.com/office/drawing/2014/main" xmlns="" id="{04377D41-7590-467A-8EE3-37BD01D8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494" y="1968463"/>
            <a:ext cx="907806" cy="8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74" name="Picture 14" descr="Seven Building Blocks of a Customer-Centric Marketing Strategy">
            <a:extLst>
              <a:ext uri="{FF2B5EF4-FFF2-40B4-BE49-F238E27FC236}">
                <a16:creationId xmlns:a16="http://schemas.microsoft.com/office/drawing/2014/main" xmlns="" id="{14322607-E519-430E-B16C-E39CEDE4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420" y="2105711"/>
            <a:ext cx="1247705" cy="6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76" name="Picture 16" descr="Human Rights Solicitors | UK Immigration Lawyers">
            <a:extLst>
              <a:ext uri="{FF2B5EF4-FFF2-40B4-BE49-F238E27FC236}">
                <a16:creationId xmlns:a16="http://schemas.microsoft.com/office/drawing/2014/main" xmlns="" id="{ABA0DB68-079C-41EB-9C9E-9AF9928E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643" y="5535784"/>
            <a:ext cx="695330" cy="6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78" name="Picture 18" descr="Touchpoint Measurement 101 Part II: Effective Methods for Measuring  Touchpoints - Touchpoint Dashboard">
            <a:extLst>
              <a:ext uri="{FF2B5EF4-FFF2-40B4-BE49-F238E27FC236}">
                <a16:creationId xmlns:a16="http://schemas.microsoft.com/office/drawing/2014/main" xmlns="" id="{1CDADD38-D28E-4E18-8469-775FDC4E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327" y="4418322"/>
            <a:ext cx="951141" cy="6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D4F38E-9B6B-4E0E-8CD9-B936EAF7824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52420" y="264415"/>
            <a:ext cx="650667" cy="676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52EDE6-7D12-4283-8D95-F1DB0D385401}"/>
              </a:ext>
            </a:extLst>
          </p:cNvPr>
          <p:cNvSpPr txBox="1"/>
          <p:nvPr/>
        </p:nvSpPr>
        <p:spPr>
          <a:xfrm>
            <a:off x="7473914" y="1002804"/>
            <a:ext cx="156258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smtClean="0"/>
              <a:t>Moti Medina</a:t>
            </a:r>
            <a:r>
              <a:rPr lang="en-US" sz="1400" b="1" smtClean="0"/>
              <a:t> and Shreyas </a:t>
            </a:r>
            <a:r>
              <a:rPr lang="en-US" sz="1400" b="1" dirty="0"/>
              <a:t>Srinivas</a:t>
            </a:r>
          </a:p>
        </p:txBody>
      </p:sp>
    </p:spTree>
    <p:extLst>
      <p:ext uri="{BB962C8B-B14F-4D97-AF65-F5344CB8AC3E}">
        <p14:creationId xmlns:p14="http://schemas.microsoft.com/office/powerpoint/2010/main" xmlns="" val="8789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Clock Trees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Rectangle"/>
          <p:cNvSpPr/>
          <p:nvPr/>
        </p:nvSpPr>
        <p:spPr>
          <a:xfrm>
            <a:off x="6211142" y="4905164"/>
            <a:ext cx="892969" cy="11936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/>
          </a:p>
        </p:txBody>
      </p:sp>
      <p:sp>
        <p:nvSpPr>
          <p:cNvPr id="7" name="Presenter: Ian W. Jones…"/>
          <p:cNvSpPr txBox="1"/>
          <p:nvPr/>
        </p:nvSpPr>
        <p:spPr>
          <a:xfrm>
            <a:off x="442263" y="1196752"/>
            <a:ext cx="8348771" cy="520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7" tIns="35717" rIns="35717" bIns="35717">
            <a:noAutofit/>
          </a:bodyPr>
          <a:lstStyle/>
          <a:p>
            <a:pPr>
              <a:spcBef>
                <a:spcPts val="1969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endParaRPr lang="en-US" sz="24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What:			         </a:t>
            </a:r>
            <a:r>
              <a:rPr lang="en-US" sz="2600" b="1" u="sng" smtClean="0">
                <a:latin typeface="Calibri" pitchFamily="34" charset="0"/>
                <a:cs typeface="Calibri" pitchFamily="34" charset="0"/>
              </a:rPr>
              <a:t>Matthias Függer</a:t>
            </a:r>
            <a:r>
              <a:rPr lang="en-US" sz="2600" b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smtClean="0">
                <a:latin typeface="Calibri" pitchFamily="34" charset="0"/>
                <a:cs typeface="Calibri" pitchFamily="34" charset="0"/>
              </a:rPr>
              <a:t>?</a:t>
            </a:r>
            <a:r>
              <a:rPr lang="en-US" sz="2600" b="1" smtClean="0">
                <a:latin typeface="Calibri" pitchFamily="34" charset="0"/>
                <a:cs typeface="Calibri" pitchFamily="34" charset="0"/>
              </a:rPr>
              <a:t> &amp; Milos Krstic</a:t>
            </a:r>
            <a:endParaRPr lang="en-US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-	“good” clock distribution needed for efficient systems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-	small skew (a.k.a. phase difference) =&gt; high frequencies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We will learn: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-	how to translate a state machine into a circuit + timing constraints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-	how to balance a clock tree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-	how to determine feasible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	clock frequency</a:t>
            </a:r>
            <a:endParaRPr lang="en-US" sz="26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9986" name="Picture 2" descr="Milos KRSTIC | Team Leader | Prof. Dr.-Ing. | IHP, Frankfurt (Oder) |  Institute for High Performance Microelectronics | System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102" y="301501"/>
            <a:ext cx="1327298" cy="1327299"/>
          </a:xfrm>
          <a:prstGeom prst="rect">
            <a:avLst/>
          </a:prstGeom>
          <a:noFill/>
        </p:spPr>
      </p:pic>
      <p:pic>
        <p:nvPicPr>
          <p:cNvPr id="24" name="Picture 29" descr="Matthias FÜG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242" y="301501"/>
            <a:ext cx="884866" cy="1327299"/>
          </a:xfrm>
          <a:prstGeom prst="rect">
            <a:avLst/>
          </a:prstGeom>
          <a:noFill/>
        </p:spPr>
      </p:pic>
      <p:pic>
        <p:nvPicPr>
          <p:cNvPr id="25" name="clock_dist_tree_cropped_slide_gimp_150dpi.pdf" descr="clock_dist_tree_cropped_slide_gimp_150dpi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650524" y="4569362"/>
            <a:ext cx="1801796" cy="1991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Warning: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Contents May Advance Quickly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1016732"/>
          <a:ext cx="7776864" cy="310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6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8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lectures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high-level fun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/>
                      </a:pPr>
                      <a:r>
                        <a:rPr lang="en-US" sz="2500">
                          <a:latin typeface="Calibri" pitchFamily="34" charset="0"/>
                        </a:rPr>
                        <a:t>clock trees</a:t>
                      </a:r>
                    </a:p>
                    <a:p>
                      <a:pPr marL="514350" lvl="0" indent="-5143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/>
                      </a:pPr>
                      <a:r>
                        <a:rPr lang="en-US" sz="2500">
                          <a:latin typeface="Calibri" pitchFamily="34" charset="0"/>
                        </a:rPr>
                        <a:t>(single clock island)</a:t>
                      </a:r>
                      <a:endParaRPr lang="en-US" sz="25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simple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 &amp;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 small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systems (≈1970)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latin typeface="Calibri" pitchFamily="34" charset="0"/>
                        </a:rPr>
                        <a:t>P</a:t>
                      </a:r>
                      <a:r>
                        <a:rPr lang="en-US" sz="2500">
                          <a:latin typeface="Calibri" pitchFamily="34" charset="0"/>
                        </a:rPr>
                        <a:t>hase-</a:t>
                      </a:r>
                      <a:r>
                        <a:rPr lang="en-US" sz="2500" b="1">
                          <a:latin typeface="Calibri" pitchFamily="34" charset="0"/>
                        </a:rPr>
                        <a:t>L</a:t>
                      </a:r>
                      <a:r>
                        <a:rPr lang="en-US" sz="2500">
                          <a:latin typeface="Calibri" pitchFamily="34" charset="0"/>
                        </a:rPr>
                        <a:t>ocked </a:t>
                      </a:r>
                      <a:r>
                        <a:rPr lang="en-US" sz="2500" b="1">
                          <a:latin typeface="Calibri" pitchFamily="34" charset="0"/>
                        </a:rPr>
                        <a:t>L</a:t>
                      </a:r>
                      <a:r>
                        <a:rPr lang="en-US" sz="2500">
                          <a:latin typeface="Calibri" pitchFamily="34" charset="0"/>
                        </a:rPr>
                        <a:t>oops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(single clock island,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 but multiple frequency domains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</a:rPr>
                        <a:t>state-of-the-art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systems (≈2000)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hase 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ocked</a:t>
            </a:r>
            <a:r>
              <a:rPr kumimoji="0" lang="en-US" sz="36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</a:t>
            </a:r>
            <a:r>
              <a:rPr kumimoji="0" lang="en-US" sz="36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oops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Ians_photo_for_MPI_360x480_IMG_9905_sm.jpg" descr="Ians_photo_for_MPI_360x480_IMG_9905_sm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22912" y="473795"/>
            <a:ext cx="1117240" cy="115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Felipe A. Kuent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1" y="512676"/>
            <a:ext cx="960277" cy="1173673"/>
          </a:xfrm>
          <a:prstGeom prst="rect">
            <a:avLst/>
          </a:prstGeom>
          <a:noFill/>
        </p:spPr>
      </p:pic>
      <p:pic>
        <p:nvPicPr>
          <p:cNvPr id="9" name="pll_on_asic.jpg" descr="pll_on_asic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72063" y="5049180"/>
            <a:ext cx="2124506" cy="9638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/>
          <p:cNvSpPr/>
          <p:nvPr/>
        </p:nvSpPr>
        <p:spPr>
          <a:xfrm>
            <a:off x="6211142" y="4905164"/>
            <a:ext cx="892969" cy="11936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/>
          </a:p>
        </p:txBody>
      </p:sp>
      <p:sp>
        <p:nvSpPr>
          <p:cNvPr id="7" name="Presenter: Ian W. Jones…"/>
          <p:cNvSpPr txBox="1"/>
          <p:nvPr/>
        </p:nvSpPr>
        <p:spPr>
          <a:xfrm>
            <a:off x="442263" y="1196752"/>
            <a:ext cx="8348771" cy="520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7" tIns="35717" rIns="35717" bIns="35717">
            <a:noAutofit/>
          </a:bodyPr>
          <a:lstStyle/>
          <a:p>
            <a:pPr>
              <a:spcBef>
                <a:spcPts val="1969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endParaRPr lang="de-CH" sz="24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 smtClean="0">
                <a:latin typeface="Calibri" pitchFamily="34" charset="0"/>
                <a:cs typeface="Calibri" pitchFamily="34" charset="0"/>
              </a:rPr>
              <a:t>What: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				     </a:t>
            </a:r>
            <a:r>
              <a:rPr lang="es-ES" sz="2600" b="1" u="sng" smtClean="0">
                <a:latin typeface="Calibri" pitchFamily="34" charset="0"/>
                <a:cs typeface="Calibri" pitchFamily="34" charset="0"/>
              </a:rPr>
              <a:t>Ian W. Jones</a:t>
            </a:r>
            <a:r>
              <a:rPr lang="es-ES" sz="2600" b="1" smtClean="0">
                <a:latin typeface="Calibri" pitchFamily="34" charset="0"/>
                <a:cs typeface="Calibri" pitchFamily="34" charset="0"/>
              </a:rPr>
              <a:t> &amp; Felipe Kuentzer</a:t>
            </a:r>
            <a:endParaRPr lang="es-ES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</a:t>
            </a:r>
            <a:r>
              <a:rPr sz="2600" smtClean="0">
                <a:latin typeface="Calibri" pitchFamily="34" charset="0"/>
                <a:cs typeface="Calibri" pitchFamily="34" charset="0"/>
              </a:rPr>
              <a:t>PLL </a:t>
            </a:r>
            <a:r>
              <a:rPr sz="2600">
                <a:latin typeface="Calibri" pitchFamily="34" charset="0"/>
                <a:cs typeface="Calibri" pitchFamily="34" charset="0"/>
              </a:rPr>
              <a:t>circuits are the gold standard for on-chip </a:t>
            </a:r>
            <a:r>
              <a:rPr sz="2600" smtClean="0">
                <a:latin typeface="Calibri" pitchFamily="34" charset="0"/>
                <a:cs typeface="Calibri" pitchFamily="34" charset="0"/>
              </a:rPr>
              <a:t>clocks</a:t>
            </a:r>
            <a:endParaRPr lang="de-CH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t</a:t>
            </a:r>
            <a:r>
              <a:rPr sz="2600" smtClean="0">
                <a:latin typeface="Calibri" pitchFamily="34" charset="0"/>
                <a:cs typeface="Calibri" pitchFamily="34" charset="0"/>
              </a:rPr>
              <a:t>hey </a:t>
            </a:r>
            <a:r>
              <a:rPr sz="2600">
                <a:latin typeface="Calibri" pitchFamily="34" charset="0"/>
                <a:cs typeface="Calibri" pitchFamily="34" charset="0"/>
              </a:rPr>
              <a:t>generate very stable high frequency </a:t>
            </a:r>
            <a:r>
              <a:rPr sz="2600" smtClean="0">
                <a:latin typeface="Calibri" pitchFamily="34" charset="0"/>
                <a:cs typeface="Calibri" pitchFamily="34" charset="0"/>
              </a:rPr>
              <a:t>clocks</a:t>
            </a:r>
            <a:endParaRPr sz="260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>
                <a:latin typeface="Calibri" pitchFamily="34" charset="0"/>
                <a:cs typeface="Calibri" pitchFamily="34" charset="0"/>
              </a:rPr>
              <a:t>We will </a:t>
            </a:r>
            <a:r>
              <a:rPr sz="2600" smtClean="0">
                <a:latin typeface="Calibri" pitchFamily="34" charset="0"/>
                <a:cs typeface="Calibri" pitchFamily="34" charset="0"/>
              </a:rPr>
              <a:t>learn:</a:t>
            </a:r>
            <a:endParaRPr lang="de-CH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t</a:t>
            </a:r>
            <a:r>
              <a:rPr sz="2600" smtClean="0">
                <a:latin typeface="Calibri" pitchFamily="34" charset="0"/>
                <a:cs typeface="Calibri" pitchFamily="34" charset="0"/>
              </a:rPr>
              <a:t>he </a:t>
            </a:r>
            <a:r>
              <a:rPr sz="2600">
                <a:latin typeface="Calibri" pitchFamily="34" charset="0"/>
                <a:cs typeface="Calibri" pitchFamily="34" charset="0"/>
              </a:rPr>
              <a:t>basics of PLL designs – how and why they work so </a:t>
            </a:r>
            <a:r>
              <a:rPr sz="2600" smtClean="0">
                <a:latin typeface="Calibri" pitchFamily="34" charset="0"/>
                <a:cs typeface="Calibri" pitchFamily="34" charset="0"/>
              </a:rPr>
              <a:t>well</a:t>
            </a:r>
            <a:endParaRPr sz="260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>
                <a:latin typeface="Calibri" pitchFamily="34" charset="0"/>
                <a:cs typeface="Calibri" pitchFamily="34" charset="0"/>
              </a:rPr>
              <a:t>Future </a:t>
            </a:r>
            <a:r>
              <a:rPr sz="2600" smtClean="0">
                <a:latin typeface="Calibri" pitchFamily="34" charset="0"/>
                <a:cs typeface="Calibri" pitchFamily="34" charset="0"/>
              </a:rPr>
              <a:t>challenges:</a:t>
            </a:r>
            <a:endParaRPr lang="de-CH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s</a:t>
            </a:r>
            <a:r>
              <a:rPr sz="2600" smtClean="0">
                <a:latin typeface="Calibri" pitchFamily="34" charset="0"/>
                <a:cs typeface="Calibri" pitchFamily="34" charset="0"/>
              </a:rPr>
              <a:t>low </a:t>
            </a:r>
            <a:r>
              <a:rPr sz="2600">
                <a:latin typeface="Calibri" pitchFamily="34" charset="0"/>
                <a:cs typeface="Calibri" pitchFamily="34" charset="0"/>
              </a:rPr>
              <a:t>to respond computing demand </a:t>
            </a:r>
            <a:r>
              <a:rPr sz="2600" smtClean="0">
                <a:latin typeface="Calibri" pitchFamily="34" charset="0"/>
                <a:cs typeface="Calibri" pitchFamily="34" charset="0"/>
              </a:rPr>
              <a:t>changes</a:t>
            </a:r>
            <a:endParaRPr lang="de-CH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l</a:t>
            </a:r>
            <a:r>
              <a:rPr sz="2600" smtClean="0">
                <a:latin typeface="Calibri" pitchFamily="34" charset="0"/>
                <a:cs typeface="Calibri" pitchFamily="34" charset="0"/>
              </a:rPr>
              <a:t>arge </a:t>
            </a:r>
            <a:r>
              <a:rPr sz="2600">
                <a:latin typeface="Calibri" pitchFamily="34" charset="0"/>
                <a:cs typeface="Calibri" pitchFamily="34" charset="0"/>
              </a:rPr>
              <a:t>power-hungry </a:t>
            </a:r>
            <a:r>
              <a:rPr sz="2600" smtClean="0">
                <a:latin typeface="Calibri" pitchFamily="34" charset="0"/>
                <a:cs typeface="Calibri" pitchFamily="34" charset="0"/>
              </a:rPr>
              <a:t>modules</a:t>
            </a:r>
            <a:endParaRPr sz="26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Warning: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Contents May Advance Quickly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1016732"/>
          <a:ext cx="7776864" cy="39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6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8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lectures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high-level fun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/>
                      </a:pPr>
                      <a:r>
                        <a:rPr lang="en-US" sz="2500">
                          <a:latin typeface="Calibri" pitchFamily="34" charset="0"/>
                        </a:rPr>
                        <a:t>clock trees</a:t>
                      </a:r>
                    </a:p>
                    <a:p>
                      <a:pPr marL="514350" lvl="0" indent="-5143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/>
                      </a:pPr>
                      <a:r>
                        <a:rPr lang="en-US" sz="2500">
                          <a:latin typeface="Calibri" pitchFamily="34" charset="0"/>
                        </a:rPr>
                        <a:t>(single clock island)</a:t>
                      </a:r>
                      <a:endParaRPr lang="en-US" sz="25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simple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 &amp;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 small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systems (≈1970)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latin typeface="Calibri" pitchFamily="34" charset="0"/>
                        </a:rPr>
                        <a:t>P</a:t>
                      </a:r>
                      <a:r>
                        <a:rPr lang="en-US" sz="2500">
                          <a:latin typeface="Calibri" pitchFamily="34" charset="0"/>
                        </a:rPr>
                        <a:t>hase-</a:t>
                      </a:r>
                      <a:r>
                        <a:rPr lang="en-US" sz="2500" b="1">
                          <a:latin typeface="Calibri" pitchFamily="34" charset="0"/>
                        </a:rPr>
                        <a:t>L</a:t>
                      </a:r>
                      <a:r>
                        <a:rPr lang="en-US" sz="2500">
                          <a:latin typeface="Calibri" pitchFamily="34" charset="0"/>
                        </a:rPr>
                        <a:t>ocked </a:t>
                      </a:r>
                      <a:r>
                        <a:rPr lang="en-US" sz="2500" b="1">
                          <a:latin typeface="Calibri" pitchFamily="34" charset="0"/>
                        </a:rPr>
                        <a:t>L</a:t>
                      </a:r>
                      <a:r>
                        <a:rPr lang="en-US" sz="2500">
                          <a:latin typeface="Calibri" pitchFamily="34" charset="0"/>
                        </a:rPr>
                        <a:t>oops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(single clock island,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 but multiple frequency domains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</a:rPr>
                        <a:t>state-of-the-art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systems (≈2000)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11-14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G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lobally </a:t>
                      </a:r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sync. </a:t>
                      </a:r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ocally </a:t>
                      </a:r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ync.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(unsynchronized clock 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islands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cutting edge systems (≈2017)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Today’s Menu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en-US" sz="3600" b="1">
                <a:latin typeface="Calibri" pitchFamily="34" charset="0"/>
              </a:rPr>
              <a:t>Why does this course exist?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2.	What is this course about?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3.	Who are you and what do you want?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discussion in small groups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sharing your findings with everyone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4.	How will we run this course?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your questions and input on this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5.	Heads-up: What comes next?</a:t>
            </a:r>
            <a:endParaRPr lang="en-US" sz="36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76335E50-CC0E-466D-932B-E831A42A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0" y="1400769"/>
            <a:ext cx="4807260" cy="516063"/>
          </a:xfrm>
        </p:spPr>
        <p:txBody>
          <a:bodyPr/>
          <a:lstStyle/>
          <a:p>
            <a:r>
              <a:rPr lang="de-AT" sz="2100" u="sng" smtClean="0">
                <a:latin typeface="Calibri" panose="020F0502020204030204" pitchFamily="34" charset="0"/>
                <a:cs typeface="Calibri" panose="020F0502020204030204" pitchFamily="34" charset="0"/>
              </a:rPr>
              <a:t>Andreas Steininger</a:t>
            </a:r>
            <a:r>
              <a:rPr lang="de-AT" sz="2100" smtClean="0">
                <a:latin typeface="Calibri" panose="020F0502020204030204" pitchFamily="34" charset="0"/>
                <a:cs typeface="Calibri" panose="020F0502020204030204" pitchFamily="34" charset="0"/>
              </a:rPr>
              <a:t> &amp; Matthias Függer </a:t>
            </a:r>
            <a:r>
              <a:rPr lang="de-AT" sz="2100" b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AT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A7B2B164-8627-41E7-B113-CD5DC383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7" y="1928839"/>
            <a:ext cx="8194963" cy="4776525"/>
          </a:xfrm>
        </p:spPr>
        <p:txBody>
          <a:bodyPr>
            <a:normAutofit fontScale="92500" lnSpcReduction="10000"/>
          </a:bodyPr>
          <a:lstStyle/>
          <a:p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AT" sz="2600" dirty="0">
                <a:latin typeface="Calibri" panose="020F0502020204030204" pitchFamily="34" charset="0"/>
                <a:cs typeface="Calibri" panose="020F0502020204030204" pitchFamily="34" charset="0"/>
              </a:rPr>
              <a:t> a real </a:t>
            </a:r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lang="de-AT" sz="2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r>
              <a:rPr lang="de-AT" sz="2600" dirty="0">
                <a:latin typeface="Calibri" panose="020F0502020204030204" pitchFamily="34" charset="0"/>
                <a:cs typeface="Calibri" panose="020F0502020204030204" pitchFamily="34" charset="0"/>
              </a:rPr>
              <a:t> in digital </a:t>
            </a:r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circuits</a:t>
            </a:r>
            <a:endParaRPr lang="de-A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out-of-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spec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strange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endParaRPr lang="de-A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happens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sporadically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hard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track</a:t>
            </a:r>
          </a:p>
          <a:p>
            <a:pPr>
              <a:spcBef>
                <a:spcPts val="1350"/>
              </a:spcBef>
            </a:pPr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AT" sz="26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issue</a:t>
            </a:r>
            <a:r>
              <a:rPr lang="de-AT" sz="26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clock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crossing</a:t>
            </a:r>
            <a:endParaRPr lang="de-A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  <a:p>
            <a:pPr>
              <a:spcBef>
                <a:spcPts val="1350"/>
              </a:spcBef>
            </a:pPr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AT" sz="2600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de-AT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endParaRPr lang="de-A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in digital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circuits</a:t>
            </a:r>
            <a:endParaRPr lang="de-A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calculation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endParaRPr lang="de-A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mitigation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synchronizers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handshakes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,…)</a:t>
            </a:r>
          </a:p>
        </p:txBody>
      </p:sp>
      <p:pic>
        <p:nvPicPr>
          <p:cNvPr id="1026" name="Picture 2" descr="Cartoon: Zwei Seiltänzer (large) by Rovey tagged spinne,seiltänzer,drahtseil,schreck,höhe,angst,artist,spinnenphobie,balance,hochseil,berg,luft,schock,bug,spider,acrobat,aerialist,spinne,seiltänzer,drahtseil,schreck,höhe,angst,artist,spinnenphobie,balance,hochseil,berg,luft,schock,spinnen,insekten,phobien,phobie,furcht,panik">
            <a:extLst>
              <a:ext uri="{FF2B5EF4-FFF2-40B4-BE49-F238E27FC236}">
                <a16:creationId xmlns="" xmlns:a16="http://schemas.microsoft.com/office/drawing/2014/main" id="{EE3A0769-2543-459F-AE8C-44CB1438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96913"/>
            <a:ext cx="3161722" cy="3161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A8A2F91C-A561-4BA2-A0BC-6AEBBEF324DB}"/>
              </a:ext>
            </a:extLst>
          </p:cNvPr>
          <p:cNvSpPr txBox="1"/>
          <p:nvPr/>
        </p:nvSpPr>
        <p:spPr>
          <a:xfrm>
            <a:off x="6591975" y="5172897"/>
            <a:ext cx="13577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50" dirty="0"/>
              <a:t> </a:t>
            </a:r>
            <a:r>
              <a:rPr lang="de-AT" sz="1350" dirty="0">
                <a:sym typeface="Symbol" panose="05050102010706020507" pitchFamily="18" charset="2"/>
              </a:rPr>
              <a:t></a:t>
            </a:r>
            <a:r>
              <a:rPr lang="de-AT" sz="1350" dirty="0"/>
              <a:t>Toonpool.com</a:t>
            </a:r>
          </a:p>
        </p:txBody>
      </p:sp>
      <p:pic>
        <p:nvPicPr>
          <p:cNvPr id="8" name="Picture 8" descr="https://ti.tuwien.ac.at/admin/photos/2040">
            <a:extLst>
              <a:ext uri="{FF2B5EF4-FFF2-40B4-BE49-F238E27FC236}">
                <a16:creationId xmlns="" xmlns:a16="http://schemas.microsoft.com/office/drawing/2014/main" id="{77D3B88D-1B3F-4FC0-8D19-CA2C6BDA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0" y="228600"/>
            <a:ext cx="864096" cy="1152129"/>
          </a:xfrm>
          <a:prstGeom prst="rect">
            <a:avLst/>
          </a:prstGeom>
          <a:noFill/>
        </p:spPr>
      </p:pic>
      <p:pic>
        <p:nvPicPr>
          <p:cNvPr id="9" name="Picture 29" descr="Matthias FÜGGER">
            <a:extLst>
              <a:ext uri="{FF2B5EF4-FFF2-40B4-BE49-F238E27FC236}">
                <a16:creationId xmlns="" xmlns:a16="http://schemas.microsoft.com/office/drawing/2014/main" id="{E54DB93B-DC87-4C73-9F3D-988FDA59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2525" y="228600"/>
            <a:ext cx="759835" cy="1139752"/>
          </a:xfrm>
          <a:prstGeom prst="rect">
            <a:avLst/>
          </a:prstGeom>
          <a:noFill/>
        </p:spPr>
      </p:pic>
      <p:sp>
        <p:nvSpPr>
          <p:cNvPr id="2" name="Pfeil: nach rechts 1">
            <a:extLst>
              <a:ext uri="{FF2B5EF4-FFF2-40B4-BE49-F238E27FC236}">
                <a16:creationId xmlns="" xmlns:a16="http://schemas.microsoft.com/office/drawing/2014/main" id="{91688A7A-7C83-4A55-AD6D-24EAA56349F7}"/>
              </a:ext>
            </a:extLst>
          </p:cNvPr>
          <p:cNvSpPr>
            <a:spLocks noChangeAspect="1"/>
          </p:cNvSpPr>
          <p:nvPr/>
        </p:nvSpPr>
        <p:spPr>
          <a:xfrm>
            <a:off x="1154477" y="2780928"/>
            <a:ext cx="251460" cy="17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nach rechts 9">
            <a:extLst>
              <a:ext uri="{FF2B5EF4-FFF2-40B4-BE49-F238E27FC236}">
                <a16:creationId xmlns="" xmlns:a16="http://schemas.microsoft.com/office/drawing/2014/main" id="{D80495CD-E1B8-4161-BF85-682833093600}"/>
              </a:ext>
            </a:extLst>
          </p:cNvPr>
          <p:cNvSpPr/>
          <p:nvPr/>
        </p:nvSpPr>
        <p:spPr>
          <a:xfrm>
            <a:off x="1154477" y="3512237"/>
            <a:ext cx="248603" cy="168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Metastability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1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Synchronizers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Rectangle"/>
          <p:cNvSpPr/>
          <p:nvPr/>
        </p:nvSpPr>
        <p:spPr>
          <a:xfrm>
            <a:off x="6211142" y="4905164"/>
            <a:ext cx="892969" cy="11936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/>
          </a:p>
        </p:txBody>
      </p:sp>
      <p:sp>
        <p:nvSpPr>
          <p:cNvPr id="7" name="Presenter: Ian W. Jones…"/>
          <p:cNvSpPr txBox="1"/>
          <p:nvPr/>
        </p:nvSpPr>
        <p:spPr>
          <a:xfrm>
            <a:off x="442263" y="1196752"/>
            <a:ext cx="8348771" cy="520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7" tIns="35717" rIns="35717" bIns="35717">
            <a:noAutofit/>
          </a:bodyPr>
          <a:lstStyle/>
          <a:p>
            <a:pPr>
              <a:spcBef>
                <a:spcPts val="1969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endParaRPr lang="de-CH" sz="24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 smtClean="0">
                <a:latin typeface="Calibri" pitchFamily="34" charset="0"/>
                <a:cs typeface="Calibri" pitchFamily="34" charset="0"/>
              </a:rPr>
              <a:t>What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...		   </a:t>
            </a:r>
            <a:r>
              <a:rPr lang="es-ES" sz="2600" b="1" u="sng" smtClean="0">
                <a:latin typeface="Calibri" pitchFamily="34" charset="0"/>
                <a:cs typeface="Calibri" pitchFamily="34" charset="0"/>
              </a:rPr>
              <a:t>Christoph Lenzen</a:t>
            </a:r>
            <a:r>
              <a:rPr lang="es-ES" sz="2600" b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smtClean="0">
                <a:latin typeface="Calibri" pitchFamily="34" charset="0"/>
                <a:cs typeface="Calibri" pitchFamily="34" charset="0"/>
              </a:rPr>
              <a:t>?</a:t>
            </a:r>
            <a:r>
              <a:rPr lang="es-ES" sz="2600" b="1" smtClean="0">
                <a:latin typeface="Calibri" pitchFamily="34" charset="0"/>
                <a:cs typeface="Calibri" pitchFamily="34" charset="0"/>
              </a:rPr>
              <a:t> &amp; Ben Wiederhake</a:t>
            </a:r>
            <a:endParaRPr lang="es-ES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...if maintaing precise timing is just too hard?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 smtClean="0">
                <a:latin typeface="Calibri" pitchFamily="34" charset="0"/>
                <a:cs typeface="Calibri" pitchFamily="34" charset="0"/>
              </a:rPr>
              <a:t>We </a:t>
            </a:r>
            <a:r>
              <a:rPr sz="2600">
                <a:latin typeface="Calibri" pitchFamily="34" charset="0"/>
                <a:cs typeface="Calibri" pitchFamily="34" charset="0"/>
              </a:rPr>
              <a:t>will </a:t>
            </a:r>
            <a:r>
              <a:rPr sz="2600" smtClean="0">
                <a:latin typeface="Calibri" pitchFamily="34" charset="0"/>
                <a:cs typeface="Calibri" pitchFamily="34" charset="0"/>
              </a:rPr>
              <a:t>learn:</a:t>
            </a:r>
            <a:endParaRPr lang="de-CH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-	</a:t>
            </a:r>
            <a:r>
              <a:rPr lang="en-US" sz="2600" b="1" smtClean="0">
                <a:latin typeface="Calibri" pitchFamily="34" charset="0"/>
                <a:cs typeface="Calibri" pitchFamily="34" charset="0"/>
              </a:rPr>
              <a:t>synchronous &amp; asynchronous</a:t>
            </a:r>
            <a:r>
              <a:rPr lang="en-US" sz="2600" smtClean="0">
                <a:latin typeface="Calibri" pitchFamily="34" charset="0"/>
                <a:cs typeface="Calibri" pitchFamily="34" charset="0"/>
              </a:rPr>
              <a:t> message passing models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600" smtClean="0">
                <a:latin typeface="Calibri" pitchFamily="34" charset="0"/>
                <a:cs typeface="Calibri" pitchFamily="34" charset="0"/>
              </a:rPr>
              <a:t>-	how to </a:t>
            </a:r>
            <a:r>
              <a:rPr lang="en-US" sz="2600" b="1" smtClean="0">
                <a:latin typeface="Calibri" pitchFamily="34" charset="0"/>
                <a:cs typeface="Calibri" pitchFamily="34" charset="0"/>
              </a:rPr>
              <a:t>simulate synchrony</a:t>
            </a:r>
            <a:r>
              <a:rPr lang="en-US" sz="2600" smtClean="0">
                <a:latin typeface="Calibri" pitchFamily="34" charset="0"/>
                <a:cs typeface="Calibri" pitchFamily="34" charset="0"/>
              </a:rPr>
              <a:t> in an asynchronous setting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how to translate this into circuits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=&gt;	no need for single clock tree!</a:t>
            </a:r>
            <a:endParaRPr sz="26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8962" name="Picture 2" descr="Personal Homepage (MPI-INF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01501"/>
            <a:ext cx="995474" cy="1327299"/>
          </a:xfrm>
          <a:prstGeom prst="rect">
            <a:avLst/>
          </a:prstGeom>
          <a:noFill/>
        </p:spPr>
      </p:pic>
      <p:pic>
        <p:nvPicPr>
          <p:cNvPr id="24" name="Picture 23" descr="Lenzen, Christo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8660"/>
            <a:ext cx="936104" cy="1248139"/>
          </a:xfrm>
          <a:prstGeom prst="rect">
            <a:avLst/>
          </a:prstGeom>
          <a:noFill/>
        </p:spPr>
      </p:pic>
      <p:pic>
        <p:nvPicPr>
          <p:cNvPr id="168964" name="Picture 4" descr="Parallel, lock-step execution of the agents. | Download Scientific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116" y="4473116"/>
            <a:ext cx="2724237" cy="216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Warning:</a:t>
            </a:r>
            <a:r>
              <a:rPr kumimoji="0" lang="en-US" sz="3600" b="1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Contents May Advance Quickly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1016732"/>
          <a:ext cx="7776864" cy="480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6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8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lectures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high-level fun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/>
                      </a:pPr>
                      <a:r>
                        <a:rPr lang="en-US" sz="2500">
                          <a:latin typeface="Calibri" pitchFamily="34" charset="0"/>
                        </a:rPr>
                        <a:t>clock trees</a:t>
                      </a:r>
                    </a:p>
                    <a:p>
                      <a:pPr marL="514350" lvl="0" indent="-51435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/>
                      </a:pPr>
                      <a:r>
                        <a:rPr lang="en-US" sz="2500">
                          <a:latin typeface="Calibri" pitchFamily="34" charset="0"/>
                        </a:rPr>
                        <a:t>(single clock island)</a:t>
                      </a:r>
                      <a:endParaRPr lang="en-US" sz="25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simple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 &amp;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 small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systems (≈1970)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latin typeface="Calibri" pitchFamily="34" charset="0"/>
                        </a:rPr>
                        <a:t>P</a:t>
                      </a:r>
                      <a:r>
                        <a:rPr lang="en-US" sz="2500">
                          <a:latin typeface="Calibri" pitchFamily="34" charset="0"/>
                        </a:rPr>
                        <a:t>hase-</a:t>
                      </a:r>
                      <a:r>
                        <a:rPr lang="en-US" sz="2500" b="1">
                          <a:latin typeface="Calibri" pitchFamily="34" charset="0"/>
                        </a:rPr>
                        <a:t>L</a:t>
                      </a:r>
                      <a:r>
                        <a:rPr lang="en-US" sz="2500">
                          <a:latin typeface="Calibri" pitchFamily="34" charset="0"/>
                        </a:rPr>
                        <a:t>ocked </a:t>
                      </a:r>
                      <a:r>
                        <a:rPr lang="en-US" sz="2500" b="1">
                          <a:latin typeface="Calibri" pitchFamily="34" charset="0"/>
                        </a:rPr>
                        <a:t>L</a:t>
                      </a:r>
                      <a:r>
                        <a:rPr lang="en-US" sz="2500">
                          <a:latin typeface="Calibri" pitchFamily="34" charset="0"/>
                        </a:rPr>
                        <a:t>oops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(single clock island,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 but multiple frequency domains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</a:rPr>
                        <a:t>state-of-the-art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systems (≈2000)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11-14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G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lobally </a:t>
                      </a:r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sync. </a:t>
                      </a:r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ocally </a:t>
                      </a:r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ync.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(unsynchronized clock 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islands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cutting edge systems (≈2017)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6516"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15-21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G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radient </a:t>
                      </a:r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lock </a:t>
                      </a:r>
                      <a:r>
                        <a:rPr lang="en-US" sz="2500" b="1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ynchronization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500" baseline="0">
                          <a:latin typeface="Calibri" pitchFamily="34" charset="0"/>
                          <a:cs typeface="Calibri" pitchFamily="34" charset="0"/>
                        </a:rPr>
                        <a:t>synchronized clock islands)</a:t>
                      </a:r>
                      <a:endParaRPr lang="en-US" sz="25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possible future</a:t>
                      </a:r>
                    </a:p>
                    <a:p>
                      <a:r>
                        <a:rPr lang="en-US" sz="2500">
                          <a:latin typeface="Calibri" pitchFamily="34" charset="0"/>
                          <a:cs typeface="Calibri" pitchFamily="34" charset="0"/>
                        </a:rPr>
                        <a:t>systems (2030?)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Clock Synchronization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in Networks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Ians_photo_for_MPI_360x480_IMG_9905_sm.jpg" descr="Ians_photo_for_MPI_360x480_IMG_9905_sm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22002" y="420517"/>
            <a:ext cx="1238430" cy="128029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/>
          <p:cNvSpPr/>
          <p:nvPr/>
        </p:nvSpPr>
        <p:spPr>
          <a:xfrm>
            <a:off x="6211142" y="4905164"/>
            <a:ext cx="892969" cy="11936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/>
          </a:p>
        </p:txBody>
      </p:sp>
      <p:sp>
        <p:nvSpPr>
          <p:cNvPr id="7" name="Presenter: Ian W. Jones…"/>
          <p:cNvSpPr txBox="1"/>
          <p:nvPr/>
        </p:nvSpPr>
        <p:spPr>
          <a:xfrm>
            <a:off x="442263" y="1196752"/>
            <a:ext cx="8348771" cy="520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7" tIns="35717" rIns="35717" bIns="35717">
            <a:noAutofit/>
          </a:bodyPr>
          <a:lstStyle/>
          <a:p>
            <a:pPr>
              <a:spcBef>
                <a:spcPts val="1969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endParaRPr lang="de-CH" sz="24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 smtClean="0">
                <a:latin typeface="Calibri" pitchFamily="34" charset="0"/>
                <a:cs typeface="Calibri" pitchFamily="34" charset="0"/>
              </a:rPr>
              <a:t>What: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				     	</a:t>
            </a:r>
            <a:r>
              <a:rPr lang="es-ES" sz="2600" b="1" u="sng" smtClean="0">
                <a:latin typeface="Calibri" pitchFamily="34" charset="0"/>
                <a:cs typeface="Calibri" pitchFamily="34" charset="0"/>
              </a:rPr>
              <a:t>Danny Dolev</a:t>
            </a:r>
            <a:r>
              <a:rPr lang="es-ES" sz="2600" b="1" smtClean="0">
                <a:latin typeface="Calibri" pitchFamily="34" charset="0"/>
                <a:cs typeface="Calibri" pitchFamily="34" charset="0"/>
              </a:rPr>
              <a:t> &amp; Ian Jones</a:t>
            </a:r>
            <a:endParaRPr lang="es-ES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</a:t>
            </a:r>
            <a:r>
              <a:rPr lang="de-CH" sz="2600" b="1" smtClean="0">
                <a:latin typeface="Calibri" pitchFamily="34" charset="0"/>
                <a:cs typeface="Calibri" pitchFamily="34" charset="0"/>
              </a:rPr>
              <a:t>synchronize clocks 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arranged in an (arbitrary) network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hope for better scalability by using small, local clock trees</a:t>
            </a:r>
            <a:endParaRPr sz="260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>
                <a:latin typeface="Calibri" pitchFamily="34" charset="0"/>
                <a:cs typeface="Calibri" pitchFamily="34" charset="0"/>
              </a:rPr>
              <a:t>We will </a:t>
            </a:r>
            <a:r>
              <a:rPr sz="2600" smtClean="0">
                <a:latin typeface="Calibri" pitchFamily="34" charset="0"/>
                <a:cs typeface="Calibri" pitchFamily="34" charset="0"/>
              </a:rPr>
              <a:t>learn:</a:t>
            </a:r>
            <a:endParaRPr lang="de-CH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simple algorithm achieves </a:t>
            </a:r>
            <a:r>
              <a:rPr lang="de-CH" sz="2600" b="1" smtClean="0">
                <a:latin typeface="Calibri" pitchFamily="34" charset="0"/>
                <a:cs typeface="Calibri" pitchFamily="34" charset="0"/>
              </a:rPr>
              <a:t>skew O(D) 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(D = network diam.)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how to implement such an algorithm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</a:t>
            </a:r>
            <a:r>
              <a:rPr lang="de-CH" sz="2600" b="1" smtClean="0">
                <a:latin typeface="Calibri" pitchFamily="34" charset="0"/>
                <a:cs typeface="Calibri" pitchFamily="34" charset="0"/>
              </a:rPr>
              <a:t>can‘t do better 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in the worst case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=&gt;	not better than clock trees?</a:t>
            </a:r>
            <a:endParaRPr sz="26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2" descr="C:\Users\Harrz\Documents\presentations\how_to_clock\Dan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939" y="420516"/>
            <a:ext cx="888129" cy="1280291"/>
          </a:xfrm>
          <a:prstGeom prst="rect">
            <a:avLst/>
          </a:prstGeom>
          <a:noFill/>
        </p:spPr>
      </p:pic>
      <p:pic>
        <p:nvPicPr>
          <p:cNvPr id="23" name="system_of_clocked_nodes.pdf" descr="system_of_clocked_nodes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44108" y="4545124"/>
            <a:ext cx="3223941" cy="1748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Gradient Clock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Synchronization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Rectangle"/>
          <p:cNvSpPr/>
          <p:nvPr/>
        </p:nvSpPr>
        <p:spPr>
          <a:xfrm>
            <a:off x="6211142" y="4905164"/>
            <a:ext cx="892969" cy="11936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/>
          </a:p>
        </p:txBody>
      </p:sp>
      <p:sp>
        <p:nvSpPr>
          <p:cNvPr id="7" name="Presenter: Ian W. Jones…"/>
          <p:cNvSpPr txBox="1"/>
          <p:nvPr/>
        </p:nvSpPr>
        <p:spPr>
          <a:xfrm>
            <a:off x="442263" y="1196752"/>
            <a:ext cx="8348771" cy="5436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7" tIns="35717" rIns="35717" bIns="35717">
            <a:noAutofit/>
          </a:bodyPr>
          <a:lstStyle/>
          <a:p>
            <a:pPr>
              <a:spcBef>
                <a:spcPts val="1969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endParaRPr lang="de-CH" sz="24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 smtClean="0">
                <a:latin typeface="Calibri" pitchFamily="34" charset="0"/>
                <a:cs typeface="Calibri" pitchFamily="34" charset="0"/>
              </a:rPr>
              <a:t>What: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			       </a:t>
            </a:r>
            <a:r>
              <a:rPr lang="es-ES" sz="2600" b="1" u="sng" smtClean="0">
                <a:latin typeface="Calibri" pitchFamily="34" charset="0"/>
                <a:cs typeface="Calibri" pitchFamily="34" charset="0"/>
              </a:rPr>
              <a:t>Christoph Lenzen</a:t>
            </a:r>
            <a:r>
              <a:rPr lang="es-ES" sz="2600" b="1" smtClean="0">
                <a:latin typeface="Calibri" pitchFamily="34" charset="0"/>
                <a:cs typeface="Calibri" pitchFamily="34" charset="0"/>
              </a:rPr>
              <a:t> &amp; Johannes Bund</a:t>
            </a:r>
            <a:endParaRPr lang="es-ES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study </a:t>
            </a:r>
            <a:r>
              <a:rPr lang="de-CH" sz="2600" b="1" smtClean="0">
                <a:latin typeface="Calibri" pitchFamily="34" charset="0"/>
                <a:cs typeface="Calibri" pitchFamily="34" charset="0"/>
              </a:rPr>
              <a:t>local skew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: skew between adjacent clock domains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this is what matters: distant domains hardly communicate</a:t>
            </a:r>
            <a:endParaRPr sz="260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sz="2600">
                <a:latin typeface="Calibri" pitchFamily="34" charset="0"/>
                <a:cs typeface="Calibri" pitchFamily="34" charset="0"/>
              </a:rPr>
              <a:t>We will </a:t>
            </a:r>
            <a:r>
              <a:rPr sz="2600" smtClean="0">
                <a:latin typeface="Calibri" pitchFamily="34" charset="0"/>
                <a:cs typeface="Calibri" pitchFamily="34" charset="0"/>
              </a:rPr>
              <a:t>learn:</a:t>
            </a:r>
            <a:endParaRPr lang="de-CH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simple algorithm achieves </a:t>
            </a:r>
            <a:r>
              <a:rPr lang="de-CH" sz="2600" b="1" smtClean="0">
                <a:latin typeface="Calibri" pitchFamily="34" charset="0"/>
                <a:cs typeface="Calibri" pitchFamily="34" charset="0"/>
              </a:rPr>
              <a:t>skew O(log D)</a:t>
            </a:r>
            <a:endParaRPr lang="de-CH" sz="260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how to implement the algorithm</a:t>
            </a:r>
            <a:endParaRPr lang="de-CH" sz="2600" b="1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-	</a:t>
            </a:r>
            <a:r>
              <a:rPr lang="de-CH" sz="2600" b="1" smtClean="0">
                <a:latin typeface="Calibri" pitchFamily="34" charset="0"/>
                <a:cs typeface="Calibri" pitchFamily="34" charset="0"/>
              </a:rPr>
              <a:t>can‘t do better</a:t>
            </a:r>
            <a:r>
              <a:rPr lang="de-CH" sz="2600" smtClean="0">
                <a:latin typeface="Calibri" pitchFamily="34" charset="0"/>
                <a:cs typeface="Calibri" pitchFamily="34" charset="0"/>
              </a:rPr>
              <a:t> in the worst case...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...but clock trees can‘t achieve this at all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r>
              <a:rPr lang="de-CH" sz="2600" smtClean="0">
                <a:latin typeface="Calibri" pitchFamily="34" charset="0"/>
                <a:cs typeface="Calibri" pitchFamily="34" charset="0"/>
              </a:rPr>
              <a:t>=&gt;	could be used to clock huge systems!</a:t>
            </a:r>
          </a:p>
          <a:p>
            <a:pPr>
              <a:spcBef>
                <a:spcPts val="1200"/>
              </a:spcBef>
              <a:tabLst>
                <a:tab pos="419680" algn="l"/>
                <a:tab pos="687561" algn="l"/>
              </a:tabLst>
              <a:defRPr sz="3200" b="0">
                <a:latin typeface="+mn-lt"/>
                <a:ea typeface="+mn-ea"/>
                <a:cs typeface="+mn-cs"/>
                <a:sym typeface="Helvetica"/>
              </a:defRPr>
            </a:pPr>
            <a:endParaRPr sz="26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882" name="Picture 2" descr="Max-Planck-Institut für Informatik: How to Keep Your Neighbors Close – in  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447" y="4519781"/>
            <a:ext cx="2322993" cy="2113575"/>
          </a:xfrm>
          <a:prstGeom prst="rect">
            <a:avLst/>
          </a:prstGeom>
          <a:noFill/>
        </p:spPr>
      </p:pic>
      <p:pic>
        <p:nvPicPr>
          <p:cNvPr id="23" name="Picture 22" descr="Lenzen, Christo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8660"/>
            <a:ext cx="936104" cy="1248139"/>
          </a:xfrm>
          <a:prstGeom prst="rect">
            <a:avLst/>
          </a:prstGeom>
          <a:noFill/>
        </p:spPr>
      </p:pic>
      <p:pic>
        <p:nvPicPr>
          <p:cNvPr id="122884" name="Picture 4" descr="Personal Homepage (MPI-INF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1881" y="368660"/>
            <a:ext cx="998511" cy="124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Today’s Menu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	Why does this course exist?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2.	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What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is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this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course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about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b="1" dirty="0">
                <a:latin typeface="Calibri" pitchFamily="34" charset="0"/>
              </a:rPr>
              <a:t>3.	Who </a:t>
            </a:r>
            <a:r>
              <a:rPr lang="de-CH" sz="3600" b="1" dirty="0" err="1">
                <a:latin typeface="Calibri" pitchFamily="34" charset="0"/>
              </a:rPr>
              <a:t>are</a:t>
            </a:r>
            <a:r>
              <a:rPr lang="de-CH" sz="3600" b="1" dirty="0">
                <a:latin typeface="Calibri" pitchFamily="34" charset="0"/>
              </a:rPr>
              <a:t> </a:t>
            </a:r>
            <a:r>
              <a:rPr lang="de-CH" sz="3600" b="1" dirty="0" err="1">
                <a:latin typeface="Calibri" pitchFamily="34" charset="0"/>
              </a:rPr>
              <a:t>you</a:t>
            </a:r>
            <a:r>
              <a:rPr lang="de-CH" sz="3600" b="1" dirty="0">
                <a:latin typeface="Calibri" pitchFamily="34" charset="0"/>
              </a:rPr>
              <a:t> and </a:t>
            </a:r>
            <a:r>
              <a:rPr lang="de-CH" sz="3600" b="1" dirty="0" err="1">
                <a:latin typeface="Calibri" pitchFamily="34" charset="0"/>
              </a:rPr>
              <a:t>what</a:t>
            </a:r>
            <a:r>
              <a:rPr lang="de-CH" sz="3600" b="1" dirty="0">
                <a:latin typeface="Calibri" pitchFamily="34" charset="0"/>
              </a:rPr>
              <a:t> do </a:t>
            </a:r>
            <a:r>
              <a:rPr lang="de-CH" sz="3600" b="1" dirty="0" err="1">
                <a:latin typeface="Calibri" pitchFamily="34" charset="0"/>
              </a:rPr>
              <a:t>you</a:t>
            </a:r>
            <a:r>
              <a:rPr lang="de-CH" sz="3600" b="1" dirty="0">
                <a:latin typeface="Calibri" pitchFamily="34" charset="0"/>
              </a:rPr>
              <a:t> </a:t>
            </a:r>
            <a:r>
              <a:rPr lang="de-CH" sz="3600" b="1" dirty="0" err="1">
                <a:latin typeface="Calibri" pitchFamily="34" charset="0"/>
              </a:rPr>
              <a:t>want</a:t>
            </a:r>
            <a:r>
              <a:rPr lang="de-CH" sz="3600" b="1" dirty="0">
                <a:latin typeface="Calibri" pitchFamily="34" charset="0"/>
              </a:rPr>
              <a:t>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b="1" dirty="0">
                <a:latin typeface="Calibri" pitchFamily="34" charset="0"/>
              </a:rPr>
              <a:t>	- </a:t>
            </a:r>
            <a:r>
              <a:rPr lang="de-CH" sz="3600" b="1" dirty="0" err="1">
                <a:latin typeface="Calibri" pitchFamily="34" charset="0"/>
              </a:rPr>
              <a:t>discussion</a:t>
            </a:r>
            <a:r>
              <a:rPr lang="de-CH" sz="3600" b="1" dirty="0">
                <a:latin typeface="Calibri" pitchFamily="34" charset="0"/>
              </a:rPr>
              <a:t> in </a:t>
            </a:r>
            <a:r>
              <a:rPr lang="de-CH" sz="3600" b="1" dirty="0" err="1">
                <a:latin typeface="Calibri" pitchFamily="34" charset="0"/>
              </a:rPr>
              <a:t>small</a:t>
            </a:r>
            <a:r>
              <a:rPr lang="de-CH" sz="3600" b="1" dirty="0">
                <a:latin typeface="Calibri" pitchFamily="34" charset="0"/>
              </a:rPr>
              <a:t> </a:t>
            </a:r>
            <a:r>
              <a:rPr lang="de-CH" sz="3600" b="1" dirty="0" err="1">
                <a:latin typeface="Calibri" pitchFamily="34" charset="0"/>
              </a:rPr>
              <a:t>groups</a:t>
            </a:r>
            <a:endParaRPr lang="de-CH" sz="3600" b="1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b="1" dirty="0">
                <a:latin typeface="Calibri" pitchFamily="34" charset="0"/>
              </a:rPr>
              <a:t>	- </a:t>
            </a:r>
            <a:r>
              <a:rPr lang="de-CH" sz="3600" b="1" dirty="0" err="1">
                <a:latin typeface="Calibri" pitchFamily="34" charset="0"/>
              </a:rPr>
              <a:t>sharing</a:t>
            </a:r>
            <a:r>
              <a:rPr lang="de-CH" sz="3600" b="1" dirty="0">
                <a:latin typeface="Calibri" pitchFamily="34" charset="0"/>
              </a:rPr>
              <a:t> </a:t>
            </a:r>
            <a:r>
              <a:rPr lang="de-CH" sz="3600" b="1" dirty="0" err="1">
                <a:latin typeface="Calibri" pitchFamily="34" charset="0"/>
              </a:rPr>
              <a:t>your</a:t>
            </a:r>
            <a:r>
              <a:rPr lang="de-CH" sz="3600" b="1" dirty="0">
                <a:latin typeface="Calibri" pitchFamily="34" charset="0"/>
              </a:rPr>
              <a:t> </a:t>
            </a:r>
            <a:r>
              <a:rPr lang="de-CH" sz="3600" b="1" dirty="0" err="1">
                <a:latin typeface="Calibri" pitchFamily="34" charset="0"/>
              </a:rPr>
              <a:t>findings</a:t>
            </a:r>
            <a:r>
              <a:rPr lang="de-CH" sz="3600" b="1" dirty="0">
                <a:latin typeface="Calibri" pitchFamily="34" charset="0"/>
              </a:rPr>
              <a:t> </a:t>
            </a:r>
            <a:r>
              <a:rPr lang="de-CH" sz="3600" b="1" dirty="0" err="1">
                <a:latin typeface="Calibri" pitchFamily="34" charset="0"/>
              </a:rPr>
              <a:t>with</a:t>
            </a:r>
            <a:r>
              <a:rPr lang="de-CH" sz="3600" b="1" dirty="0">
                <a:latin typeface="Calibri" pitchFamily="34" charset="0"/>
              </a:rPr>
              <a:t> </a:t>
            </a:r>
            <a:r>
              <a:rPr lang="de-CH" sz="3600" b="1" dirty="0" err="1">
                <a:latin typeface="Calibri" pitchFamily="34" charset="0"/>
              </a:rPr>
              <a:t>everyone</a:t>
            </a:r>
            <a:endParaRPr lang="de-CH" sz="3600" b="1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4.	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How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will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we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run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this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course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your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questions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input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on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this</a:t>
            </a:r>
            <a:endParaRPr lang="de-CH" sz="3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5.	Heads-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up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What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comes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CH" sz="3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next</a:t>
            </a:r>
            <a:r>
              <a:rPr lang="de-CH" sz="3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?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Now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518457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- ca. 10 minutes in small groups: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	+ chat about what </a:t>
            </a:r>
            <a:r>
              <a:rPr lang="en-US" sz="3600" b="1">
                <a:latin typeface="Calibri" pitchFamily="34" charset="0"/>
              </a:rPr>
              <a:t>you</a:t>
            </a:r>
            <a:r>
              <a:rPr lang="en-US" sz="3600">
                <a:latin typeface="Calibri" pitchFamily="34" charset="0"/>
              </a:rPr>
              <a:t> expect and would like to get out of this course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	+ implicit soundcheck for everyone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- ca. 20 minutes with everyone: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	+ introduce yourself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	+ share your ideas and expectations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	+ questions &amp;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Now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518457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 smtClean="0">
                <a:latin typeface="Calibri" pitchFamily="34" charset="0"/>
              </a:rPr>
              <a:t>discussion in breakout rooms until 11.30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Today’s Menu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	Why does this course exist?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2.	What is this course about?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3.	Who are you and what do you want?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discussion in small groups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sharing your findings with everyone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b="1">
                <a:latin typeface="Calibri" pitchFamily="34" charset="0"/>
              </a:rPr>
              <a:t>4.	How will we run this course?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b="1">
                <a:latin typeface="Calibri" pitchFamily="34" charset="0"/>
              </a:rPr>
              <a:t>	- your questions and input on this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5.	Heads-up: What comes next?</a:t>
            </a:r>
            <a:endParaRPr lang="en-US" sz="36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Our Expectations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63988" y="1628800"/>
            <a:ext cx="1116124" cy="162018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0000" b="1">
                <a:latin typeface="Calibri" pitchFamily="34" charset="0"/>
              </a:rPr>
              <a:t>+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9532" y="4401108"/>
            <a:ext cx="1116124" cy="162018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0000" b="1">
                <a:latin typeface="Calibri" pitchFamily="34" charset="0"/>
              </a:rPr>
              <a:t>+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63988" y="4365104"/>
            <a:ext cx="1116124" cy="162018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0000" b="1">
                <a:latin typeface="Calibri" pitchFamily="34" charset="0"/>
              </a:rPr>
              <a:t>=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</p:txBody>
      </p:sp>
      <p:pic>
        <p:nvPicPr>
          <p:cNvPr id="122883" name="Picture 3" descr="C:\Users\Harrz\Documents\presentations\how_to_clock\co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860" y="1556792"/>
            <a:ext cx="1749476" cy="1692188"/>
          </a:xfrm>
          <a:prstGeom prst="rect">
            <a:avLst/>
          </a:prstGeom>
          <a:noFill/>
        </p:spPr>
      </p:pic>
      <p:pic>
        <p:nvPicPr>
          <p:cNvPr id="122885" name="Picture 5" descr="http://matt.might.net/articles/phd-school-in-pictures/images/PhDKnowledge.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644" y="1232756"/>
            <a:ext cx="2772048" cy="207903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3392996"/>
            <a:ext cx="4212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matt.might.net/articles/phd-school-in-pictures/</a:t>
            </a:r>
          </a:p>
        </p:txBody>
      </p:sp>
      <p:pic>
        <p:nvPicPr>
          <p:cNvPr id="122887" name="Picture 7" descr="The “flipped classroom” supports multiple styles of learning – SKOO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644" y="4184625"/>
            <a:ext cx="2772308" cy="1872667"/>
          </a:xfrm>
          <a:prstGeom prst="rect">
            <a:avLst/>
          </a:prstGeom>
          <a:noFill/>
        </p:spPr>
      </p:pic>
      <p:pic>
        <p:nvPicPr>
          <p:cNvPr id="122889" name="Picture 9" descr="No screaming please on rollercoasters―Japan's theme parks issue guidelines  for COVID-19 era | Times of India Trav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1840" y="4005064"/>
            <a:ext cx="2952588" cy="221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very large (&gt;</a:t>
            </a:r>
            <a:r>
              <a:rPr lang="en-US" sz="1000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10</a:t>
            </a:r>
            <a:r>
              <a:rPr lang="en-US" baseline="30000">
                <a:latin typeface="Calibri" pitchFamily="34" charset="0"/>
              </a:rPr>
              <a:t>10</a:t>
            </a:r>
            <a:r>
              <a:rPr lang="en-US">
                <a:latin typeface="Calibri" pitchFamily="34" charset="0"/>
              </a:rPr>
              <a:t> transistors)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</a:t>
            </a:r>
            <a:r>
              <a:rPr lang="en-US" b="1">
                <a:latin typeface="Calibri" pitchFamily="34" charset="0"/>
              </a:rPr>
              <a:t>fault-tolerance </a:t>
            </a:r>
            <a:r>
              <a:rPr lang="en-US" b="1" smtClean="0">
                <a:latin typeface="Calibri" pitchFamily="34" charset="0"/>
              </a:rPr>
              <a:t>mandatory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b="1" smtClean="0">
                <a:latin typeface="Calibri" pitchFamily="34" charset="0"/>
              </a:rPr>
              <a:t>very fast </a:t>
            </a:r>
            <a:r>
              <a:rPr lang="en-US" smtClean="0">
                <a:latin typeface="Calibri" pitchFamily="34" charset="0"/>
              </a:rPr>
              <a:t>(&gt;</a:t>
            </a:r>
            <a:r>
              <a:rPr lang="en-US" sz="1000" smtClean="0">
                <a:latin typeface="Calibri" pitchFamily="34" charset="0"/>
              </a:rPr>
              <a:t> </a:t>
            </a:r>
            <a:r>
              <a:rPr lang="en-US" smtClean="0">
                <a:latin typeface="Calibri" pitchFamily="34" charset="0"/>
              </a:rPr>
              <a:t>10</a:t>
            </a:r>
            <a:r>
              <a:rPr lang="en-US" baseline="30000" smtClean="0">
                <a:latin typeface="Calibri" pitchFamily="34" charset="0"/>
              </a:rPr>
              <a:t>9</a:t>
            </a:r>
            <a:r>
              <a:rPr lang="en-US" smtClean="0">
                <a:latin typeface="Calibri" pitchFamily="34" charset="0"/>
              </a:rPr>
              <a:t> cycles/s)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mtClean="0">
                <a:latin typeface="Calibri" pitchFamily="34" charset="0"/>
              </a:rPr>
              <a:t>-&gt;	communication “slow”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mtClean="0">
                <a:latin typeface="Calibri" pitchFamily="34" charset="0"/>
              </a:rPr>
              <a:t>-	highly concurrent/parallel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mtClean="0">
                <a:latin typeface="Calibri" pitchFamily="34" charset="0"/>
              </a:rPr>
              <a:t>-&gt;	</a:t>
            </a:r>
            <a:r>
              <a:rPr lang="en-US" b="1" smtClean="0">
                <a:latin typeface="Calibri" pitchFamily="34" charset="0"/>
              </a:rPr>
              <a:t>synchronous</a:t>
            </a:r>
            <a:r>
              <a:rPr lang="en-US" smtClean="0">
                <a:latin typeface="Calibri" pitchFamily="34" charset="0"/>
              </a:rPr>
              <a:t> operation</a:t>
            </a:r>
            <a:endParaRPr lang="en-US">
              <a:latin typeface="Calibri" pitchFamily="34" charset="0"/>
            </a:endParaRPr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Chips are Distributed Systems</a:t>
            </a:r>
          </a:p>
        </p:txBody>
      </p:sp>
      <p:pic>
        <p:nvPicPr>
          <p:cNvPr id="96260" name="Picture 4" descr="Image result for computer 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72450"/>
            <a:ext cx="3815904" cy="2956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0766698">
            <a:off x="773411" y="2580369"/>
            <a:ext cx="7564891" cy="1938992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b="1" kern="0">
                <a:latin typeface="Calibri" pitchFamily="34" charset="0"/>
              </a:rPr>
              <a:t>We should treat them</a:t>
            </a:r>
          </a:p>
          <a:p>
            <a:pPr algn="ctr"/>
            <a:r>
              <a:rPr lang="en-US" sz="6000" b="1" kern="0">
                <a:latin typeface="Calibri" pitchFamily="34" charset="0"/>
              </a:rPr>
              <a:t>as distributed systems!</a:t>
            </a:r>
            <a:endParaRPr 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Our Expectations of You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9532" y="1160748"/>
            <a:ext cx="8100900" cy="543660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de-CH">
                <a:latin typeface="Calibri" pitchFamily="34" charset="0"/>
              </a:rPr>
              <a:t>For each topic (i.e., between 2 and 4 lectures), study the reading assignment.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de-CH">
                <a:latin typeface="Calibri" pitchFamily="34" charset="0"/>
              </a:rPr>
              <a:t>Write a </a:t>
            </a:r>
            <a:r>
              <a:rPr lang="de-CH" b="1">
                <a:latin typeface="Calibri" pitchFamily="34" charset="0"/>
              </a:rPr>
              <a:t>short summary of the topic</a:t>
            </a:r>
            <a:r>
              <a:rPr lang="de-CH">
                <a:latin typeface="Calibri" pitchFamily="34" charset="0"/>
              </a:rPr>
              <a:t>, including your thoughts and questions. </a:t>
            </a:r>
            <a:r>
              <a:rPr lang="de-CH" b="1">
                <a:latin typeface="Calibri" pitchFamily="34" charset="0"/>
              </a:rPr>
              <a:t>25% grade contribution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/>
              <a:defRPr/>
            </a:pPr>
            <a:r>
              <a:rPr lang="de-CH">
                <a:latin typeface="Calibri" pitchFamily="34" charset="0"/>
              </a:rPr>
              <a:t>Attend</a:t>
            </a:r>
            <a:r>
              <a:rPr lang="de-CH" b="1">
                <a:solidFill>
                  <a:srgbClr val="C00000"/>
                </a:solidFill>
                <a:latin typeface="Calibri" pitchFamily="34" charset="0"/>
              </a:rPr>
              <a:t>*</a:t>
            </a:r>
            <a:r>
              <a:rPr lang="de-CH">
                <a:latin typeface="Calibri" pitchFamily="34" charset="0"/>
              </a:rPr>
              <a:t> the sessions: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>
                <a:latin typeface="Calibri" pitchFamily="34" charset="0"/>
              </a:rPr>
              <a:t>	+	brief intro/overview by the lecturer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>
                <a:latin typeface="Calibri" pitchFamily="34" charset="0"/>
              </a:rPr>
              <a:t>	+	discuss and/or exercise in small groups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>
                <a:latin typeface="Calibri" pitchFamily="34" charset="0"/>
              </a:rPr>
              <a:t>	+	present results and discuss with everyone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>
                <a:latin typeface="Calibri" pitchFamily="34" charset="0"/>
              </a:rPr>
              <a:t>	+	</a:t>
            </a:r>
            <a:r>
              <a:rPr lang="de-CH" b="1">
                <a:latin typeface="Calibri" pitchFamily="34" charset="0"/>
              </a:rPr>
              <a:t>25% grade contribution from participation</a:t>
            </a:r>
            <a:endParaRPr lang="de-CH" b="1">
              <a:solidFill>
                <a:srgbClr val="C00000"/>
              </a:solidFill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 startAt="4"/>
              <a:defRPr/>
            </a:pPr>
            <a:r>
              <a:rPr lang="en-US">
                <a:latin typeface="Calibri" pitchFamily="34" charset="0"/>
              </a:rPr>
              <a:t>After the lecture period is over, write a </a:t>
            </a:r>
            <a:r>
              <a:rPr lang="en-US" b="1">
                <a:latin typeface="Calibri" pitchFamily="34" charset="0"/>
              </a:rPr>
              <a:t>report on one of the topics.</a:t>
            </a:r>
            <a:r>
              <a:rPr lang="en-US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50% grade contribution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AutoNum type="arabicPeriod" startAt="4"/>
              <a:defRPr/>
            </a:pPr>
            <a:endParaRPr lang="en-US" sz="50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			    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*Recordings!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Contact us in case of privacy concerns!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Questions?</a:t>
            </a:r>
          </a:p>
        </p:txBody>
      </p:sp>
      <p:pic>
        <p:nvPicPr>
          <p:cNvPr id="157698" name="Picture 2" descr="21 great questions for facilitators - Part 2 - RosemaryShapiroLiu |  Smallv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556792"/>
            <a:ext cx="7008713" cy="4380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Today’s Menu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	Why does this course exist?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2.	What is this course about?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3.	Who are you and what do you want?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discussion in small groups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sharing your findings with everyone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4.	How will we run this course?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- your questions and input on this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b="1">
                <a:latin typeface="Calibri" pitchFamily="34" charset="0"/>
              </a:rPr>
              <a:t>5.	Heads-up: What comes next?</a:t>
            </a:r>
            <a:endParaRPr lang="en-US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Thursday &amp; Monday: Roadmap Spotlights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1620" y="1617775"/>
            <a:ext cx="7488832" cy="65909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: poses increasingly difficult challenges</a:t>
            </a:r>
          </a:p>
        </p:txBody>
      </p:sp>
      <p:pic>
        <p:nvPicPr>
          <p:cNvPr id="4" name="Picture 4" descr="Lenzen, Christo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2891559"/>
            <a:ext cx="792088" cy="1056118"/>
          </a:xfrm>
          <a:prstGeom prst="rect">
            <a:avLst/>
          </a:prstGeom>
          <a:noFill/>
        </p:spPr>
      </p:pic>
      <p:pic>
        <p:nvPicPr>
          <p:cNvPr id="6" name="Picture 24" descr="Ian J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1376772"/>
            <a:ext cx="792088" cy="1056117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447764" y="3093939"/>
            <a:ext cx="6067400" cy="65909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>
                <a:latin typeface="Calibri" pitchFamily="34" charset="0"/>
              </a:rPr>
              <a:t>: collaborate to sketch solutions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23628" y="3093939"/>
            <a:ext cx="468052" cy="65909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b="1">
                <a:latin typeface="Calibri" pitchFamily="34" charset="0"/>
              </a:rPr>
              <a:t>+</a:t>
            </a:r>
          </a:p>
        </p:txBody>
      </p:sp>
      <p:pic>
        <p:nvPicPr>
          <p:cNvPr id="11" name="Picture 8" descr="https://ti.tuwien.ac.at/admin/photos/2040">
            <a:extLst>
              <a:ext uri="{FF2B5EF4-FFF2-40B4-BE49-F238E27FC236}">
                <a16:creationId xmlns="" xmlns:a16="http://schemas.microsoft.com/office/drawing/2014/main" id="{77D3B88D-1B3F-4FC0-8D19-CA2C6BDA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891560"/>
            <a:ext cx="792088" cy="1056118"/>
          </a:xfrm>
          <a:prstGeom prst="rect">
            <a:avLst/>
          </a:prstGeom>
          <a:noFill/>
        </p:spPr>
      </p:pic>
      <p:pic>
        <p:nvPicPr>
          <p:cNvPr id="12" name="Intel_C4004_b.jpg" descr="Intel_C4004_b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9532" y="4715533"/>
            <a:ext cx="1265879" cy="843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bm100_power4_620x350.jpg" descr="ibm100_power4_620x350.jp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907444" y="4702174"/>
            <a:ext cx="1522911" cy="859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sparc_m8.jpg" descr="sparc_m8.jp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923668" y="4643525"/>
            <a:ext cx="1224136" cy="997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system_of_clocked_nodes.pdf" descr="system_of_clocked_nodes.pdf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083908" y="4509120"/>
            <a:ext cx="1932387" cy="104807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loud Callout 15"/>
          <p:cNvSpPr/>
          <p:nvPr/>
        </p:nvSpPr>
        <p:spPr bwMode="auto">
          <a:xfrm>
            <a:off x="5556361" y="4149080"/>
            <a:ext cx="3240360" cy="1728772"/>
          </a:xfrm>
          <a:prstGeom prst="cloudCallout">
            <a:avLst>
              <a:gd name="adj1" fmla="val -72274"/>
              <a:gd name="adj2" fmla="val -51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See You on Thursday!</a:t>
            </a:r>
          </a:p>
        </p:txBody>
      </p:sp>
      <p:pic>
        <p:nvPicPr>
          <p:cNvPr id="158732" name="Picture 12" descr="Bring A Friend Night! – Memorial Road Church of Ch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586" y="1340768"/>
            <a:ext cx="6000750" cy="3810000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023828" y="5445224"/>
            <a:ext cx="2952328" cy="61206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3600" b="1">
                <a:latin typeface="Calibri" pitchFamily="34" charset="0"/>
              </a:rPr>
              <a:t>Bring a friend!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Chips are Distributed Systems</a:t>
            </a:r>
          </a:p>
        </p:txBody>
      </p:sp>
      <p:pic>
        <p:nvPicPr>
          <p:cNvPr id="96260" name="Picture 4" descr="Image result for computer 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72450"/>
            <a:ext cx="3815904" cy="295685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very large (&gt;</a:t>
            </a:r>
            <a:r>
              <a:rPr lang="en-US" sz="1000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10</a:t>
            </a:r>
            <a:r>
              <a:rPr lang="en-US" baseline="30000">
                <a:latin typeface="Calibri" pitchFamily="34" charset="0"/>
              </a:rPr>
              <a:t>10</a:t>
            </a:r>
            <a:r>
              <a:rPr lang="en-US">
                <a:latin typeface="Calibri" pitchFamily="34" charset="0"/>
              </a:rPr>
              <a:t> transistors)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fault-tolerance</a:t>
            </a:r>
            <a:r>
              <a:rPr lang="en-US">
                <a:latin typeface="Calibri" pitchFamily="34" charset="0"/>
              </a:rPr>
              <a:t> mandatory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very fast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(&gt;</a:t>
            </a:r>
            <a:r>
              <a:rPr lang="en-US" sz="1000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10</a:t>
            </a:r>
            <a:r>
              <a:rPr lang="en-US" baseline="30000">
                <a:latin typeface="Calibri" pitchFamily="34" charset="0"/>
              </a:rPr>
              <a:t>9</a:t>
            </a:r>
            <a:r>
              <a:rPr lang="en-US">
                <a:latin typeface="Calibri" pitchFamily="34" charset="0"/>
              </a:rPr>
              <a:t> cycles/s)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communication “slow”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	highly concurrent/parallel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synchronous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operation</a:t>
            </a:r>
          </a:p>
        </p:txBody>
      </p:sp>
      <p:sp>
        <p:nvSpPr>
          <p:cNvPr id="7" name="Rectangle 6"/>
          <p:cNvSpPr/>
          <p:nvPr/>
        </p:nvSpPr>
        <p:spPr>
          <a:xfrm rot="20766698">
            <a:off x="1936794" y="4369162"/>
            <a:ext cx="5846472" cy="1200329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kern="0">
                <a:latin typeface="Calibri" pitchFamily="34" charset="0"/>
              </a:rPr>
              <a:t>Fault-tolerant High-Precision</a:t>
            </a:r>
          </a:p>
          <a:p>
            <a:pPr algn="ctr"/>
            <a:r>
              <a:rPr lang="en-US" sz="3600" b="1" kern="0">
                <a:latin typeface="Calibri" pitchFamily="34" charset="0"/>
              </a:rPr>
              <a:t>Clock Synchronization!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Clocking VLSI Circuits</a:t>
            </a:r>
          </a:p>
        </p:txBody>
      </p:sp>
      <p:cxnSp>
        <p:nvCxnSpPr>
          <p:cNvPr id="7" name="Gerade Verbindung mit Pfeil 23"/>
          <p:cNvCxnSpPr/>
          <p:nvPr/>
        </p:nvCxnSpPr>
        <p:spPr bwMode="auto">
          <a:xfrm>
            <a:off x="431540" y="2166550"/>
            <a:ext cx="81726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Gerade Verbindung 17"/>
          <p:cNvCxnSpPr/>
          <p:nvPr/>
        </p:nvCxnSpPr>
        <p:spPr bwMode="auto">
          <a:xfrm>
            <a:off x="935336" y="2166550"/>
            <a:ext cx="1764196" cy="0"/>
          </a:xfrm>
          <a:prstGeom prst="line">
            <a:avLst/>
          </a:prstGeom>
          <a:solidFill>
            <a:schemeClr val="accent1"/>
          </a:solidFill>
          <a:ln w="381000" cap="flat" cmpd="sng" algn="ctr">
            <a:solidFill>
              <a:srgbClr val="321AE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18"/>
          <p:cNvCxnSpPr/>
          <p:nvPr/>
        </p:nvCxnSpPr>
        <p:spPr bwMode="auto">
          <a:xfrm>
            <a:off x="2699532" y="2166550"/>
            <a:ext cx="1764196" cy="0"/>
          </a:xfrm>
          <a:prstGeom prst="line">
            <a:avLst/>
          </a:prstGeom>
          <a:solidFill>
            <a:schemeClr val="accent1"/>
          </a:solidFill>
          <a:ln w="381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19"/>
          <p:cNvCxnSpPr/>
          <p:nvPr/>
        </p:nvCxnSpPr>
        <p:spPr bwMode="auto">
          <a:xfrm>
            <a:off x="4463728" y="2166550"/>
            <a:ext cx="1764196" cy="0"/>
          </a:xfrm>
          <a:prstGeom prst="line">
            <a:avLst/>
          </a:prstGeom>
          <a:solidFill>
            <a:schemeClr val="accent1"/>
          </a:solidFill>
          <a:ln w="3810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20"/>
          <p:cNvCxnSpPr/>
          <p:nvPr/>
        </p:nvCxnSpPr>
        <p:spPr bwMode="auto">
          <a:xfrm>
            <a:off x="6227924" y="2166550"/>
            <a:ext cx="1764196" cy="0"/>
          </a:xfrm>
          <a:prstGeom prst="line">
            <a:avLst/>
          </a:prstGeom>
          <a:solidFill>
            <a:schemeClr val="accent1"/>
          </a:solidFill>
          <a:ln w="3810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24"/>
          <p:cNvSpPr txBox="1"/>
          <p:nvPr/>
        </p:nvSpPr>
        <p:spPr>
          <a:xfrm>
            <a:off x="1115616" y="1416853"/>
            <a:ext cx="1288430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CH" sz="2400" smtClean="0">
                <a:latin typeface="Calibri" pitchFamily="34" charset="0"/>
              </a:rPr>
              <a:t>cycle </a:t>
            </a:r>
            <a:r>
              <a:rPr lang="de-CH" sz="2400" i="1">
                <a:latin typeface="Calibri" pitchFamily="34" charset="0"/>
              </a:rPr>
              <a:t>r−1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3" name="Textfeld 25"/>
          <p:cNvSpPr txBox="1"/>
          <p:nvPr/>
        </p:nvSpPr>
        <p:spPr>
          <a:xfrm>
            <a:off x="3028879" y="1410466"/>
            <a:ext cx="979051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CH" sz="2400" smtClean="0">
                <a:latin typeface="Calibri" pitchFamily="34" charset="0"/>
              </a:rPr>
              <a:t>cycle </a:t>
            </a:r>
            <a:r>
              <a:rPr lang="de-CH" sz="2400" i="1" smtClean="0">
                <a:latin typeface="Calibri" pitchFamily="34" charset="0"/>
              </a:rPr>
              <a:t>r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4" name="Textfeld 26"/>
          <p:cNvSpPr txBox="1"/>
          <p:nvPr/>
        </p:nvSpPr>
        <p:spPr>
          <a:xfrm>
            <a:off x="4644008" y="1416853"/>
            <a:ext cx="1288430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CH" sz="2400" smtClean="0">
                <a:latin typeface="Calibri" pitchFamily="34" charset="0"/>
              </a:rPr>
              <a:t>cycle </a:t>
            </a:r>
            <a:r>
              <a:rPr lang="de-CH" sz="2400" i="1" smtClean="0">
                <a:latin typeface="Calibri" pitchFamily="34" charset="0"/>
              </a:rPr>
              <a:t>r+1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" name="Textfeld 27"/>
          <p:cNvSpPr txBox="1"/>
          <p:nvPr/>
        </p:nvSpPr>
        <p:spPr>
          <a:xfrm>
            <a:off x="6408204" y="1416853"/>
            <a:ext cx="1288430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de-CH" sz="2400" smtClean="0">
                <a:latin typeface="Calibri" pitchFamily="34" charset="0"/>
              </a:rPr>
              <a:t>cycle </a:t>
            </a:r>
            <a:r>
              <a:rPr lang="de-CH" sz="2400" i="1" smtClean="0">
                <a:latin typeface="Calibri" pitchFamily="34" charset="0"/>
              </a:rPr>
              <a:t>r+2</a:t>
            </a:r>
            <a:endParaRPr lang="en-US" sz="2400" i="1" dirty="0">
              <a:latin typeface="Calibri" pitchFamily="34" charset="0"/>
            </a:endParaRPr>
          </a:p>
        </p:txBody>
      </p:sp>
      <p:grpSp>
        <p:nvGrpSpPr>
          <p:cNvPr id="16" name="Gruppieren 39"/>
          <p:cNvGrpSpPr/>
          <p:nvPr/>
        </p:nvGrpSpPr>
        <p:grpSpPr>
          <a:xfrm>
            <a:off x="1667736" y="2346570"/>
            <a:ext cx="3696352" cy="1253753"/>
            <a:chOff x="1667736" y="3753036"/>
            <a:chExt cx="3696352" cy="1253753"/>
          </a:xfrm>
        </p:grpSpPr>
        <p:cxnSp>
          <p:nvCxnSpPr>
            <p:cNvPr id="17" name="Gerade Verbindung 29"/>
            <p:cNvCxnSpPr/>
            <p:nvPr/>
          </p:nvCxnSpPr>
          <p:spPr bwMode="auto">
            <a:xfrm flipH="1">
              <a:off x="1667737" y="3753036"/>
              <a:ext cx="1031795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30"/>
            <p:cNvCxnSpPr/>
            <p:nvPr/>
          </p:nvCxnSpPr>
          <p:spPr bwMode="auto">
            <a:xfrm>
              <a:off x="4463728" y="3753036"/>
              <a:ext cx="900360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feld 34"/>
            <p:cNvSpPr txBox="1"/>
            <p:nvPr/>
          </p:nvSpPr>
          <p:spPr>
            <a:xfrm>
              <a:off x="1667736" y="4545124"/>
              <a:ext cx="3696352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400">
                  <a:latin typeface="Calibri" pitchFamily="34" charset="0"/>
                </a:rPr>
                <a:t>store                  compute   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20" name="Gerade Verbindung 37"/>
            <p:cNvCxnSpPr/>
            <p:nvPr/>
          </p:nvCxnSpPr>
          <p:spPr bwMode="auto">
            <a:xfrm>
              <a:off x="3095836" y="4545124"/>
              <a:ext cx="0" cy="4616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52"/>
          <p:cNvGrpSpPr/>
          <p:nvPr/>
        </p:nvGrpSpPr>
        <p:grpSpPr>
          <a:xfrm>
            <a:off x="1115616" y="3600323"/>
            <a:ext cx="5189562" cy="2564981"/>
            <a:chOff x="1115616" y="3537012"/>
            <a:chExt cx="5189562" cy="2564981"/>
          </a:xfrm>
        </p:grpSpPr>
        <p:pic>
          <p:nvPicPr>
            <p:cNvPr id="23" name="Picture 2" descr="http://www.pcguide.com/intro/fun/z_clock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4545124"/>
              <a:ext cx="5189562" cy="1556869"/>
            </a:xfrm>
            <a:prstGeom prst="rect">
              <a:avLst/>
            </a:prstGeom>
            <a:noFill/>
          </p:spPr>
        </p:pic>
        <p:cxnSp>
          <p:nvCxnSpPr>
            <p:cNvPr id="24" name="Gerade Verbindung 29"/>
            <p:cNvCxnSpPr/>
            <p:nvPr/>
          </p:nvCxnSpPr>
          <p:spPr bwMode="auto">
            <a:xfrm>
              <a:off x="1667737" y="3537012"/>
              <a:ext cx="960047" cy="18088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29"/>
            <p:cNvCxnSpPr/>
            <p:nvPr/>
          </p:nvCxnSpPr>
          <p:spPr bwMode="auto">
            <a:xfrm flipH="1">
              <a:off x="2915816" y="3537012"/>
              <a:ext cx="180020" cy="1296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9"/>
            <p:cNvCxnSpPr/>
            <p:nvPr/>
          </p:nvCxnSpPr>
          <p:spPr bwMode="auto">
            <a:xfrm flipH="1">
              <a:off x="3779912" y="3537012"/>
              <a:ext cx="1584176" cy="18088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7" name="Picture 4" descr="http://kasap3.usask.ca/images/photos/Photo-p5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432808"/>
            <a:ext cx="2304256" cy="1372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Clock Trees</a:t>
            </a:r>
          </a:p>
        </p:txBody>
      </p:sp>
      <p:pic>
        <p:nvPicPr>
          <p:cNvPr id="3" name="Picture 2" descr="http://www.sanyosemi.com/en/images/asic/user/c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726" y="980728"/>
            <a:ext cx="6388606" cy="3672408"/>
          </a:xfrm>
          <a:prstGeom prst="rect">
            <a:avLst/>
          </a:prstGeom>
          <a:noFill/>
        </p:spPr>
      </p:pic>
      <p:pic>
        <p:nvPicPr>
          <p:cNvPr id="4" name="Picture 4" descr="http://kasap3.usask.ca/images/photos/Photo-p5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694" y="2420888"/>
            <a:ext cx="1345393" cy="80134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4797152"/>
            <a:ext cx="8064636" cy="183620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>
                <a:latin typeface="Calibri" pitchFamily="34" charset="0"/>
              </a:rPr>
              <a:t>Distribute clock signal from single source!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>
                <a:latin typeface="Calibri" pitchFamily="34" charset="0"/>
              </a:rPr>
              <a:t>+ very simple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>
                <a:latin typeface="Calibri" pitchFamily="34" charset="0"/>
              </a:rPr>
              <a:t>+ </a:t>
            </a:r>
            <a:r>
              <a:rPr lang="en-US" kern="0" smtClean="0">
                <a:latin typeface="Calibri" pitchFamily="34" charset="0"/>
              </a:rPr>
              <a:t>recovers </a:t>
            </a:r>
            <a:r>
              <a:rPr lang="en-US" kern="0">
                <a:latin typeface="Calibri" pitchFamily="34" charset="0"/>
              </a:rPr>
              <a:t>from </a:t>
            </a:r>
            <a:r>
              <a:rPr lang="en-US" b="1" kern="0">
                <a:latin typeface="Calibri" pitchFamily="34" charset="0"/>
              </a:rPr>
              <a:t>any</a:t>
            </a:r>
            <a:r>
              <a:rPr lang="en-US" kern="0">
                <a:latin typeface="Calibri" pitchFamily="34" charset="0"/>
              </a:rPr>
              <a:t> transient faults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>
                <a:latin typeface="Calibri" pitchFamily="34" charset="0"/>
              </a:rPr>
              <a:t>+ ca. 20</a:t>
            </a:r>
            <a:r>
              <a:rPr lang="en-US" sz="1000" kern="0">
                <a:latin typeface="Calibri" pitchFamily="34" charset="0"/>
              </a:rPr>
              <a:t> </a:t>
            </a:r>
            <a:r>
              <a:rPr lang="en-US" kern="0">
                <a:latin typeface="Calibri" pitchFamily="34" charset="0"/>
              </a:rPr>
              <a:t>ps = 2*10</a:t>
            </a:r>
            <a:r>
              <a:rPr lang="en-US" kern="0" baseline="30000">
                <a:latin typeface="Calibri" pitchFamily="34" charset="0"/>
              </a:rPr>
              <a:t>-11</a:t>
            </a:r>
            <a:r>
              <a:rPr lang="en-US" sz="1000" kern="0">
                <a:latin typeface="Calibri" pitchFamily="34" charset="0"/>
              </a:rPr>
              <a:t> </a:t>
            </a:r>
            <a:r>
              <a:rPr lang="en-US" kern="0">
                <a:latin typeface="Calibri" pitchFamily="34" charset="0"/>
              </a:rPr>
              <a:t>s precision (single chip)</a:t>
            </a:r>
          </a:p>
        </p:txBody>
      </p:sp>
      <p:sp>
        <p:nvSpPr>
          <p:cNvPr id="6" name="Rectangle 5"/>
          <p:cNvSpPr/>
          <p:nvPr/>
        </p:nvSpPr>
        <p:spPr>
          <a:xfrm rot="20766698">
            <a:off x="6752529" y="3657175"/>
            <a:ext cx="2024913" cy="1015663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kern="0">
                <a:latin typeface="Calibri" pitchFamily="34" charset="0"/>
              </a:rPr>
              <a:t>*disclaimer: real</a:t>
            </a:r>
          </a:p>
          <a:p>
            <a:pPr algn="ctr"/>
            <a:r>
              <a:rPr lang="en-US" sz="2000" b="1" kern="0">
                <a:latin typeface="Calibri" pitchFamily="34" charset="0"/>
              </a:rPr>
              <a:t>product may not</a:t>
            </a:r>
          </a:p>
          <a:p>
            <a:pPr algn="ctr"/>
            <a:r>
              <a:rPr lang="en-US" sz="2000" b="1" kern="0">
                <a:latin typeface="Calibri" pitchFamily="34" charset="0"/>
              </a:rPr>
              <a:t>actually be a tree</a:t>
            </a:r>
            <a:endParaRPr lang="en-US" sz="2000" b="1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983760" y="1520788"/>
            <a:ext cx="2160240" cy="75608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800" kern="0">
                <a:latin typeface="Calibri" pitchFamily="34" charset="0"/>
              </a:rPr>
              <a:t>clocked element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800" kern="0">
                <a:latin typeface="Calibri" pitchFamily="34" charset="0"/>
              </a:rPr>
              <a:t>(e.g. register)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Clock Trees: Scalability Issues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clock tree is single point of failure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components 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must be extremely reliable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tree dist./physical dist. = </a:t>
            </a:r>
            <a:r>
              <a:rPr lang="el-GR">
                <a:latin typeface="Calibri" pitchFamily="34" charset="0"/>
              </a:rPr>
              <a:t>Ω</a:t>
            </a:r>
            <a:r>
              <a:rPr lang="en-US">
                <a:latin typeface="Calibri" pitchFamily="34" charset="0"/>
              </a:rPr>
              <a:t>(L) (L side length of chip)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max. difference of arrival times between adjacent gates grows linearly with L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clock 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frequency goes down with chip size</a:t>
            </a:r>
            <a:endParaRPr lang="en-US" sz="1000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39751" y="4453917"/>
            <a:ext cx="4572509" cy="2035423"/>
            <a:chOff x="2339751" y="4453917"/>
            <a:chExt cx="4572509" cy="2035423"/>
          </a:xfrm>
        </p:grpSpPr>
        <p:pic>
          <p:nvPicPr>
            <p:cNvPr id="4" name="Picture 3" descr="http://www.sanyosemi.com/en/images/asic/user/cts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1" y="4453917"/>
              <a:ext cx="3540869" cy="2035423"/>
            </a:xfrm>
            <a:prstGeom prst="rect">
              <a:avLst/>
            </a:prstGeom>
            <a:noFill/>
          </p:spPr>
        </p:pic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5544108" y="4581127"/>
              <a:ext cx="1368152" cy="628873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sz="1800" kern="0">
                <a:latin typeface="Calibri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339752" y="5481228"/>
              <a:ext cx="3708412" cy="0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libri" pitchFamily="34" charset="0"/>
              </a:rPr>
              <a:t>Clock Trees: Scalability Issues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clock tree is single point of failure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components 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must be extremely reliable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tree dist./physical dist. = </a:t>
            </a:r>
            <a:r>
              <a:rPr lang="el-GR">
                <a:latin typeface="Calibri" pitchFamily="34" charset="0"/>
              </a:rPr>
              <a:t>Ω</a:t>
            </a:r>
            <a:r>
              <a:rPr lang="en-US">
                <a:latin typeface="Calibri" pitchFamily="34" charset="0"/>
              </a:rPr>
              <a:t>(L) (L side length of chip)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max. difference of arrival times between adjacent gates grows linearly with L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clock 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frequency goes down with chip size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US">
                <a:latin typeface="Calibri" pitchFamily="34" charset="0"/>
              </a:rPr>
              <a:t>countermeasure: use higher voltage and wider wires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-&gt;	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electro-magnetic interference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causes trouble and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>
                <a:latin typeface="Calibri" pitchFamily="34" charset="0"/>
              </a:rPr>
              <a:t>	strong currents induce large 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power consumption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Pict">
  <a:themeElements>
    <a:clrScheme name="vorlagePi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Pic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  <a:ln w="28575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vorlagePi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Pic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Designs\Aufsteigend.pot</Template>
  <TotalTime>773</TotalTime>
  <Words>945</Words>
  <Application>Microsoft Office PowerPoint</Application>
  <PresentationFormat>On-screen Show (4:3)</PresentationFormat>
  <Paragraphs>398</Paragraphs>
  <Slides>44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vorlagePict</vt:lpstr>
      <vt:lpstr>Acrobat Document</vt:lpstr>
      <vt:lpstr>How to Clock Your Computer</vt:lpstr>
      <vt:lpstr>Today’s Menu</vt:lpstr>
      <vt:lpstr>Today’s Menu</vt:lpstr>
      <vt:lpstr>Chips are Distributed Systems</vt:lpstr>
      <vt:lpstr>Chips are Distributed Systems</vt:lpstr>
      <vt:lpstr>Clocking VLSI Circuits</vt:lpstr>
      <vt:lpstr>Clock Trees</vt:lpstr>
      <vt:lpstr>Clock Trees: Scalability Issues</vt:lpstr>
      <vt:lpstr>Clock Trees: Scalability Issues</vt:lpstr>
      <vt:lpstr>GALS: Globally Async., Locally Sync.</vt:lpstr>
      <vt:lpstr>Slide 11</vt:lpstr>
      <vt:lpstr>Scalable Clocking: Gradient Clock Sync</vt:lpstr>
      <vt:lpstr>Fault-Tolerance</vt:lpstr>
      <vt:lpstr>Innocent “Theory” Assumption</vt:lpstr>
      <vt:lpstr>Metastability</vt:lpstr>
      <vt:lpstr>Slide 16</vt:lpstr>
      <vt:lpstr>A “CS” Approach to Metastability</vt:lpstr>
      <vt:lpstr>This, and more...</vt:lpstr>
      <vt:lpstr>Treats</vt:lpstr>
      <vt:lpstr>Today’s Menu</vt:lpstr>
      <vt:lpstr>Outlook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Andreas Steininger &amp; Matthias Függer ?</vt:lpstr>
      <vt:lpstr>Slide 31</vt:lpstr>
      <vt:lpstr>Slide 32</vt:lpstr>
      <vt:lpstr>Slide 33</vt:lpstr>
      <vt:lpstr>Slide 34</vt:lpstr>
      <vt:lpstr>Today’s Menu</vt:lpstr>
      <vt:lpstr>Now</vt:lpstr>
      <vt:lpstr>Now</vt:lpstr>
      <vt:lpstr>Today’s Menu</vt:lpstr>
      <vt:lpstr>Our Expectations</vt:lpstr>
      <vt:lpstr>Our Expectations of You</vt:lpstr>
      <vt:lpstr>Questions?</vt:lpstr>
      <vt:lpstr>Today’s Menu</vt:lpstr>
      <vt:lpstr>Thursday &amp; Monday: Roadmap Spotlights</vt:lpstr>
      <vt:lpstr>See You on Thursday!</vt:lpstr>
    </vt:vector>
  </TitlesOfParts>
  <Company>foto &amp; grafik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zz</dc:creator>
  <cp:lastModifiedBy>Harrz</cp:lastModifiedBy>
  <cp:revision>2420</cp:revision>
  <cp:lastPrinted>2001-11-16T09:18:20Z</cp:lastPrinted>
  <dcterms:created xsi:type="dcterms:W3CDTF">2001-11-15T15:25:58Z</dcterms:created>
  <dcterms:modified xsi:type="dcterms:W3CDTF">2020-11-02T10:19:48Z</dcterms:modified>
</cp:coreProperties>
</file>