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739" r:id="rId3"/>
    <p:sldId id="817" r:id="rId4"/>
    <p:sldId id="818" r:id="rId5"/>
    <p:sldId id="815" r:id="rId6"/>
    <p:sldId id="819" r:id="rId7"/>
    <p:sldId id="820" r:id="rId8"/>
    <p:sldId id="779" r:id="rId9"/>
    <p:sldId id="822" r:id="rId10"/>
    <p:sldId id="825" r:id="rId11"/>
    <p:sldId id="826" r:id="rId12"/>
    <p:sldId id="827" r:id="rId13"/>
    <p:sldId id="823" r:id="rId14"/>
    <p:sldId id="828" r:id="rId15"/>
    <p:sldId id="830" r:id="rId16"/>
    <p:sldId id="831" r:id="rId17"/>
    <p:sldId id="832" r:id="rId18"/>
    <p:sldId id="833" r:id="rId19"/>
    <p:sldId id="834" r:id="rId20"/>
    <p:sldId id="824" r:id="rId21"/>
    <p:sldId id="835" r:id="rId22"/>
    <p:sldId id="836" r:id="rId23"/>
    <p:sldId id="837" r:id="rId24"/>
    <p:sldId id="838" r:id="rId25"/>
    <p:sldId id="840" r:id="rId26"/>
    <p:sldId id="841" r:id="rId27"/>
    <p:sldId id="842" r:id="rId28"/>
    <p:sldId id="843" r:id="rId29"/>
    <p:sldId id="844" r:id="rId30"/>
    <p:sldId id="845" r:id="rId3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6">
          <p15:clr>
            <a:srgbClr val="A4A3A4"/>
          </p15:clr>
        </p15:guide>
        <p15:guide id="2" orient="horz" pos="1824">
          <p15:clr>
            <a:srgbClr val="A4A3A4"/>
          </p15:clr>
        </p15:guide>
        <p15:guide id="3" orient="horz" pos="2688">
          <p15:clr>
            <a:srgbClr val="A4A3A4"/>
          </p15:clr>
        </p15:guide>
        <p15:guide id="4" orient="horz" pos="3120">
          <p15:clr>
            <a:srgbClr val="A4A3A4"/>
          </p15:clr>
        </p15:guide>
        <p15:guide id="5" orient="horz" pos="1392">
          <p15:clr>
            <a:srgbClr val="A4A3A4"/>
          </p15:clr>
        </p15:guide>
        <p15:guide id="6" pos="2921">
          <p15:clr>
            <a:srgbClr val="A4A3A4"/>
          </p15:clr>
        </p15:guide>
        <p15:guide id="7" pos="4560">
          <p15:clr>
            <a:srgbClr val="A4A3A4"/>
          </p15:clr>
        </p15:guide>
        <p15:guide id="8" pos="1824">
          <p15:clr>
            <a:srgbClr val="A4A3A4"/>
          </p15:clr>
        </p15:guide>
        <p15:guide id="9" pos="1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994D"/>
    <a:srgbClr val="FF9933"/>
    <a:srgbClr val="FF6600"/>
    <a:srgbClr val="00FF00"/>
    <a:srgbClr val="DF3321"/>
    <a:srgbClr val="0040C0"/>
    <a:srgbClr val="FF3399"/>
    <a:srgbClr val="0156FF"/>
    <a:srgbClr val="996633"/>
    <a:srgbClr val="017B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92" autoAdjust="0"/>
  </p:normalViewPr>
  <p:slideViewPr>
    <p:cSldViewPr snapToObjects="1">
      <p:cViewPr varScale="1">
        <p:scale>
          <a:sx n="110" d="100"/>
          <a:sy n="110" d="100"/>
        </p:scale>
        <p:origin x="-1668" y="-90"/>
      </p:cViewPr>
      <p:guideLst>
        <p:guide orient="horz" pos="2256"/>
        <p:guide orient="horz" pos="1824"/>
        <p:guide orient="horz" pos="2688"/>
        <p:guide orient="horz" pos="3120"/>
        <p:guide orient="horz" pos="1392"/>
        <p:guide pos="2921"/>
        <p:guide pos="4560"/>
        <p:guide pos="1824"/>
        <p:guide pos="1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4020" y="-90"/>
      </p:cViewPr>
      <p:guideLst>
        <p:guide orient="horz" pos="3126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CD7BD2-54AB-4D67-AB30-AEB8DECEB6F0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50609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Klicken Sie, um die Textformatierung des Masters zu bearbeiten.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2A0B9D-D136-4BF8-9D8F-7EFC87D5934C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10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11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12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13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14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15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16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17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18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19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20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21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22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23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24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25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26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27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28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29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3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30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4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5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6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7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8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0B9D-D136-4BF8-9D8F-7EFC87D5934C}" type="slidenum">
              <a:rPr lang="de-DE" altLang="en-US" smtClean="0"/>
              <a:pPr/>
              <a:t>9</a:t>
            </a:fld>
            <a:endParaRPr lang="de-D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accent2"/>
                </a:solidFill>
              </a:defRPr>
            </a:lvl1pPr>
          </a:lstStyle>
          <a:p>
            <a:fld id="{EF42B8A4-10FD-4356-91FF-B7F7300A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accent2"/>
                </a:solidFill>
              </a:defRPr>
            </a:lvl1pPr>
          </a:lstStyle>
          <a:p>
            <a:fld id="{EF42B8A4-10FD-4356-91FF-B7F7300A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eg"/><Relationship Id="rId3" Type="http://schemas.openxmlformats.org/officeDocument/2006/relationships/image" Target="../media/image11.jpeg"/><Relationship Id="rId12" Type="http://schemas.openxmlformats.org/officeDocument/2006/relationships/hyperlink" Target="https://energizeperformance.com/2016/10/06/walk-before-you-run-off-and-join-the-circu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Rectangle 1031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536" y="260648"/>
            <a:ext cx="8316924" cy="64807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mtClean="0">
                <a:latin typeface="Calibri" pitchFamily="34" charset="0"/>
              </a:rPr>
              <a:t>Simulating Synchronous Systems</a:t>
            </a:r>
            <a:endParaRPr lang="en-US" altLang="de-DE" b="0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0418" name="Picture 2" descr="TREMEC Synchronizer Bas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72" y="1124743"/>
            <a:ext cx="7596844" cy="4688677"/>
          </a:xfrm>
          <a:prstGeom prst="rect">
            <a:avLst/>
          </a:prstGeom>
          <a:noFill/>
        </p:spPr>
      </p:pic>
      <p:sp>
        <p:nvSpPr>
          <p:cNvPr id="4" name="Rectangle 1031"/>
          <p:cNvSpPr txBox="1">
            <a:spLocks noChangeArrowheads="1"/>
          </p:cNvSpPr>
          <p:nvPr/>
        </p:nvSpPr>
        <p:spPr>
          <a:xfrm>
            <a:off x="395536" y="5877273"/>
            <a:ext cx="8316924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...or: Synchronizers, the other Kind</a:t>
            </a:r>
            <a:endParaRPr kumimoji="0" lang="en-US" altLang="de-DE" sz="3600" b="0" i="1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Asynchrony is Bothersome</a:t>
            </a:r>
            <a:endParaRPr lang="en-US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1800" y="1088740"/>
            <a:ext cx="8064636" cy="11161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Example: constructing a BFS tree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1. Synchronous version: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727684" y="4293096"/>
            <a:ext cx="180020" cy="180020"/>
          </a:xfrm>
          <a:prstGeom prst="ellipse">
            <a:avLst/>
          </a:prstGeom>
          <a:solidFill>
            <a:srgbClr val="1999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51820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924200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55976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5976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55976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24128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8" name="Straight Arrow Connector 17"/>
          <p:cNvCxnSpPr>
            <a:stCxn id="10" idx="7"/>
            <a:endCxn id="11" idx="3"/>
          </p:cNvCxnSpPr>
          <p:nvPr/>
        </p:nvCxnSpPr>
        <p:spPr bwMode="auto">
          <a:xfrm flipV="1">
            <a:off x="1881341" y="3474645"/>
            <a:ext cx="109684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Arrow Connector 19"/>
          <p:cNvCxnSpPr>
            <a:stCxn id="10" idx="5"/>
            <a:endCxn id="12" idx="1"/>
          </p:cNvCxnSpPr>
          <p:nvPr/>
        </p:nvCxnSpPr>
        <p:spPr bwMode="auto">
          <a:xfrm>
            <a:off x="1881341" y="4446753"/>
            <a:ext cx="1069222" cy="916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Arrow Connector 22"/>
          <p:cNvCxnSpPr>
            <a:stCxn id="11" idx="6"/>
            <a:endCxn id="13" idx="2"/>
          </p:cNvCxnSpPr>
          <p:nvPr/>
        </p:nvCxnSpPr>
        <p:spPr bwMode="auto">
          <a:xfrm>
            <a:off x="3131840" y="3410998"/>
            <a:ext cx="12241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Straight Arrow Connector 25"/>
          <p:cNvCxnSpPr>
            <a:stCxn id="11" idx="5"/>
            <a:endCxn id="15" idx="1"/>
          </p:cNvCxnSpPr>
          <p:nvPr/>
        </p:nvCxnSpPr>
        <p:spPr bwMode="auto">
          <a:xfrm>
            <a:off x="3105477" y="3474645"/>
            <a:ext cx="127686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" name="Straight Arrow Connector 28"/>
          <p:cNvCxnSpPr>
            <a:stCxn id="12" idx="6"/>
            <a:endCxn id="14" idx="2"/>
          </p:cNvCxnSpPr>
          <p:nvPr/>
        </p:nvCxnSpPr>
        <p:spPr bwMode="auto">
          <a:xfrm>
            <a:off x="3104220" y="5427222"/>
            <a:ext cx="12517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" name="Straight Arrow Connector 31"/>
          <p:cNvCxnSpPr>
            <a:stCxn id="14" idx="6"/>
            <a:endCxn id="16" idx="3"/>
          </p:cNvCxnSpPr>
          <p:nvPr/>
        </p:nvCxnSpPr>
        <p:spPr bwMode="auto">
          <a:xfrm flipV="1">
            <a:off x="4535996" y="4446753"/>
            <a:ext cx="1214495" cy="980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" name="Straight Arrow Connector 34"/>
          <p:cNvCxnSpPr>
            <a:stCxn id="13" idx="5"/>
            <a:endCxn id="16" idx="1"/>
          </p:cNvCxnSpPr>
          <p:nvPr/>
        </p:nvCxnSpPr>
        <p:spPr bwMode="auto">
          <a:xfrm>
            <a:off x="4509633" y="3474645"/>
            <a:ext cx="1240858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Asynchrony is Bothersome</a:t>
            </a:r>
            <a:endParaRPr lang="en-US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1800" y="1088740"/>
            <a:ext cx="8064636" cy="11161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Example: constructing a BFS tree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1. Synchronous version: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727684" y="4293096"/>
            <a:ext cx="180020" cy="180020"/>
          </a:xfrm>
          <a:prstGeom prst="ellipse">
            <a:avLst/>
          </a:prstGeom>
          <a:solidFill>
            <a:srgbClr val="1999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51820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924200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55976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5976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55976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24128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8" name="Straight Arrow Connector 17"/>
          <p:cNvCxnSpPr>
            <a:stCxn id="10" idx="7"/>
            <a:endCxn id="11" idx="3"/>
          </p:cNvCxnSpPr>
          <p:nvPr/>
        </p:nvCxnSpPr>
        <p:spPr bwMode="auto">
          <a:xfrm flipV="1">
            <a:off x="1881341" y="3474645"/>
            <a:ext cx="109684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Arrow Connector 19"/>
          <p:cNvCxnSpPr>
            <a:stCxn id="10" idx="5"/>
            <a:endCxn id="12" idx="1"/>
          </p:cNvCxnSpPr>
          <p:nvPr/>
        </p:nvCxnSpPr>
        <p:spPr bwMode="auto">
          <a:xfrm>
            <a:off x="1881341" y="4446753"/>
            <a:ext cx="1069222" cy="916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Arrow Connector 22"/>
          <p:cNvCxnSpPr>
            <a:stCxn id="11" idx="6"/>
            <a:endCxn id="13" idx="2"/>
          </p:cNvCxnSpPr>
          <p:nvPr/>
        </p:nvCxnSpPr>
        <p:spPr bwMode="auto">
          <a:xfrm>
            <a:off x="3131840" y="3410998"/>
            <a:ext cx="12241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Straight Arrow Connector 25"/>
          <p:cNvCxnSpPr>
            <a:stCxn id="11" idx="5"/>
            <a:endCxn id="15" idx="1"/>
          </p:cNvCxnSpPr>
          <p:nvPr/>
        </p:nvCxnSpPr>
        <p:spPr bwMode="auto">
          <a:xfrm>
            <a:off x="3105477" y="3474645"/>
            <a:ext cx="127686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" name="Straight Arrow Connector 28"/>
          <p:cNvCxnSpPr>
            <a:stCxn id="12" idx="6"/>
            <a:endCxn id="14" idx="2"/>
          </p:cNvCxnSpPr>
          <p:nvPr/>
        </p:nvCxnSpPr>
        <p:spPr bwMode="auto">
          <a:xfrm>
            <a:off x="3104220" y="5427222"/>
            <a:ext cx="12517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" name="Straight Arrow Connector 31"/>
          <p:cNvCxnSpPr>
            <a:stCxn id="14" idx="6"/>
            <a:endCxn id="16" idx="3"/>
          </p:cNvCxnSpPr>
          <p:nvPr/>
        </p:nvCxnSpPr>
        <p:spPr bwMode="auto">
          <a:xfrm flipV="1">
            <a:off x="4535996" y="4446753"/>
            <a:ext cx="1214495" cy="980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" name="Straight Arrow Connector 34"/>
          <p:cNvCxnSpPr>
            <a:stCxn id="13" idx="5"/>
            <a:endCxn id="16" idx="1"/>
          </p:cNvCxnSpPr>
          <p:nvPr/>
        </p:nvCxnSpPr>
        <p:spPr bwMode="auto">
          <a:xfrm>
            <a:off x="4509633" y="3474645"/>
            <a:ext cx="1240858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Asynchrony is Bothersome</a:t>
            </a:r>
            <a:endParaRPr lang="en-US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1800" y="1088740"/>
            <a:ext cx="8064636" cy="11161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Example: constructing a BFS tree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1. Synchronous version: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727684" y="4293096"/>
            <a:ext cx="180020" cy="180020"/>
          </a:xfrm>
          <a:prstGeom prst="ellipse">
            <a:avLst/>
          </a:prstGeom>
          <a:solidFill>
            <a:srgbClr val="1999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51820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924200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55976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5976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55976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24128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8" name="Straight Arrow Connector 17"/>
          <p:cNvCxnSpPr>
            <a:stCxn id="10" idx="7"/>
            <a:endCxn id="11" idx="3"/>
          </p:cNvCxnSpPr>
          <p:nvPr/>
        </p:nvCxnSpPr>
        <p:spPr bwMode="auto">
          <a:xfrm flipV="1">
            <a:off x="1881341" y="3474645"/>
            <a:ext cx="109684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Arrow Connector 19"/>
          <p:cNvCxnSpPr>
            <a:stCxn id="10" idx="5"/>
            <a:endCxn id="12" idx="1"/>
          </p:cNvCxnSpPr>
          <p:nvPr/>
        </p:nvCxnSpPr>
        <p:spPr bwMode="auto">
          <a:xfrm>
            <a:off x="1881341" y="4446753"/>
            <a:ext cx="1069222" cy="916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Arrow Connector 22"/>
          <p:cNvCxnSpPr>
            <a:stCxn id="11" idx="6"/>
            <a:endCxn id="13" idx="2"/>
          </p:cNvCxnSpPr>
          <p:nvPr/>
        </p:nvCxnSpPr>
        <p:spPr bwMode="auto">
          <a:xfrm>
            <a:off x="3131840" y="3410998"/>
            <a:ext cx="12241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Straight Arrow Connector 25"/>
          <p:cNvCxnSpPr>
            <a:stCxn id="11" idx="5"/>
            <a:endCxn id="15" idx="1"/>
          </p:cNvCxnSpPr>
          <p:nvPr/>
        </p:nvCxnSpPr>
        <p:spPr bwMode="auto">
          <a:xfrm>
            <a:off x="3105477" y="3474645"/>
            <a:ext cx="127686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" name="Straight Arrow Connector 28"/>
          <p:cNvCxnSpPr>
            <a:stCxn id="12" idx="6"/>
            <a:endCxn id="14" idx="2"/>
          </p:cNvCxnSpPr>
          <p:nvPr/>
        </p:nvCxnSpPr>
        <p:spPr bwMode="auto">
          <a:xfrm>
            <a:off x="3104220" y="5427222"/>
            <a:ext cx="12517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" name="Straight Arrow Connector 31"/>
          <p:cNvCxnSpPr>
            <a:stCxn id="14" idx="6"/>
            <a:endCxn id="16" idx="3"/>
          </p:cNvCxnSpPr>
          <p:nvPr/>
        </p:nvCxnSpPr>
        <p:spPr bwMode="auto">
          <a:xfrm flipV="1">
            <a:off x="4535996" y="4446753"/>
            <a:ext cx="1214495" cy="980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" name="Straight Arrow Connector 34"/>
          <p:cNvCxnSpPr>
            <a:stCxn id="13" idx="5"/>
            <a:endCxn id="16" idx="1"/>
          </p:cNvCxnSpPr>
          <p:nvPr/>
        </p:nvCxnSpPr>
        <p:spPr bwMode="auto">
          <a:xfrm>
            <a:off x="4509633" y="3474645"/>
            <a:ext cx="1240858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Asynchrony is Bothersome</a:t>
            </a:r>
            <a:endParaRPr lang="en-US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1800" y="1088740"/>
            <a:ext cx="8064636" cy="11161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Example: constructing a BFS tree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2. Asynchronous version: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27684" y="4293096"/>
            <a:ext cx="180020" cy="180020"/>
          </a:xfrm>
          <a:prstGeom prst="ellipse">
            <a:avLst/>
          </a:prstGeom>
          <a:solidFill>
            <a:srgbClr val="1999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51820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24200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55976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55976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5976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724128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6" name="Straight Arrow Connector 15"/>
          <p:cNvCxnSpPr>
            <a:stCxn id="8" idx="7"/>
            <a:endCxn id="10" idx="3"/>
          </p:cNvCxnSpPr>
          <p:nvPr/>
        </p:nvCxnSpPr>
        <p:spPr bwMode="auto">
          <a:xfrm flipV="1">
            <a:off x="1881341" y="3474645"/>
            <a:ext cx="109684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Arrow Connector 16"/>
          <p:cNvCxnSpPr>
            <a:stCxn id="8" idx="5"/>
            <a:endCxn id="11" idx="1"/>
          </p:cNvCxnSpPr>
          <p:nvPr/>
        </p:nvCxnSpPr>
        <p:spPr bwMode="auto">
          <a:xfrm>
            <a:off x="1881341" y="4446753"/>
            <a:ext cx="1069222" cy="916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Arrow Connector 17"/>
          <p:cNvCxnSpPr>
            <a:stCxn id="10" idx="6"/>
            <a:endCxn id="12" idx="2"/>
          </p:cNvCxnSpPr>
          <p:nvPr/>
        </p:nvCxnSpPr>
        <p:spPr bwMode="auto">
          <a:xfrm>
            <a:off x="3131840" y="3410998"/>
            <a:ext cx="12241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Arrow Connector 18"/>
          <p:cNvCxnSpPr>
            <a:stCxn id="10" idx="5"/>
            <a:endCxn id="14" idx="1"/>
          </p:cNvCxnSpPr>
          <p:nvPr/>
        </p:nvCxnSpPr>
        <p:spPr bwMode="auto">
          <a:xfrm>
            <a:off x="3105477" y="3474645"/>
            <a:ext cx="127686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Arrow Connector 19"/>
          <p:cNvCxnSpPr>
            <a:stCxn id="11" idx="6"/>
            <a:endCxn id="13" idx="2"/>
          </p:cNvCxnSpPr>
          <p:nvPr/>
        </p:nvCxnSpPr>
        <p:spPr bwMode="auto">
          <a:xfrm>
            <a:off x="3104220" y="5427222"/>
            <a:ext cx="12517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Arrow Connector 20"/>
          <p:cNvCxnSpPr>
            <a:stCxn id="13" idx="6"/>
            <a:endCxn id="15" idx="3"/>
          </p:cNvCxnSpPr>
          <p:nvPr/>
        </p:nvCxnSpPr>
        <p:spPr bwMode="auto">
          <a:xfrm flipV="1">
            <a:off x="4535996" y="4446753"/>
            <a:ext cx="1214495" cy="980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Arrow Connector 21"/>
          <p:cNvCxnSpPr>
            <a:stCxn id="12" idx="5"/>
            <a:endCxn id="15" idx="1"/>
          </p:cNvCxnSpPr>
          <p:nvPr/>
        </p:nvCxnSpPr>
        <p:spPr bwMode="auto">
          <a:xfrm>
            <a:off x="4509633" y="3474645"/>
            <a:ext cx="1240858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Asynchrony is Bothersome</a:t>
            </a:r>
            <a:endParaRPr lang="en-US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1800" y="1088740"/>
            <a:ext cx="8064636" cy="11161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Example: constructing a BFS tree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2. Asynchronous version: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27684" y="4293096"/>
            <a:ext cx="180020" cy="180020"/>
          </a:xfrm>
          <a:prstGeom prst="ellipse">
            <a:avLst/>
          </a:prstGeom>
          <a:solidFill>
            <a:srgbClr val="1999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51820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24200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55976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55976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5976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724128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6" name="Straight Arrow Connector 15"/>
          <p:cNvCxnSpPr>
            <a:stCxn id="8" idx="7"/>
            <a:endCxn id="10" idx="3"/>
          </p:cNvCxnSpPr>
          <p:nvPr/>
        </p:nvCxnSpPr>
        <p:spPr bwMode="auto">
          <a:xfrm flipV="1">
            <a:off x="1881341" y="3474645"/>
            <a:ext cx="109684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Arrow Connector 16"/>
          <p:cNvCxnSpPr>
            <a:stCxn id="8" idx="5"/>
            <a:endCxn id="11" idx="1"/>
          </p:cNvCxnSpPr>
          <p:nvPr/>
        </p:nvCxnSpPr>
        <p:spPr bwMode="auto">
          <a:xfrm>
            <a:off x="1881341" y="4446753"/>
            <a:ext cx="1069222" cy="916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Arrow Connector 17"/>
          <p:cNvCxnSpPr>
            <a:stCxn id="10" idx="6"/>
            <a:endCxn id="12" idx="2"/>
          </p:cNvCxnSpPr>
          <p:nvPr/>
        </p:nvCxnSpPr>
        <p:spPr bwMode="auto">
          <a:xfrm>
            <a:off x="3131840" y="3410998"/>
            <a:ext cx="12241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Arrow Connector 18"/>
          <p:cNvCxnSpPr>
            <a:stCxn id="10" idx="5"/>
            <a:endCxn id="14" idx="1"/>
          </p:cNvCxnSpPr>
          <p:nvPr/>
        </p:nvCxnSpPr>
        <p:spPr bwMode="auto">
          <a:xfrm>
            <a:off x="3105477" y="3474645"/>
            <a:ext cx="127686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Arrow Connector 19"/>
          <p:cNvCxnSpPr>
            <a:stCxn id="11" idx="6"/>
            <a:endCxn id="13" idx="2"/>
          </p:cNvCxnSpPr>
          <p:nvPr/>
        </p:nvCxnSpPr>
        <p:spPr bwMode="auto">
          <a:xfrm>
            <a:off x="3104220" y="5427222"/>
            <a:ext cx="12517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Arrow Connector 20"/>
          <p:cNvCxnSpPr>
            <a:stCxn id="13" idx="6"/>
            <a:endCxn id="15" idx="3"/>
          </p:cNvCxnSpPr>
          <p:nvPr/>
        </p:nvCxnSpPr>
        <p:spPr bwMode="auto">
          <a:xfrm flipV="1">
            <a:off x="4535996" y="4446753"/>
            <a:ext cx="1214495" cy="980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Arrow Connector 21"/>
          <p:cNvCxnSpPr>
            <a:stCxn id="12" idx="5"/>
            <a:endCxn id="15" idx="1"/>
          </p:cNvCxnSpPr>
          <p:nvPr/>
        </p:nvCxnSpPr>
        <p:spPr bwMode="auto">
          <a:xfrm>
            <a:off x="4509633" y="3474645"/>
            <a:ext cx="1240858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Asynchrony is Bothersome</a:t>
            </a:r>
            <a:endParaRPr lang="en-US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1800" y="1088740"/>
            <a:ext cx="8064636" cy="11161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Example: constructing a BFS tree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2. Asynchronous version: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27684" y="4293096"/>
            <a:ext cx="180020" cy="180020"/>
          </a:xfrm>
          <a:prstGeom prst="ellipse">
            <a:avLst/>
          </a:prstGeom>
          <a:solidFill>
            <a:srgbClr val="1999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51820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24200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55976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55976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5976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724128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6" name="Straight Arrow Connector 15"/>
          <p:cNvCxnSpPr>
            <a:stCxn id="8" idx="7"/>
            <a:endCxn id="10" idx="3"/>
          </p:cNvCxnSpPr>
          <p:nvPr/>
        </p:nvCxnSpPr>
        <p:spPr bwMode="auto">
          <a:xfrm flipV="1">
            <a:off x="1881341" y="3474645"/>
            <a:ext cx="109684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Arrow Connector 16"/>
          <p:cNvCxnSpPr>
            <a:stCxn id="8" idx="5"/>
            <a:endCxn id="11" idx="1"/>
          </p:cNvCxnSpPr>
          <p:nvPr/>
        </p:nvCxnSpPr>
        <p:spPr bwMode="auto">
          <a:xfrm>
            <a:off x="1881341" y="4446753"/>
            <a:ext cx="1069222" cy="916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Arrow Connector 17"/>
          <p:cNvCxnSpPr>
            <a:stCxn id="10" idx="6"/>
            <a:endCxn id="12" idx="2"/>
          </p:cNvCxnSpPr>
          <p:nvPr/>
        </p:nvCxnSpPr>
        <p:spPr bwMode="auto">
          <a:xfrm>
            <a:off x="3131840" y="3410998"/>
            <a:ext cx="12241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Arrow Connector 18"/>
          <p:cNvCxnSpPr>
            <a:stCxn id="10" idx="5"/>
            <a:endCxn id="14" idx="1"/>
          </p:cNvCxnSpPr>
          <p:nvPr/>
        </p:nvCxnSpPr>
        <p:spPr bwMode="auto">
          <a:xfrm>
            <a:off x="3105477" y="3474645"/>
            <a:ext cx="127686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Arrow Connector 19"/>
          <p:cNvCxnSpPr>
            <a:stCxn id="11" idx="6"/>
            <a:endCxn id="13" idx="2"/>
          </p:cNvCxnSpPr>
          <p:nvPr/>
        </p:nvCxnSpPr>
        <p:spPr bwMode="auto">
          <a:xfrm>
            <a:off x="3104220" y="5427222"/>
            <a:ext cx="12517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Arrow Connector 20"/>
          <p:cNvCxnSpPr>
            <a:stCxn id="13" idx="6"/>
            <a:endCxn id="15" idx="3"/>
          </p:cNvCxnSpPr>
          <p:nvPr/>
        </p:nvCxnSpPr>
        <p:spPr bwMode="auto">
          <a:xfrm flipV="1">
            <a:off x="4535996" y="4446753"/>
            <a:ext cx="1214495" cy="980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Arrow Connector 21"/>
          <p:cNvCxnSpPr>
            <a:stCxn id="12" idx="5"/>
            <a:endCxn id="15" idx="1"/>
          </p:cNvCxnSpPr>
          <p:nvPr/>
        </p:nvCxnSpPr>
        <p:spPr bwMode="auto">
          <a:xfrm>
            <a:off x="4509633" y="3474645"/>
            <a:ext cx="1240858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Asynchrony is Bothersome</a:t>
            </a:r>
            <a:endParaRPr lang="en-US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1800" y="1088740"/>
            <a:ext cx="8064636" cy="11161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Example: constructing a BFS tree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2. Asynchronous version: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27684" y="4293096"/>
            <a:ext cx="180020" cy="180020"/>
          </a:xfrm>
          <a:prstGeom prst="ellipse">
            <a:avLst/>
          </a:prstGeom>
          <a:solidFill>
            <a:srgbClr val="1999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51820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24200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55976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55976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5976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724128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6" name="Straight Arrow Connector 15"/>
          <p:cNvCxnSpPr>
            <a:stCxn id="8" idx="7"/>
            <a:endCxn id="10" idx="3"/>
          </p:cNvCxnSpPr>
          <p:nvPr/>
        </p:nvCxnSpPr>
        <p:spPr bwMode="auto">
          <a:xfrm flipV="1">
            <a:off x="1881341" y="3474645"/>
            <a:ext cx="109684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Arrow Connector 16"/>
          <p:cNvCxnSpPr>
            <a:stCxn id="8" idx="5"/>
            <a:endCxn id="11" idx="1"/>
          </p:cNvCxnSpPr>
          <p:nvPr/>
        </p:nvCxnSpPr>
        <p:spPr bwMode="auto">
          <a:xfrm>
            <a:off x="1881341" y="4446753"/>
            <a:ext cx="1069222" cy="916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Arrow Connector 17"/>
          <p:cNvCxnSpPr>
            <a:stCxn id="10" idx="6"/>
            <a:endCxn id="12" idx="2"/>
          </p:cNvCxnSpPr>
          <p:nvPr/>
        </p:nvCxnSpPr>
        <p:spPr bwMode="auto">
          <a:xfrm>
            <a:off x="3131840" y="3410998"/>
            <a:ext cx="12241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Arrow Connector 18"/>
          <p:cNvCxnSpPr>
            <a:stCxn id="10" idx="5"/>
            <a:endCxn id="14" idx="1"/>
          </p:cNvCxnSpPr>
          <p:nvPr/>
        </p:nvCxnSpPr>
        <p:spPr bwMode="auto">
          <a:xfrm>
            <a:off x="3105477" y="3474645"/>
            <a:ext cx="127686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Arrow Connector 19"/>
          <p:cNvCxnSpPr>
            <a:stCxn id="11" idx="6"/>
            <a:endCxn id="13" idx="2"/>
          </p:cNvCxnSpPr>
          <p:nvPr/>
        </p:nvCxnSpPr>
        <p:spPr bwMode="auto">
          <a:xfrm>
            <a:off x="3104220" y="5427222"/>
            <a:ext cx="12517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Arrow Connector 20"/>
          <p:cNvCxnSpPr>
            <a:stCxn id="13" idx="6"/>
            <a:endCxn id="15" idx="3"/>
          </p:cNvCxnSpPr>
          <p:nvPr/>
        </p:nvCxnSpPr>
        <p:spPr bwMode="auto">
          <a:xfrm flipV="1">
            <a:off x="4535996" y="4446753"/>
            <a:ext cx="1214495" cy="980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Arrow Connector 21"/>
          <p:cNvCxnSpPr>
            <a:stCxn id="12" idx="5"/>
            <a:endCxn id="15" idx="1"/>
          </p:cNvCxnSpPr>
          <p:nvPr/>
        </p:nvCxnSpPr>
        <p:spPr bwMode="auto">
          <a:xfrm>
            <a:off x="4509633" y="3474645"/>
            <a:ext cx="1240858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Asynchrony is Bothersome</a:t>
            </a:r>
            <a:endParaRPr lang="en-US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1800" y="1088740"/>
            <a:ext cx="8064636" cy="11161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Example: constructing a BFS tree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2. Asynchronous version: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27684" y="4293096"/>
            <a:ext cx="180020" cy="180020"/>
          </a:xfrm>
          <a:prstGeom prst="ellipse">
            <a:avLst/>
          </a:prstGeom>
          <a:solidFill>
            <a:srgbClr val="1999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51820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24200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55976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55976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5976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724128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6" name="Straight Arrow Connector 15"/>
          <p:cNvCxnSpPr>
            <a:stCxn id="8" idx="7"/>
            <a:endCxn id="10" idx="3"/>
          </p:cNvCxnSpPr>
          <p:nvPr/>
        </p:nvCxnSpPr>
        <p:spPr bwMode="auto">
          <a:xfrm flipV="1">
            <a:off x="1881341" y="3474645"/>
            <a:ext cx="109684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Arrow Connector 16"/>
          <p:cNvCxnSpPr>
            <a:stCxn id="8" idx="5"/>
            <a:endCxn id="11" idx="1"/>
          </p:cNvCxnSpPr>
          <p:nvPr/>
        </p:nvCxnSpPr>
        <p:spPr bwMode="auto">
          <a:xfrm>
            <a:off x="1881341" y="4446753"/>
            <a:ext cx="1069222" cy="916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Arrow Connector 17"/>
          <p:cNvCxnSpPr>
            <a:stCxn id="10" idx="6"/>
            <a:endCxn id="12" idx="2"/>
          </p:cNvCxnSpPr>
          <p:nvPr/>
        </p:nvCxnSpPr>
        <p:spPr bwMode="auto">
          <a:xfrm>
            <a:off x="3131840" y="3410998"/>
            <a:ext cx="12241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Arrow Connector 18"/>
          <p:cNvCxnSpPr>
            <a:stCxn id="10" idx="5"/>
            <a:endCxn id="14" idx="1"/>
          </p:cNvCxnSpPr>
          <p:nvPr/>
        </p:nvCxnSpPr>
        <p:spPr bwMode="auto">
          <a:xfrm>
            <a:off x="3105477" y="3474645"/>
            <a:ext cx="127686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Arrow Connector 19"/>
          <p:cNvCxnSpPr>
            <a:stCxn id="11" idx="6"/>
            <a:endCxn id="13" idx="2"/>
          </p:cNvCxnSpPr>
          <p:nvPr/>
        </p:nvCxnSpPr>
        <p:spPr bwMode="auto">
          <a:xfrm>
            <a:off x="3104220" y="5427222"/>
            <a:ext cx="12517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Arrow Connector 20"/>
          <p:cNvCxnSpPr>
            <a:stCxn id="13" idx="6"/>
            <a:endCxn id="15" idx="3"/>
          </p:cNvCxnSpPr>
          <p:nvPr/>
        </p:nvCxnSpPr>
        <p:spPr bwMode="auto">
          <a:xfrm flipV="1">
            <a:off x="4535996" y="4446753"/>
            <a:ext cx="1214495" cy="980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Arrow Connector 21"/>
          <p:cNvCxnSpPr>
            <a:stCxn id="12" idx="5"/>
            <a:endCxn id="15" idx="1"/>
          </p:cNvCxnSpPr>
          <p:nvPr/>
        </p:nvCxnSpPr>
        <p:spPr bwMode="auto">
          <a:xfrm>
            <a:off x="4509633" y="3474645"/>
            <a:ext cx="1240858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Asynchrony is Bothersome</a:t>
            </a:r>
            <a:endParaRPr lang="en-US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1800" y="1088740"/>
            <a:ext cx="8064636" cy="11161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Example: constructing a BFS tree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2. Asynchronous version: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27684" y="4293096"/>
            <a:ext cx="180020" cy="180020"/>
          </a:xfrm>
          <a:prstGeom prst="ellipse">
            <a:avLst/>
          </a:prstGeom>
          <a:solidFill>
            <a:srgbClr val="1999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51820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24200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55976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55976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5976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724128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6" name="Straight Arrow Connector 15"/>
          <p:cNvCxnSpPr>
            <a:stCxn id="8" idx="7"/>
            <a:endCxn id="10" idx="3"/>
          </p:cNvCxnSpPr>
          <p:nvPr/>
        </p:nvCxnSpPr>
        <p:spPr bwMode="auto">
          <a:xfrm flipV="1">
            <a:off x="1881341" y="3474645"/>
            <a:ext cx="109684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Arrow Connector 16"/>
          <p:cNvCxnSpPr>
            <a:stCxn id="8" idx="5"/>
            <a:endCxn id="11" idx="1"/>
          </p:cNvCxnSpPr>
          <p:nvPr/>
        </p:nvCxnSpPr>
        <p:spPr bwMode="auto">
          <a:xfrm>
            <a:off x="1881341" y="4446753"/>
            <a:ext cx="1069222" cy="916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Arrow Connector 17"/>
          <p:cNvCxnSpPr>
            <a:stCxn id="10" idx="6"/>
            <a:endCxn id="12" idx="2"/>
          </p:cNvCxnSpPr>
          <p:nvPr/>
        </p:nvCxnSpPr>
        <p:spPr bwMode="auto">
          <a:xfrm>
            <a:off x="3131840" y="3410998"/>
            <a:ext cx="12241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Arrow Connector 18"/>
          <p:cNvCxnSpPr>
            <a:stCxn id="10" idx="5"/>
            <a:endCxn id="14" idx="1"/>
          </p:cNvCxnSpPr>
          <p:nvPr/>
        </p:nvCxnSpPr>
        <p:spPr bwMode="auto">
          <a:xfrm>
            <a:off x="3105477" y="3474645"/>
            <a:ext cx="127686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Arrow Connector 19"/>
          <p:cNvCxnSpPr>
            <a:stCxn id="11" idx="6"/>
            <a:endCxn id="13" idx="2"/>
          </p:cNvCxnSpPr>
          <p:nvPr/>
        </p:nvCxnSpPr>
        <p:spPr bwMode="auto">
          <a:xfrm>
            <a:off x="3104220" y="5427222"/>
            <a:ext cx="12517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Arrow Connector 20"/>
          <p:cNvCxnSpPr>
            <a:stCxn id="13" idx="6"/>
            <a:endCxn id="15" idx="3"/>
          </p:cNvCxnSpPr>
          <p:nvPr/>
        </p:nvCxnSpPr>
        <p:spPr bwMode="auto">
          <a:xfrm flipV="1">
            <a:off x="4535996" y="4446753"/>
            <a:ext cx="1214495" cy="980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Arrow Connector 21"/>
          <p:cNvCxnSpPr>
            <a:stCxn id="12" idx="5"/>
            <a:endCxn id="15" idx="1"/>
          </p:cNvCxnSpPr>
          <p:nvPr/>
        </p:nvCxnSpPr>
        <p:spPr bwMode="auto">
          <a:xfrm>
            <a:off x="4509633" y="3474645"/>
            <a:ext cx="1240858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Wrong' or 'Wrongly'? | Grammar Gi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2339" y="2204864"/>
            <a:ext cx="3001516" cy="1790905"/>
          </a:xfrm>
          <a:prstGeom prst="rect">
            <a:avLst/>
          </a:prstGeom>
          <a:noFill/>
        </p:spPr>
      </p:pic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Asynchrony is Bothersome</a:t>
            </a:r>
            <a:endParaRPr lang="en-US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1800" y="1088740"/>
            <a:ext cx="8064636" cy="11161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Example: constructing a BFS tree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2. Asynchronous version: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27684" y="4293096"/>
            <a:ext cx="180020" cy="180020"/>
          </a:xfrm>
          <a:prstGeom prst="ellipse">
            <a:avLst/>
          </a:prstGeom>
          <a:solidFill>
            <a:srgbClr val="1999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51820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24200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55976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55976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5976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724128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6" name="Straight Arrow Connector 15"/>
          <p:cNvCxnSpPr>
            <a:stCxn id="8" idx="7"/>
            <a:endCxn id="10" idx="3"/>
          </p:cNvCxnSpPr>
          <p:nvPr/>
        </p:nvCxnSpPr>
        <p:spPr bwMode="auto">
          <a:xfrm flipV="1">
            <a:off x="1881341" y="3474645"/>
            <a:ext cx="109684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Arrow Connector 16"/>
          <p:cNvCxnSpPr>
            <a:stCxn id="8" idx="5"/>
            <a:endCxn id="11" idx="1"/>
          </p:cNvCxnSpPr>
          <p:nvPr/>
        </p:nvCxnSpPr>
        <p:spPr bwMode="auto">
          <a:xfrm>
            <a:off x="1881341" y="4446753"/>
            <a:ext cx="1069222" cy="916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Arrow Connector 17"/>
          <p:cNvCxnSpPr>
            <a:stCxn id="10" idx="6"/>
            <a:endCxn id="12" idx="2"/>
          </p:cNvCxnSpPr>
          <p:nvPr/>
        </p:nvCxnSpPr>
        <p:spPr bwMode="auto">
          <a:xfrm>
            <a:off x="3131840" y="3410998"/>
            <a:ext cx="12241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Arrow Connector 18"/>
          <p:cNvCxnSpPr>
            <a:stCxn id="10" idx="5"/>
            <a:endCxn id="14" idx="1"/>
          </p:cNvCxnSpPr>
          <p:nvPr/>
        </p:nvCxnSpPr>
        <p:spPr bwMode="auto">
          <a:xfrm>
            <a:off x="3105477" y="3474645"/>
            <a:ext cx="127686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Arrow Connector 19"/>
          <p:cNvCxnSpPr>
            <a:stCxn id="11" idx="6"/>
            <a:endCxn id="13" idx="2"/>
          </p:cNvCxnSpPr>
          <p:nvPr/>
        </p:nvCxnSpPr>
        <p:spPr bwMode="auto">
          <a:xfrm>
            <a:off x="3104220" y="5427222"/>
            <a:ext cx="12517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Arrow Connector 20"/>
          <p:cNvCxnSpPr>
            <a:stCxn id="13" idx="6"/>
            <a:endCxn id="15" idx="3"/>
          </p:cNvCxnSpPr>
          <p:nvPr/>
        </p:nvCxnSpPr>
        <p:spPr bwMode="auto">
          <a:xfrm flipV="1">
            <a:off x="4535996" y="4446753"/>
            <a:ext cx="1214495" cy="980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Arrow Connector 21"/>
          <p:cNvCxnSpPr>
            <a:stCxn id="12" idx="5"/>
            <a:endCxn id="15" idx="1"/>
          </p:cNvCxnSpPr>
          <p:nvPr/>
        </p:nvCxnSpPr>
        <p:spPr bwMode="auto">
          <a:xfrm>
            <a:off x="4509633" y="3474645"/>
            <a:ext cx="1240858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Some Oversimplified History</a:t>
            </a:r>
            <a:endParaRPr lang="en-US">
              <a:latin typeface="Calibri" pitchFamily="34" charset="0"/>
            </a:endParaRPr>
          </a:p>
        </p:txBody>
      </p:sp>
      <p:pic>
        <p:nvPicPr>
          <p:cNvPr id="160774" name="Picture 6" descr="Valve hardware developer Jeri Ellsworth fired - GameSp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8932" y="908720"/>
            <a:ext cx="2623468" cy="2016224"/>
          </a:xfrm>
          <a:prstGeom prst="rect">
            <a:avLst/>
          </a:prstGeom>
          <a:noFill/>
        </p:spPr>
      </p:pic>
      <p:pic>
        <p:nvPicPr>
          <p:cNvPr id="160776" name="Picture 8" descr="What Microsoft billionaire Bill Gates was doing at 20 years o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8139" y="3933056"/>
            <a:ext cx="3574301" cy="2010544"/>
          </a:xfrm>
          <a:prstGeom prst="rect">
            <a:avLst/>
          </a:prstGeom>
          <a:noFill/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32040" y="3104964"/>
            <a:ext cx="4068452" cy="504056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Jeri – hardware developer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5220072" y="6129300"/>
            <a:ext cx="4068452" cy="504056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Bill – system architect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608004" y="3933056"/>
            <a:ext cx="940928" cy="201054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>
              <a:latin typeface="Calibri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8172400" y="3933056"/>
            <a:ext cx="940928" cy="201054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>
              <a:latin typeface="Calibri" pitchFamily="34" charset="0"/>
            </a:endParaRPr>
          </a:p>
        </p:txBody>
      </p:sp>
      <p:pic>
        <p:nvPicPr>
          <p:cNvPr id="58371" name="Picture 3" descr="http://2.bp.blogspot.com/-SdkydsqrUYw/UeohUPxh1LI/AAAAAAAAACo/qsR0UweI9kU/s320/speed+u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800" y="2924944"/>
            <a:ext cx="4358601" cy="1716199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03648" y="1844824"/>
            <a:ext cx="2700300" cy="792088"/>
          </a:xfrm>
          <a:prstGeom prst="rect">
            <a:avLst/>
          </a:prstGeom>
        </p:spPr>
        <p:txBody>
          <a:bodyPr/>
          <a:lstStyle/>
          <a:p>
            <a:pPr marL="514350" lvl="0" indent="-51435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000" b="1" kern="0" smtClean="0">
                <a:latin typeface="Calibri" pitchFamily="34" charset="0"/>
              </a:rPr>
              <a:t>How to</a:t>
            </a:r>
            <a:endParaRPr lang="en-US" sz="4000" b="1" kern="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403648" y="4905164"/>
            <a:ext cx="2700300" cy="792088"/>
          </a:xfrm>
          <a:prstGeom prst="rect">
            <a:avLst/>
          </a:prstGeom>
        </p:spPr>
        <p:txBody>
          <a:bodyPr/>
          <a:lstStyle/>
          <a:p>
            <a:pPr marL="514350" lvl="0" indent="-51435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4000" b="1" kern="0" smtClean="0">
                <a:latin typeface="Calibri" pitchFamily="34" charset="0"/>
              </a:rPr>
              <a:t>?</a:t>
            </a:r>
            <a:endParaRPr lang="en-US" sz="4000" b="1" ker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Asynchrony is Bothersome</a:t>
            </a:r>
            <a:endParaRPr lang="en-US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1800" y="1088740"/>
            <a:ext cx="8064636" cy="11161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Example: constructing a BFS tree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3. Asynchronous version (fixed, sort of):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27684" y="4293096"/>
            <a:ext cx="180020" cy="180020"/>
          </a:xfrm>
          <a:prstGeom prst="ellipse">
            <a:avLst/>
          </a:prstGeom>
          <a:solidFill>
            <a:srgbClr val="1999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51820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24200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55976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55976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5976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724128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6" name="Straight Arrow Connector 15"/>
          <p:cNvCxnSpPr>
            <a:stCxn id="8" idx="7"/>
            <a:endCxn id="10" idx="3"/>
          </p:cNvCxnSpPr>
          <p:nvPr/>
        </p:nvCxnSpPr>
        <p:spPr bwMode="auto">
          <a:xfrm flipV="1">
            <a:off x="1881341" y="3474645"/>
            <a:ext cx="109684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Arrow Connector 16"/>
          <p:cNvCxnSpPr>
            <a:stCxn id="8" idx="5"/>
            <a:endCxn id="11" idx="1"/>
          </p:cNvCxnSpPr>
          <p:nvPr/>
        </p:nvCxnSpPr>
        <p:spPr bwMode="auto">
          <a:xfrm>
            <a:off x="1881341" y="4446753"/>
            <a:ext cx="1069222" cy="916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Arrow Connector 17"/>
          <p:cNvCxnSpPr>
            <a:stCxn id="10" idx="6"/>
            <a:endCxn id="12" idx="2"/>
          </p:cNvCxnSpPr>
          <p:nvPr/>
        </p:nvCxnSpPr>
        <p:spPr bwMode="auto">
          <a:xfrm>
            <a:off x="3131840" y="3410998"/>
            <a:ext cx="12241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Arrow Connector 18"/>
          <p:cNvCxnSpPr>
            <a:stCxn id="10" idx="5"/>
            <a:endCxn id="14" idx="1"/>
          </p:cNvCxnSpPr>
          <p:nvPr/>
        </p:nvCxnSpPr>
        <p:spPr bwMode="auto">
          <a:xfrm>
            <a:off x="3105477" y="3474645"/>
            <a:ext cx="127686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Arrow Connector 19"/>
          <p:cNvCxnSpPr>
            <a:stCxn id="11" idx="6"/>
            <a:endCxn id="13" idx="2"/>
          </p:cNvCxnSpPr>
          <p:nvPr/>
        </p:nvCxnSpPr>
        <p:spPr bwMode="auto">
          <a:xfrm>
            <a:off x="3104220" y="5427222"/>
            <a:ext cx="12517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Arrow Connector 20"/>
          <p:cNvCxnSpPr>
            <a:stCxn id="13" idx="6"/>
            <a:endCxn id="15" idx="3"/>
          </p:cNvCxnSpPr>
          <p:nvPr/>
        </p:nvCxnSpPr>
        <p:spPr bwMode="auto">
          <a:xfrm flipV="1">
            <a:off x="4535996" y="4446753"/>
            <a:ext cx="1214495" cy="980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Arrow Connector 21"/>
          <p:cNvCxnSpPr>
            <a:stCxn id="12" idx="5"/>
            <a:endCxn id="15" idx="1"/>
          </p:cNvCxnSpPr>
          <p:nvPr/>
        </p:nvCxnSpPr>
        <p:spPr bwMode="auto">
          <a:xfrm>
            <a:off x="4509633" y="3474645"/>
            <a:ext cx="1240858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631739" y="3887411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0</a:t>
            </a:r>
            <a:endParaRPr lang="en-US" ker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Asynchrony is Bothersome</a:t>
            </a:r>
            <a:endParaRPr lang="en-US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1800" y="1088740"/>
            <a:ext cx="8064636" cy="11161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Example: constructing a BFS tree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3. Asynchronous version (fixed, sort of):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27684" y="4293096"/>
            <a:ext cx="180020" cy="180020"/>
          </a:xfrm>
          <a:prstGeom prst="ellipse">
            <a:avLst/>
          </a:prstGeom>
          <a:solidFill>
            <a:srgbClr val="1999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51820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24200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55976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55976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5976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724128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6" name="Straight Arrow Connector 15"/>
          <p:cNvCxnSpPr>
            <a:stCxn id="8" idx="7"/>
            <a:endCxn id="10" idx="3"/>
          </p:cNvCxnSpPr>
          <p:nvPr/>
        </p:nvCxnSpPr>
        <p:spPr bwMode="auto">
          <a:xfrm flipV="1">
            <a:off x="1881341" y="3474645"/>
            <a:ext cx="109684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Arrow Connector 16"/>
          <p:cNvCxnSpPr>
            <a:stCxn id="8" idx="5"/>
            <a:endCxn id="11" idx="1"/>
          </p:cNvCxnSpPr>
          <p:nvPr/>
        </p:nvCxnSpPr>
        <p:spPr bwMode="auto">
          <a:xfrm>
            <a:off x="1881341" y="4446753"/>
            <a:ext cx="1069222" cy="916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Arrow Connector 17"/>
          <p:cNvCxnSpPr>
            <a:stCxn id="10" idx="6"/>
            <a:endCxn id="12" idx="2"/>
          </p:cNvCxnSpPr>
          <p:nvPr/>
        </p:nvCxnSpPr>
        <p:spPr bwMode="auto">
          <a:xfrm>
            <a:off x="3131840" y="3410998"/>
            <a:ext cx="12241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Arrow Connector 18"/>
          <p:cNvCxnSpPr>
            <a:stCxn id="10" idx="5"/>
            <a:endCxn id="14" idx="1"/>
          </p:cNvCxnSpPr>
          <p:nvPr/>
        </p:nvCxnSpPr>
        <p:spPr bwMode="auto">
          <a:xfrm>
            <a:off x="3105477" y="3474645"/>
            <a:ext cx="127686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Arrow Connector 19"/>
          <p:cNvCxnSpPr>
            <a:stCxn id="11" idx="6"/>
            <a:endCxn id="13" idx="2"/>
          </p:cNvCxnSpPr>
          <p:nvPr/>
        </p:nvCxnSpPr>
        <p:spPr bwMode="auto">
          <a:xfrm>
            <a:off x="3104220" y="5427222"/>
            <a:ext cx="12517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Arrow Connector 20"/>
          <p:cNvCxnSpPr>
            <a:stCxn id="13" idx="6"/>
            <a:endCxn id="15" idx="3"/>
          </p:cNvCxnSpPr>
          <p:nvPr/>
        </p:nvCxnSpPr>
        <p:spPr bwMode="auto">
          <a:xfrm flipV="1">
            <a:off x="4535996" y="4446753"/>
            <a:ext cx="1214495" cy="980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Arrow Connector 21"/>
          <p:cNvCxnSpPr>
            <a:stCxn id="12" idx="5"/>
            <a:endCxn id="15" idx="1"/>
          </p:cNvCxnSpPr>
          <p:nvPr/>
        </p:nvCxnSpPr>
        <p:spPr bwMode="auto">
          <a:xfrm>
            <a:off x="4509633" y="3474645"/>
            <a:ext cx="1240858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631739" y="3887411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0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2843808" y="4895523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1</a:t>
            </a:r>
            <a:endParaRPr lang="en-US" ker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Asynchrony is Bothersome</a:t>
            </a:r>
            <a:endParaRPr lang="en-US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1800" y="1088740"/>
            <a:ext cx="8064636" cy="11161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Example: constructing a BFS tree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3. Asynchronous version (fixed, sort of):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27684" y="4293096"/>
            <a:ext cx="180020" cy="180020"/>
          </a:xfrm>
          <a:prstGeom prst="ellipse">
            <a:avLst/>
          </a:prstGeom>
          <a:solidFill>
            <a:srgbClr val="1999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51820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24200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55976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55976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5976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724128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6" name="Straight Arrow Connector 15"/>
          <p:cNvCxnSpPr>
            <a:stCxn id="8" idx="7"/>
            <a:endCxn id="10" idx="3"/>
          </p:cNvCxnSpPr>
          <p:nvPr/>
        </p:nvCxnSpPr>
        <p:spPr bwMode="auto">
          <a:xfrm flipV="1">
            <a:off x="1881341" y="3474645"/>
            <a:ext cx="109684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Arrow Connector 16"/>
          <p:cNvCxnSpPr>
            <a:stCxn id="8" idx="5"/>
            <a:endCxn id="11" idx="1"/>
          </p:cNvCxnSpPr>
          <p:nvPr/>
        </p:nvCxnSpPr>
        <p:spPr bwMode="auto">
          <a:xfrm>
            <a:off x="1881341" y="4446753"/>
            <a:ext cx="1069222" cy="916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Arrow Connector 17"/>
          <p:cNvCxnSpPr>
            <a:stCxn id="10" idx="6"/>
            <a:endCxn id="12" idx="2"/>
          </p:cNvCxnSpPr>
          <p:nvPr/>
        </p:nvCxnSpPr>
        <p:spPr bwMode="auto">
          <a:xfrm>
            <a:off x="3131840" y="3410998"/>
            <a:ext cx="12241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Arrow Connector 18"/>
          <p:cNvCxnSpPr>
            <a:stCxn id="10" idx="5"/>
            <a:endCxn id="14" idx="1"/>
          </p:cNvCxnSpPr>
          <p:nvPr/>
        </p:nvCxnSpPr>
        <p:spPr bwMode="auto">
          <a:xfrm>
            <a:off x="3105477" y="3474645"/>
            <a:ext cx="127686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Arrow Connector 19"/>
          <p:cNvCxnSpPr>
            <a:stCxn id="11" idx="6"/>
            <a:endCxn id="13" idx="2"/>
          </p:cNvCxnSpPr>
          <p:nvPr/>
        </p:nvCxnSpPr>
        <p:spPr bwMode="auto">
          <a:xfrm>
            <a:off x="3104220" y="5427222"/>
            <a:ext cx="12517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Arrow Connector 20"/>
          <p:cNvCxnSpPr>
            <a:stCxn id="13" idx="6"/>
            <a:endCxn id="15" idx="3"/>
          </p:cNvCxnSpPr>
          <p:nvPr/>
        </p:nvCxnSpPr>
        <p:spPr bwMode="auto">
          <a:xfrm flipV="1">
            <a:off x="4535996" y="4446753"/>
            <a:ext cx="1214495" cy="980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Arrow Connector 21"/>
          <p:cNvCxnSpPr>
            <a:stCxn id="12" idx="5"/>
            <a:endCxn id="15" idx="1"/>
          </p:cNvCxnSpPr>
          <p:nvPr/>
        </p:nvCxnSpPr>
        <p:spPr bwMode="auto">
          <a:xfrm>
            <a:off x="4509633" y="3474645"/>
            <a:ext cx="1240858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631739" y="3887411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0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2843808" y="4895523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1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2843808" y="2879299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1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260031" y="4905164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2</a:t>
            </a:r>
            <a:endParaRPr lang="en-US" ker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Asynchrony is Bothersome</a:t>
            </a:r>
            <a:endParaRPr lang="en-US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1800" y="1088740"/>
            <a:ext cx="8064636" cy="11161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Example: constructing a BFS tree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3. Asynchronous version (fixed, sort of):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27684" y="4293096"/>
            <a:ext cx="180020" cy="180020"/>
          </a:xfrm>
          <a:prstGeom prst="ellipse">
            <a:avLst/>
          </a:prstGeom>
          <a:solidFill>
            <a:srgbClr val="1999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51820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24200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55976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55976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5976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724128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6" name="Straight Arrow Connector 15"/>
          <p:cNvCxnSpPr>
            <a:stCxn id="8" idx="7"/>
            <a:endCxn id="10" idx="3"/>
          </p:cNvCxnSpPr>
          <p:nvPr/>
        </p:nvCxnSpPr>
        <p:spPr bwMode="auto">
          <a:xfrm flipV="1">
            <a:off x="1881341" y="3474645"/>
            <a:ext cx="109684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Arrow Connector 16"/>
          <p:cNvCxnSpPr>
            <a:stCxn id="8" idx="5"/>
            <a:endCxn id="11" idx="1"/>
          </p:cNvCxnSpPr>
          <p:nvPr/>
        </p:nvCxnSpPr>
        <p:spPr bwMode="auto">
          <a:xfrm>
            <a:off x="1881341" y="4446753"/>
            <a:ext cx="1069222" cy="916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Arrow Connector 17"/>
          <p:cNvCxnSpPr>
            <a:stCxn id="10" idx="6"/>
            <a:endCxn id="12" idx="2"/>
          </p:cNvCxnSpPr>
          <p:nvPr/>
        </p:nvCxnSpPr>
        <p:spPr bwMode="auto">
          <a:xfrm>
            <a:off x="3131840" y="3410998"/>
            <a:ext cx="12241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Arrow Connector 18"/>
          <p:cNvCxnSpPr>
            <a:stCxn id="10" idx="5"/>
            <a:endCxn id="14" idx="1"/>
          </p:cNvCxnSpPr>
          <p:nvPr/>
        </p:nvCxnSpPr>
        <p:spPr bwMode="auto">
          <a:xfrm>
            <a:off x="3105477" y="3474645"/>
            <a:ext cx="127686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Arrow Connector 19"/>
          <p:cNvCxnSpPr>
            <a:stCxn id="11" idx="6"/>
            <a:endCxn id="13" idx="2"/>
          </p:cNvCxnSpPr>
          <p:nvPr/>
        </p:nvCxnSpPr>
        <p:spPr bwMode="auto">
          <a:xfrm>
            <a:off x="3104220" y="5427222"/>
            <a:ext cx="12517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Arrow Connector 20"/>
          <p:cNvCxnSpPr>
            <a:stCxn id="13" idx="6"/>
            <a:endCxn id="15" idx="3"/>
          </p:cNvCxnSpPr>
          <p:nvPr/>
        </p:nvCxnSpPr>
        <p:spPr bwMode="auto">
          <a:xfrm flipV="1">
            <a:off x="4535996" y="4446753"/>
            <a:ext cx="1214495" cy="980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Arrow Connector 21"/>
          <p:cNvCxnSpPr>
            <a:stCxn id="12" idx="5"/>
            <a:endCxn id="15" idx="1"/>
          </p:cNvCxnSpPr>
          <p:nvPr/>
        </p:nvCxnSpPr>
        <p:spPr bwMode="auto">
          <a:xfrm>
            <a:off x="4509633" y="3474645"/>
            <a:ext cx="1240858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631739" y="3887411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0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2843808" y="4895523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1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2843808" y="2879299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1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260031" y="4905164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2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4283968" y="3861048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2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5652120" y="3861048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3</a:t>
            </a:r>
            <a:endParaRPr lang="en-US" ker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Asynchrony is Bothersome</a:t>
            </a:r>
            <a:endParaRPr lang="en-US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1800" y="1088740"/>
            <a:ext cx="8064636" cy="11161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Example: constructing a BFS tree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3. Asynchronous version (fixed, sort of):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27684" y="4293096"/>
            <a:ext cx="180020" cy="180020"/>
          </a:xfrm>
          <a:prstGeom prst="ellipse">
            <a:avLst/>
          </a:prstGeom>
          <a:solidFill>
            <a:srgbClr val="1999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51820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24200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55976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55976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5976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724128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6" name="Straight Arrow Connector 15"/>
          <p:cNvCxnSpPr>
            <a:stCxn id="8" idx="7"/>
            <a:endCxn id="10" idx="3"/>
          </p:cNvCxnSpPr>
          <p:nvPr/>
        </p:nvCxnSpPr>
        <p:spPr bwMode="auto">
          <a:xfrm flipV="1">
            <a:off x="1881341" y="3474645"/>
            <a:ext cx="109684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Arrow Connector 16"/>
          <p:cNvCxnSpPr>
            <a:stCxn id="8" idx="5"/>
            <a:endCxn id="11" idx="1"/>
          </p:cNvCxnSpPr>
          <p:nvPr/>
        </p:nvCxnSpPr>
        <p:spPr bwMode="auto">
          <a:xfrm>
            <a:off x="1881341" y="4446753"/>
            <a:ext cx="1069222" cy="916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158203" y="3410998"/>
            <a:ext cx="12241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Arrow Connector 18"/>
          <p:cNvCxnSpPr>
            <a:stCxn id="10" idx="5"/>
            <a:endCxn id="14" idx="1"/>
          </p:cNvCxnSpPr>
          <p:nvPr/>
        </p:nvCxnSpPr>
        <p:spPr bwMode="auto">
          <a:xfrm>
            <a:off x="3105477" y="3474645"/>
            <a:ext cx="127686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Arrow Connector 19"/>
          <p:cNvCxnSpPr>
            <a:stCxn id="11" idx="6"/>
            <a:endCxn id="13" idx="2"/>
          </p:cNvCxnSpPr>
          <p:nvPr/>
        </p:nvCxnSpPr>
        <p:spPr bwMode="auto">
          <a:xfrm>
            <a:off x="3104220" y="5427222"/>
            <a:ext cx="12517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Arrow Connector 20"/>
          <p:cNvCxnSpPr>
            <a:stCxn id="13" idx="6"/>
            <a:endCxn id="15" idx="3"/>
          </p:cNvCxnSpPr>
          <p:nvPr/>
        </p:nvCxnSpPr>
        <p:spPr bwMode="auto">
          <a:xfrm flipV="1">
            <a:off x="4535996" y="4446753"/>
            <a:ext cx="1214495" cy="980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Arrow Connector 21"/>
          <p:cNvCxnSpPr>
            <a:stCxn id="12" idx="5"/>
            <a:endCxn id="15" idx="1"/>
          </p:cNvCxnSpPr>
          <p:nvPr/>
        </p:nvCxnSpPr>
        <p:spPr bwMode="auto">
          <a:xfrm>
            <a:off x="4509633" y="3474645"/>
            <a:ext cx="1240858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631739" y="3887411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0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2843808" y="4895523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1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2843808" y="2879299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1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260031" y="4905164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2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4283968" y="3861048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2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5652120" y="3861048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3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260031" y="2879299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4</a:t>
            </a:r>
            <a:endParaRPr lang="en-US" ker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Asynchrony is Bothersome</a:t>
            </a:r>
            <a:endParaRPr lang="en-US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1800" y="1088740"/>
            <a:ext cx="8064636" cy="11161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Example: constructing a BFS tree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3. Asynchronous version (fixed, sort of):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27684" y="4293096"/>
            <a:ext cx="180020" cy="180020"/>
          </a:xfrm>
          <a:prstGeom prst="ellipse">
            <a:avLst/>
          </a:prstGeom>
          <a:solidFill>
            <a:srgbClr val="1999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51820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24200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55976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55976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5976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724128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6" name="Straight Arrow Connector 15"/>
          <p:cNvCxnSpPr>
            <a:stCxn id="8" idx="7"/>
            <a:endCxn id="10" idx="3"/>
          </p:cNvCxnSpPr>
          <p:nvPr/>
        </p:nvCxnSpPr>
        <p:spPr bwMode="auto">
          <a:xfrm flipV="1">
            <a:off x="1881341" y="3474645"/>
            <a:ext cx="109684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Arrow Connector 16"/>
          <p:cNvCxnSpPr>
            <a:stCxn id="8" idx="5"/>
            <a:endCxn id="11" idx="1"/>
          </p:cNvCxnSpPr>
          <p:nvPr/>
        </p:nvCxnSpPr>
        <p:spPr bwMode="auto">
          <a:xfrm>
            <a:off x="1881341" y="4446753"/>
            <a:ext cx="1069222" cy="916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158203" y="3410998"/>
            <a:ext cx="12241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Arrow Connector 18"/>
          <p:cNvCxnSpPr>
            <a:stCxn id="10" idx="5"/>
            <a:endCxn id="14" idx="1"/>
          </p:cNvCxnSpPr>
          <p:nvPr/>
        </p:nvCxnSpPr>
        <p:spPr bwMode="auto">
          <a:xfrm>
            <a:off x="3105477" y="3474645"/>
            <a:ext cx="127686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Arrow Connector 19"/>
          <p:cNvCxnSpPr>
            <a:stCxn id="11" idx="6"/>
            <a:endCxn id="13" idx="2"/>
          </p:cNvCxnSpPr>
          <p:nvPr/>
        </p:nvCxnSpPr>
        <p:spPr bwMode="auto">
          <a:xfrm>
            <a:off x="3104220" y="5427222"/>
            <a:ext cx="12517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Arrow Connector 20"/>
          <p:cNvCxnSpPr>
            <a:stCxn id="13" idx="6"/>
            <a:endCxn id="15" idx="3"/>
          </p:cNvCxnSpPr>
          <p:nvPr/>
        </p:nvCxnSpPr>
        <p:spPr bwMode="auto">
          <a:xfrm flipV="1">
            <a:off x="4535996" y="4446753"/>
            <a:ext cx="1214495" cy="980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Arrow Connector 21"/>
          <p:cNvCxnSpPr>
            <a:stCxn id="12" idx="5"/>
            <a:endCxn id="15" idx="1"/>
          </p:cNvCxnSpPr>
          <p:nvPr/>
        </p:nvCxnSpPr>
        <p:spPr bwMode="auto">
          <a:xfrm>
            <a:off x="4509633" y="3474645"/>
            <a:ext cx="1240858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631739" y="3887411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0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2843808" y="4895523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1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2843808" y="2879299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1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260031" y="4905164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2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4283968" y="3861048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2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5652120" y="3861048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3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260031" y="2879299"/>
            <a:ext cx="708013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2</a:t>
            </a:r>
            <a:endParaRPr lang="en-US" ker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Asynchrony is Bothersome</a:t>
            </a:r>
            <a:endParaRPr lang="en-US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1800" y="1088740"/>
            <a:ext cx="8064636" cy="11161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Example: constructing a BFS tree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3. Asynchronous version (fixed, </a:t>
            </a:r>
            <a:r>
              <a:rPr lang="de-CH" b="1" kern="0" smtClean="0">
                <a:latin typeface="Calibri" pitchFamily="34" charset="0"/>
              </a:rPr>
              <a:t>sort of</a:t>
            </a:r>
            <a:r>
              <a:rPr lang="de-CH" kern="0" smtClean="0">
                <a:latin typeface="Calibri" pitchFamily="34" charset="0"/>
              </a:rPr>
              <a:t>):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727684" y="4293096"/>
            <a:ext cx="180020" cy="180020"/>
          </a:xfrm>
          <a:prstGeom prst="ellipse">
            <a:avLst/>
          </a:prstGeom>
          <a:solidFill>
            <a:srgbClr val="1999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51820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24200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55976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55976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5976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724128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6" name="Straight Arrow Connector 15"/>
          <p:cNvCxnSpPr>
            <a:stCxn id="8" idx="7"/>
            <a:endCxn id="10" idx="3"/>
          </p:cNvCxnSpPr>
          <p:nvPr/>
        </p:nvCxnSpPr>
        <p:spPr bwMode="auto">
          <a:xfrm flipV="1">
            <a:off x="1881341" y="3474645"/>
            <a:ext cx="109684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7" name="Straight Arrow Connector 16"/>
          <p:cNvCxnSpPr>
            <a:stCxn id="8" idx="5"/>
            <a:endCxn id="11" idx="1"/>
          </p:cNvCxnSpPr>
          <p:nvPr/>
        </p:nvCxnSpPr>
        <p:spPr bwMode="auto">
          <a:xfrm>
            <a:off x="1881341" y="4446753"/>
            <a:ext cx="1069222" cy="916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158203" y="3410998"/>
            <a:ext cx="12241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Arrow Connector 18"/>
          <p:cNvCxnSpPr>
            <a:stCxn id="10" idx="5"/>
            <a:endCxn id="14" idx="1"/>
          </p:cNvCxnSpPr>
          <p:nvPr/>
        </p:nvCxnSpPr>
        <p:spPr bwMode="auto">
          <a:xfrm>
            <a:off x="3105477" y="3474645"/>
            <a:ext cx="127686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Arrow Connector 19"/>
          <p:cNvCxnSpPr>
            <a:stCxn id="11" idx="6"/>
            <a:endCxn id="13" idx="2"/>
          </p:cNvCxnSpPr>
          <p:nvPr/>
        </p:nvCxnSpPr>
        <p:spPr bwMode="auto">
          <a:xfrm>
            <a:off x="3104220" y="5427222"/>
            <a:ext cx="12517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1" name="Straight Arrow Connector 20"/>
          <p:cNvCxnSpPr>
            <a:stCxn id="13" idx="6"/>
            <a:endCxn id="15" idx="3"/>
          </p:cNvCxnSpPr>
          <p:nvPr/>
        </p:nvCxnSpPr>
        <p:spPr bwMode="auto">
          <a:xfrm flipV="1">
            <a:off x="4535996" y="4446753"/>
            <a:ext cx="1214495" cy="980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2" name="Straight Arrow Connector 21"/>
          <p:cNvCxnSpPr>
            <a:stCxn id="12" idx="5"/>
            <a:endCxn id="15" idx="1"/>
          </p:cNvCxnSpPr>
          <p:nvPr/>
        </p:nvCxnSpPr>
        <p:spPr bwMode="auto">
          <a:xfrm>
            <a:off x="4509633" y="3474645"/>
            <a:ext cx="1240858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631739" y="3887411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0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2843808" y="4895523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1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2843808" y="2879299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1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4260031" y="4905164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2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4283968" y="3861048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2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5652120" y="3861048"/>
            <a:ext cx="455985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3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260031" y="2879299"/>
            <a:ext cx="708013" cy="441689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2</a:t>
            </a:r>
            <a:endParaRPr lang="en-US" kern="0">
              <a:latin typeface="Calibri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5724128" y="2060849"/>
            <a:ext cx="864096" cy="8184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5364088" y="2924944"/>
            <a:ext cx="2820379" cy="54006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b="1" kern="0" smtClean="0">
                <a:latin typeface="Calibri" pitchFamily="34" charset="0"/>
              </a:rPr>
              <a:t>What‘s the issue?</a:t>
            </a:r>
            <a:endParaRPr lang="en-US" b="1" ker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Why Bill is Sad: Asynchrony</a:t>
            </a:r>
            <a:endParaRPr lang="en-US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124744"/>
            <a:ext cx="8064636" cy="4212468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...causes a range of problems: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-	algorithms become (more) involved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=&gt;	design &amp; implementation is (more) error-prone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-	algorithms might become less efficient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-	deciding when a task is complete might be difficult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-	non-deterministic execution complicates testing and verification</a:t>
            </a: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What Microsoft billionaire Bill Gates was doing at 20 years 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8139" y="4514800"/>
            <a:ext cx="3574301" cy="2010544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608004" y="4514800"/>
            <a:ext cx="940928" cy="201054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172400" y="4514800"/>
            <a:ext cx="940928" cy="201054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>
              <a:latin typeface="Calibri" pitchFamily="34" charset="0"/>
            </a:endParaRPr>
          </a:p>
        </p:txBody>
      </p:sp>
      <p:pic>
        <p:nvPicPr>
          <p:cNvPr id="10" name="Picture 2" descr="Unhappy Emoji [Free Download IOS Emojis] | Emoji, Emoji images, Emoji  pictur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348" y="4160688"/>
            <a:ext cx="858168" cy="858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Making Bill Happy: Synchronous Execution</a:t>
            </a:r>
            <a:endParaRPr lang="en-US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124744"/>
            <a:ext cx="8064636" cy="4212468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Synchronous Message Passing (SMP):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In each round, each FSM in the network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1. updates its state and computes outoing messages,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2. sends these messages to its neighboring FSMs, and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3. receives the messages from its neighbors.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sz="2000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This eliminates all the listed problems!</a:t>
            </a: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What Microsoft billionaire Bill Gates was doing at 20 years 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8139" y="4514800"/>
            <a:ext cx="3574301" cy="2010544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608004" y="4514800"/>
            <a:ext cx="940928" cy="201054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172400" y="4514800"/>
            <a:ext cx="940928" cy="201054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>
              <a:latin typeface="Calibri" pitchFamily="34" charset="0"/>
            </a:endParaRPr>
          </a:p>
        </p:txBody>
      </p:sp>
      <p:pic>
        <p:nvPicPr>
          <p:cNvPr id="13" name="Picture 2" descr="Smiley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6346" y="4185084"/>
            <a:ext cx="846094" cy="846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How is this Different?</a:t>
            </a:r>
            <a:endParaRPr lang="en-US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124744"/>
            <a:ext cx="8064636" cy="54006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Where before we “saw” a single FSM, we now “see” a network of FSMs. We could still view the network as a single FSM updating a state vector of individual states and messages.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de-CH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major advantages: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b="1" kern="0" smtClean="0">
                <a:latin typeface="Calibri" pitchFamily="34" charset="0"/>
              </a:rPr>
              <a:t>better modularization &amp; mapping to clock domains</a:t>
            </a:r>
            <a:endParaRPr lang="en-US" b="1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 smtClean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Globally asynchronous locally synchronous (GALS) architectur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708" y="2888940"/>
            <a:ext cx="4719482" cy="2438400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43708" y="2888940"/>
            <a:ext cx="4719482" cy="25479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 smtClean="0">
              <a:latin typeface="Calibri" pitchFamily="34" charset="0"/>
            </a:endParaRPr>
          </a:p>
        </p:txBody>
      </p:sp>
      <p:pic>
        <p:nvPicPr>
          <p:cNvPr id="11" name="Picture 2" descr="Salmon pink Coral Orange greetings card envelo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2608" y="3609020"/>
            <a:ext cx="772624" cy="513301"/>
          </a:xfrm>
          <a:prstGeom prst="rect">
            <a:avLst/>
          </a:prstGeom>
          <a:noFill/>
        </p:spPr>
      </p:pic>
      <p:pic>
        <p:nvPicPr>
          <p:cNvPr id="12" name="Picture 2" descr="Salmon pink Coral Orange greetings card envelo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5008" y="3815799"/>
            <a:ext cx="772624" cy="513301"/>
          </a:xfrm>
          <a:prstGeom prst="rect">
            <a:avLst/>
          </a:prstGeom>
          <a:noFill/>
        </p:spPr>
      </p:pic>
      <p:pic>
        <p:nvPicPr>
          <p:cNvPr id="13" name="Picture 2" descr="Salmon pink Coral Orange greetings card envelo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7408" y="4031823"/>
            <a:ext cx="772624" cy="513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The Way Things Used to Be</a:t>
            </a:r>
            <a:endParaRPr lang="en-US">
              <a:latin typeface="Calibri" pitchFamily="34" charset="0"/>
            </a:endParaRPr>
          </a:p>
        </p:txBody>
      </p:sp>
      <p:pic>
        <p:nvPicPr>
          <p:cNvPr id="160774" name="Picture 6" descr="Valve hardware developer Jeri Ellsworth fired - GameSp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8932" y="908720"/>
            <a:ext cx="2623468" cy="2016224"/>
          </a:xfrm>
          <a:prstGeom prst="rect">
            <a:avLst/>
          </a:prstGeom>
          <a:noFill/>
        </p:spPr>
      </p:pic>
      <p:pic>
        <p:nvPicPr>
          <p:cNvPr id="160776" name="Picture 8" descr="What Microsoft billionaire Bill Gates was doing at 20 years o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8139" y="3933056"/>
            <a:ext cx="3574301" cy="2010544"/>
          </a:xfrm>
          <a:prstGeom prst="rect">
            <a:avLst/>
          </a:prstGeom>
          <a:noFill/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32040" y="3104964"/>
            <a:ext cx="4068452" cy="504056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Jeri – hardware developer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5220072" y="6129300"/>
            <a:ext cx="4068452" cy="504056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Bill – system architect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608004" y="3933056"/>
            <a:ext cx="940928" cy="201054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>
              <a:latin typeface="Calibri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8172400" y="3933056"/>
            <a:ext cx="940928" cy="201054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>
              <a:latin typeface="Calibri" pitchFamily="34" charset="0"/>
            </a:endParaRPr>
          </a:p>
        </p:txBody>
      </p:sp>
      <p:pic>
        <p:nvPicPr>
          <p:cNvPr id="9" name="Picture 2" descr="Smiley - Wiki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6346" y="530678"/>
            <a:ext cx="846094" cy="846094"/>
          </a:xfrm>
          <a:prstGeom prst="rect">
            <a:avLst/>
          </a:prstGeom>
          <a:noFill/>
        </p:spPr>
      </p:pic>
      <p:pic>
        <p:nvPicPr>
          <p:cNvPr id="10" name="Picture 2" descr="Smiley - Wiki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6346" y="3609020"/>
            <a:ext cx="846094" cy="846094"/>
          </a:xfrm>
          <a:prstGeom prst="rect">
            <a:avLst/>
          </a:prstGeom>
          <a:noFill/>
        </p:spPr>
      </p:pic>
      <p:pic>
        <p:nvPicPr>
          <p:cNvPr id="11" name="Picture 1" descr="C:\Users\Harry\Documents\presentations\how_to_clock\clock_tre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556" y="1389218"/>
            <a:ext cx="4248472" cy="4668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Example: Synchronous Restart</a:t>
            </a:r>
            <a:endParaRPr lang="en-US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1800" y="1124744"/>
            <a:ext cx="8064636" cy="540060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Special node receives START signal in unknown round, all nodes ought to RESTART in the same round shortly after that. Topology: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Exercise: design FSM for SMP algorithm: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- initial states s</a:t>
            </a:r>
            <a:r>
              <a:rPr lang="en-US" kern="0" baseline="-25000" smtClean="0">
                <a:latin typeface="Calibri" pitchFamily="34" charset="0"/>
              </a:rPr>
              <a:t>v,0</a:t>
            </a:r>
            <a:r>
              <a:rPr lang="en-US" kern="0" smtClean="0">
                <a:latin typeface="Calibri" pitchFamily="34" charset="0"/>
              </a:rPr>
              <a:t> from (shared) state space 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- use “empty” 1-bit messages (i.e, </a:t>
            </a:r>
            <a:r>
              <a:rPr lang="el-GR" kern="0" smtClean="0">
                <a:latin typeface="Calibri" pitchFamily="34" charset="0"/>
              </a:rPr>
              <a:t>Σ</a:t>
            </a:r>
            <a:r>
              <a:rPr lang="de-CH" kern="0" baseline="-25000" smtClean="0">
                <a:latin typeface="Calibri" pitchFamily="34" charset="0"/>
              </a:rPr>
              <a:t>0</a:t>
            </a:r>
            <a:r>
              <a:rPr lang="de-CH" kern="0" smtClean="0">
                <a:latin typeface="Calibri" pitchFamily="34" charset="0"/>
              </a:rPr>
              <a:t> </a:t>
            </a:r>
            <a:r>
              <a:rPr lang="en-US" kern="0" smtClean="0">
                <a:latin typeface="Calibri" pitchFamily="34" charset="0"/>
              </a:rPr>
              <a:t>= {   ,1})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- </a:t>
            </a:r>
            <a:r>
              <a:rPr lang="el-GR" kern="0" smtClean="0">
                <a:latin typeface="Calibri" pitchFamily="34" charset="0"/>
              </a:rPr>
              <a:t>Γ</a:t>
            </a:r>
            <a:r>
              <a:rPr lang="de-CH" kern="0" smtClean="0">
                <a:latin typeface="Calibri" pitchFamily="34" charset="0"/>
              </a:rPr>
              <a:t> = </a:t>
            </a:r>
            <a:r>
              <a:rPr lang="el-GR" kern="0" smtClean="0">
                <a:latin typeface="Calibri" pitchFamily="34" charset="0"/>
              </a:rPr>
              <a:t>Ω</a:t>
            </a:r>
            <a:r>
              <a:rPr lang="de-CH" kern="0" smtClean="0">
                <a:latin typeface="Calibri" pitchFamily="34" charset="0"/>
              </a:rPr>
              <a:t> = {0,1} (whether to START resp. RESTART)</a:t>
            </a:r>
            <a:endParaRPr lang="en-US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- locally count down while information propagates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- specify functions for state updates, messages sent, and when to RESTART</a:t>
            </a:r>
            <a:endParaRPr lang="en-US" kern="0" smtClean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3023828" y="2744924"/>
            <a:ext cx="180020" cy="180020"/>
          </a:xfrm>
          <a:prstGeom prst="ellipse">
            <a:avLst/>
          </a:prstGeom>
          <a:solidFill>
            <a:srgbClr val="1999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436368" y="2744924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868144" y="2744924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7" name="Straight Arrow Connector 16"/>
          <p:cNvCxnSpPr>
            <a:stCxn id="15" idx="6"/>
            <a:endCxn id="16" idx="2"/>
          </p:cNvCxnSpPr>
          <p:nvPr/>
        </p:nvCxnSpPr>
        <p:spPr bwMode="auto">
          <a:xfrm>
            <a:off x="4616388" y="2834934"/>
            <a:ext cx="12517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Arrow Connector 17"/>
          <p:cNvCxnSpPr>
            <a:stCxn id="14" idx="6"/>
            <a:endCxn id="15" idx="2"/>
          </p:cNvCxnSpPr>
          <p:nvPr/>
        </p:nvCxnSpPr>
        <p:spPr bwMode="auto">
          <a:xfrm>
            <a:off x="3203848" y="2834934"/>
            <a:ext cx="12325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1" name="Rectangle 3"/>
          <p:cNvSpPr txBox="1">
            <a:spLocks noChangeArrowheads="1"/>
          </p:cNvSpPr>
          <p:nvPr/>
        </p:nvSpPr>
        <p:spPr>
          <a:xfrm rot="16200000">
            <a:off x="6152238" y="4279162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l-GR" kern="0" smtClean="0">
                <a:latin typeface="Calibri" pitchFamily="34" charset="0"/>
              </a:rPr>
              <a:t>ͱ</a:t>
            </a:r>
            <a:endParaRPr lang="en-US" kern="0" smtClean="0">
              <a:latin typeface="Calibri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74308" y="4247096"/>
            <a:ext cx="305904" cy="514052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2200" kern="0" smtClean="0">
                <a:latin typeface="Calibri" pitchFamily="34" charset="0"/>
              </a:rPr>
              <a:t>I</a:t>
            </a:r>
            <a:r>
              <a:rPr lang="en-US" sz="2400" kern="0" smtClean="0">
                <a:latin typeface="Calibri" pitchFamily="34" charset="0"/>
              </a:rPr>
              <a:t> </a:t>
            </a:r>
            <a:endParaRPr lang="en-US" sz="2400" kern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The Way Things Used to Be</a:t>
            </a:r>
            <a:endParaRPr lang="en-US">
              <a:latin typeface="Calibri" pitchFamily="34" charset="0"/>
            </a:endParaRPr>
          </a:p>
        </p:txBody>
      </p:sp>
      <p:pic>
        <p:nvPicPr>
          <p:cNvPr id="160774" name="Picture 6" descr="Valve hardware developer Jeri Ellsworth fired - GameSp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8932" y="908720"/>
            <a:ext cx="2623468" cy="2016224"/>
          </a:xfrm>
          <a:prstGeom prst="rect">
            <a:avLst/>
          </a:prstGeom>
          <a:noFill/>
        </p:spPr>
      </p:pic>
      <p:pic>
        <p:nvPicPr>
          <p:cNvPr id="160776" name="Picture 8" descr="What Microsoft billionaire Bill Gates was doing at 20 years o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8139" y="3933056"/>
            <a:ext cx="3574301" cy="2010544"/>
          </a:xfrm>
          <a:prstGeom prst="rect">
            <a:avLst/>
          </a:prstGeom>
          <a:noFill/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32040" y="3104964"/>
            <a:ext cx="4068452" cy="504056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Jeri – hardware developer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5220072" y="6129300"/>
            <a:ext cx="3619128" cy="504056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Bill – system architect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608004" y="3933056"/>
            <a:ext cx="940928" cy="201054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>
              <a:latin typeface="Calibri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8172400" y="3933056"/>
            <a:ext cx="940928" cy="201054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>
              <a:latin typeface="Calibri" pitchFamily="34" charset="0"/>
            </a:endParaRPr>
          </a:p>
        </p:txBody>
      </p:sp>
      <p:pic>
        <p:nvPicPr>
          <p:cNvPr id="10" name="Picture 2" descr="Smiley - Wiki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6346" y="3609020"/>
            <a:ext cx="846094" cy="846094"/>
          </a:xfrm>
          <a:prstGeom prst="rect">
            <a:avLst/>
          </a:prstGeom>
          <a:noFill/>
        </p:spPr>
      </p:pic>
      <p:pic>
        <p:nvPicPr>
          <p:cNvPr id="52226" name="Picture 2" descr="Unhappy Emoji [Free Download IOS Emojis] | Emoji, Emoji images, Emoji  pictu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4272" y="518604"/>
            <a:ext cx="858168" cy="858168"/>
          </a:xfrm>
          <a:prstGeom prst="rect">
            <a:avLst/>
          </a:prstGeom>
          <a:noFill/>
        </p:spPr>
      </p:pic>
      <p:pic>
        <p:nvPicPr>
          <p:cNvPr id="11" name="Picture 1" descr="C:\Users\Harry\Documents\presentations\how_to_clock\clock_tre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5556" y="1389218"/>
            <a:ext cx="4248472" cy="4668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How Things Were Later</a:t>
            </a:r>
            <a:endParaRPr lang="en-US">
              <a:latin typeface="Calibri" pitchFamily="34" charset="0"/>
            </a:endParaRPr>
          </a:p>
        </p:txBody>
      </p:sp>
      <p:pic>
        <p:nvPicPr>
          <p:cNvPr id="160774" name="Picture 6" descr="Valve hardware developer Jeri Ellsworth fired - GameSp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8932" y="908720"/>
            <a:ext cx="2623468" cy="2016224"/>
          </a:xfrm>
          <a:prstGeom prst="rect">
            <a:avLst/>
          </a:prstGeom>
          <a:noFill/>
        </p:spPr>
      </p:pic>
      <p:pic>
        <p:nvPicPr>
          <p:cNvPr id="160776" name="Picture 8" descr="What Microsoft billionaire Bill Gates was doing at 20 years o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8139" y="3933056"/>
            <a:ext cx="3574301" cy="2010544"/>
          </a:xfrm>
          <a:prstGeom prst="rect">
            <a:avLst/>
          </a:prstGeom>
          <a:noFill/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32040" y="3104964"/>
            <a:ext cx="4068452" cy="504056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Jeri – hardware developer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5220072" y="6129300"/>
            <a:ext cx="4068452" cy="504056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Bill – system architect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608004" y="3933056"/>
            <a:ext cx="940928" cy="201054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>
              <a:latin typeface="Calibri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8172400" y="3933056"/>
            <a:ext cx="940928" cy="201054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>
              <a:latin typeface="Calibri" pitchFamily="34" charset="0"/>
            </a:endParaRPr>
          </a:p>
        </p:txBody>
      </p:sp>
      <p:pic>
        <p:nvPicPr>
          <p:cNvPr id="10" name="Picture 2" descr="Smiley - Wiki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6346" y="530678"/>
            <a:ext cx="846094" cy="846094"/>
          </a:xfrm>
          <a:prstGeom prst="rect">
            <a:avLst/>
          </a:prstGeom>
          <a:noFill/>
        </p:spPr>
      </p:pic>
      <p:pic>
        <p:nvPicPr>
          <p:cNvPr id="13" name="Picture 2" descr="Smiley - Wiki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6346" y="3609020"/>
            <a:ext cx="846094" cy="846094"/>
          </a:xfrm>
          <a:prstGeom prst="rect">
            <a:avLst/>
          </a:prstGeom>
          <a:noFill/>
        </p:spPr>
      </p:pic>
      <p:pic>
        <p:nvPicPr>
          <p:cNvPr id="52226" name="Picture 2" descr="C:\Users\Harry\Documents\presentations\how_to_clock\two_plls_with_buff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907" y="2295531"/>
            <a:ext cx="4417121" cy="2357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How Things Were Later</a:t>
            </a:r>
            <a:endParaRPr lang="en-US">
              <a:latin typeface="Calibri" pitchFamily="34" charset="0"/>
            </a:endParaRPr>
          </a:p>
        </p:txBody>
      </p:sp>
      <p:pic>
        <p:nvPicPr>
          <p:cNvPr id="160774" name="Picture 6" descr="Valve hardware developer Jeri Ellsworth fired - GameSp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8932" y="908720"/>
            <a:ext cx="2623468" cy="2016224"/>
          </a:xfrm>
          <a:prstGeom prst="rect">
            <a:avLst/>
          </a:prstGeom>
          <a:noFill/>
        </p:spPr>
      </p:pic>
      <p:pic>
        <p:nvPicPr>
          <p:cNvPr id="160776" name="Picture 8" descr="What Microsoft billionaire Bill Gates was doing at 20 years o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8139" y="3933056"/>
            <a:ext cx="3574301" cy="2010544"/>
          </a:xfrm>
          <a:prstGeom prst="rect">
            <a:avLst/>
          </a:prstGeom>
          <a:noFill/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32040" y="3104964"/>
            <a:ext cx="4068452" cy="504056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Jeri – hardware developer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5220072" y="6129300"/>
            <a:ext cx="4068452" cy="504056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Bill – system architect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608004" y="3933056"/>
            <a:ext cx="940928" cy="201054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>
              <a:latin typeface="Calibri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8172400" y="3933056"/>
            <a:ext cx="940928" cy="201054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>
              <a:latin typeface="Calibri" pitchFamily="34" charset="0"/>
            </a:endParaRPr>
          </a:p>
        </p:txBody>
      </p:sp>
      <p:pic>
        <p:nvPicPr>
          <p:cNvPr id="11" name="Picture 2" descr="Smiley - Wiki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6346" y="3609020"/>
            <a:ext cx="846094" cy="846094"/>
          </a:xfrm>
          <a:prstGeom prst="rect">
            <a:avLst/>
          </a:prstGeom>
          <a:noFill/>
        </p:spPr>
      </p:pic>
      <p:pic>
        <p:nvPicPr>
          <p:cNvPr id="12" name="Picture 2" descr="Unhappy Emoji [Free Download IOS Emojis] | Emoji, Emoji images, Emoji  pictu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4272" y="518604"/>
            <a:ext cx="858168" cy="858168"/>
          </a:xfrm>
          <a:prstGeom prst="rect">
            <a:avLst/>
          </a:prstGeom>
          <a:noFill/>
        </p:spPr>
      </p:pic>
      <p:pic>
        <p:nvPicPr>
          <p:cNvPr id="13" name="Picture 2" descr="C:\Users\Harry\Documents\presentations\how_to_clock\two_plls_with_buff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907" y="2295531"/>
            <a:ext cx="4417121" cy="2357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How Things Are Now</a:t>
            </a:r>
            <a:endParaRPr lang="en-US">
              <a:latin typeface="Calibri" pitchFamily="34" charset="0"/>
            </a:endParaRPr>
          </a:p>
        </p:txBody>
      </p:sp>
      <p:pic>
        <p:nvPicPr>
          <p:cNvPr id="160774" name="Picture 6" descr="Valve hardware developer Jeri Ellsworth fired - GameSp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8932" y="908720"/>
            <a:ext cx="2623468" cy="2016224"/>
          </a:xfrm>
          <a:prstGeom prst="rect">
            <a:avLst/>
          </a:prstGeom>
          <a:noFill/>
        </p:spPr>
      </p:pic>
      <p:pic>
        <p:nvPicPr>
          <p:cNvPr id="160776" name="Picture 8" descr="What Microsoft billionaire Bill Gates was doing at 20 years o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8139" y="3933056"/>
            <a:ext cx="3574301" cy="2010544"/>
          </a:xfrm>
          <a:prstGeom prst="rect">
            <a:avLst/>
          </a:prstGeom>
          <a:noFill/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32040" y="3104964"/>
            <a:ext cx="4068452" cy="504056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Jeri – hardware developer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5220072" y="6129300"/>
            <a:ext cx="4068452" cy="504056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kern="0" smtClean="0">
                <a:latin typeface="Calibri" pitchFamily="34" charset="0"/>
              </a:rPr>
              <a:t>Bill – system architect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608004" y="3933056"/>
            <a:ext cx="940928" cy="201054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>
              <a:latin typeface="Calibri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8172400" y="3933056"/>
            <a:ext cx="940928" cy="201054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kern="0">
              <a:latin typeface="Calibri" pitchFamily="34" charset="0"/>
            </a:endParaRPr>
          </a:p>
        </p:txBody>
      </p:sp>
      <p:pic>
        <p:nvPicPr>
          <p:cNvPr id="11" name="Picture 2" descr="Smiley - Wikip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6346" y="530678"/>
            <a:ext cx="846094" cy="846094"/>
          </a:xfrm>
          <a:prstGeom prst="rect">
            <a:avLst/>
          </a:prstGeom>
          <a:noFill/>
        </p:spPr>
      </p:pic>
      <p:pic>
        <p:nvPicPr>
          <p:cNvPr id="12" name="Picture 2" descr="Unhappy Emoji [Free Download IOS Emojis] | Emoji, Emoji images, Emoji  pictu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4348" y="3578944"/>
            <a:ext cx="858168" cy="858168"/>
          </a:xfrm>
          <a:prstGeom prst="rect">
            <a:avLst/>
          </a:prstGeom>
          <a:noFill/>
        </p:spPr>
      </p:pic>
      <p:pic>
        <p:nvPicPr>
          <p:cNvPr id="13" name="Picture 2" descr="Globally asynchronous locally synchronous (GALS) architecture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657" y="1196752"/>
            <a:ext cx="4719482" cy="2438400"/>
          </a:xfrm>
          <a:prstGeom prst="rect">
            <a:avLst/>
          </a:prstGeom>
          <a:noFill/>
        </p:spPr>
      </p:pic>
      <p:pic>
        <p:nvPicPr>
          <p:cNvPr id="48130" name="Picture 2" descr="https://www.theglobeandmail.com/resizer/vuq5BbpLW-sp1Jd_-vvdn_Z8p0c=/480x0/filters:quality(80)/arc-anglerfish-tgam-prod-tgam.s3.amazonaws.com/public/TUCWGKGHCVGBPEMEP75TVAR5L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7605" y="4329100"/>
            <a:ext cx="3348371" cy="2232248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339752" y="3681028"/>
            <a:ext cx="540060" cy="78370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5000" b="1" kern="0" smtClean="0">
                <a:latin typeface="Calibri" pitchFamily="34" charset="0"/>
              </a:rPr>
              <a:t>+</a:t>
            </a:r>
            <a:endParaRPr lang="en-US" sz="5000" b="1" ker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Why Bill is Sad: Asynchrony</a:t>
            </a:r>
            <a:endParaRPr lang="en-US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7246" y="5157192"/>
            <a:ext cx="7923186" cy="1332148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Message delivery is safe, but timing is not!</a:t>
            </a:r>
            <a:endParaRPr lang="en-US" kern="0" smtClean="0">
              <a:latin typeface="Calibri" pitchFamily="34" charset="0"/>
            </a:endParaRP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=&gt; </a:t>
            </a:r>
            <a:r>
              <a:rPr lang="de-CH" kern="0" smtClean="0">
                <a:latin typeface="Calibri" pitchFamily="34" charset="0"/>
              </a:rPr>
              <a:t>phase shifts cause </a:t>
            </a:r>
            <a:r>
              <a:rPr lang="de-CH" b="1" kern="0" smtClean="0">
                <a:latin typeface="Calibri" pitchFamily="34" charset="0"/>
              </a:rPr>
              <a:t>non-deterministic executions!</a:t>
            </a:r>
            <a:endParaRPr lang="en-US" b="1" kern="0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2" name="Picture 2" descr="access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7879" y="2996952"/>
            <a:ext cx="2983256" cy="167467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5097879" y="1124744"/>
            <a:ext cx="4622693" cy="1610667"/>
            <a:chOff x="2181555" y="1124744"/>
            <a:chExt cx="4622693" cy="1610667"/>
          </a:xfrm>
        </p:grpSpPr>
        <p:pic>
          <p:nvPicPr>
            <p:cNvPr id="10" name="Grafik 25">
              <a:extLst>
                <a:ext uri="{FF2B5EF4-FFF2-40B4-BE49-F238E27FC236}">
                  <a16:creationId xmlns:a16="http://schemas.microsoft.com/office/drawing/2014/main" xmlns="" id="{1AC5FE97-6FF4-4B65-89A2-DDF0433527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837473B0-CC2E-450A-ABE3-18F120FF3D39}">
                  <a1611:picAttrSrcUrl xmlns:a1611="http://schemas.microsoft.com/office/drawing/2016/11/main" xmlns="" r:id="rId12"/>
                </a:ext>
              </a:extLst>
            </a:blip>
            <a:srcRect t="54701" b="109"/>
            <a:stretch/>
          </p:blipFill>
          <p:spPr>
            <a:xfrm>
              <a:off x="2181555" y="1124744"/>
              <a:ext cx="4193211" cy="1610667"/>
            </a:xfrm>
            <a:prstGeom prst="rect">
              <a:avLst/>
            </a:prstGeom>
          </p:spPr>
        </p:pic>
        <p:sp>
          <p:nvSpPr>
            <p:cNvPr id="12" name="Rectangle 3"/>
            <p:cNvSpPr txBox="1">
              <a:spLocks noChangeArrowheads="1"/>
            </p:cNvSpPr>
            <p:nvPr/>
          </p:nvSpPr>
          <p:spPr>
            <a:xfrm>
              <a:off x="5164811" y="1124744"/>
              <a:ext cx="1639437" cy="1610667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/>
            <a:p>
              <a:pPr marL="514350" lvl="0" indent="-5143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endParaRPr lang="en-US" b="1" kern="0">
                <a:latin typeface="Calibri" pitchFamily="34" charset="0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175956" y="2357264"/>
            <a:ext cx="1044116" cy="927720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sz="6000" kern="0" smtClean="0">
                <a:latin typeface="Calibri" pitchFamily="34" charset="0"/>
              </a:rPr>
              <a:t>:</a:t>
            </a:r>
            <a:endParaRPr lang="en-US" sz="6000" b="1" kern="0">
              <a:latin typeface="Calibri" pitchFamily="34" charset="0"/>
            </a:endParaRPr>
          </a:p>
        </p:txBody>
      </p:sp>
      <p:pic>
        <p:nvPicPr>
          <p:cNvPr id="16" name="Picture 2" descr="https://www.theglobeandmail.com/resizer/vuq5BbpLW-sp1Jd_-vvdn_Z8p0c=/480x0/filters:quality(80)/arc-anglerfish-tgam-prod-tgam.s3.amazonaws.com/public/TUCWGKGHCVGBPEMEP75TVAR5L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565" y="1844824"/>
            <a:ext cx="334837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228600"/>
            <a:ext cx="8407400" cy="685800"/>
          </a:xfrm>
          <a:prstGeom prst="rect">
            <a:avLst/>
          </a:prstGeom>
        </p:spPr>
        <p:txBody>
          <a:bodyPr/>
          <a:lstStyle/>
          <a:p>
            <a:r>
              <a:rPr lang="de-CH" smtClean="0">
                <a:latin typeface="Calibri" pitchFamily="34" charset="0"/>
              </a:rPr>
              <a:t>Asynchrony is Bothersome</a:t>
            </a:r>
            <a:endParaRPr lang="en-US">
              <a:latin typeface="Calibri" pitchFamily="34" charset="0"/>
            </a:endParaRPr>
          </a:p>
        </p:txBody>
      </p:sp>
      <p:sp>
        <p:nvSpPr>
          <p:cNvPr id="36870" name="AutoShape 6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Antenna Radio Transmitter Clip Art at Clker.com - vector clip art online,  royalty free &amp; public dom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1800" y="1088740"/>
            <a:ext cx="8064636" cy="111612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Example: constructing a BFS tree</a:t>
            </a:r>
          </a:p>
          <a:p>
            <a:pPr marL="514350" lvl="0" indent="-5143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de-CH" kern="0" smtClean="0">
                <a:latin typeface="Calibri" pitchFamily="34" charset="0"/>
              </a:rPr>
              <a:t>1. Synchronous version:</a:t>
            </a:r>
            <a:endParaRPr lang="en-US" kern="0"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727684" y="4293096"/>
            <a:ext cx="180020" cy="180020"/>
          </a:xfrm>
          <a:prstGeom prst="ellipse">
            <a:avLst/>
          </a:prstGeom>
          <a:solidFill>
            <a:srgbClr val="1999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951820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924200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55976" y="3320988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355976" y="5337212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55976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724128" y="4293096"/>
            <a:ext cx="180020" cy="1800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8" name="Straight Arrow Connector 17"/>
          <p:cNvCxnSpPr>
            <a:stCxn id="10" idx="7"/>
            <a:endCxn id="11" idx="3"/>
          </p:cNvCxnSpPr>
          <p:nvPr/>
        </p:nvCxnSpPr>
        <p:spPr bwMode="auto">
          <a:xfrm flipV="1">
            <a:off x="1881341" y="3474645"/>
            <a:ext cx="109684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0" name="Straight Arrow Connector 19"/>
          <p:cNvCxnSpPr>
            <a:stCxn id="10" idx="5"/>
            <a:endCxn id="12" idx="1"/>
          </p:cNvCxnSpPr>
          <p:nvPr/>
        </p:nvCxnSpPr>
        <p:spPr bwMode="auto">
          <a:xfrm>
            <a:off x="1881341" y="4446753"/>
            <a:ext cx="1069222" cy="9168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3" name="Straight Arrow Connector 22"/>
          <p:cNvCxnSpPr>
            <a:stCxn id="11" idx="6"/>
            <a:endCxn id="13" idx="2"/>
          </p:cNvCxnSpPr>
          <p:nvPr/>
        </p:nvCxnSpPr>
        <p:spPr bwMode="auto">
          <a:xfrm>
            <a:off x="3131840" y="3410998"/>
            <a:ext cx="12241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6" name="Straight Arrow Connector 25"/>
          <p:cNvCxnSpPr>
            <a:stCxn id="11" idx="5"/>
            <a:endCxn id="15" idx="1"/>
          </p:cNvCxnSpPr>
          <p:nvPr/>
        </p:nvCxnSpPr>
        <p:spPr bwMode="auto">
          <a:xfrm>
            <a:off x="3105477" y="3474645"/>
            <a:ext cx="1276862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" name="Straight Arrow Connector 28"/>
          <p:cNvCxnSpPr>
            <a:stCxn id="12" idx="6"/>
            <a:endCxn id="14" idx="2"/>
          </p:cNvCxnSpPr>
          <p:nvPr/>
        </p:nvCxnSpPr>
        <p:spPr bwMode="auto">
          <a:xfrm>
            <a:off x="3104220" y="5427222"/>
            <a:ext cx="125175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2" name="Straight Arrow Connector 31"/>
          <p:cNvCxnSpPr>
            <a:stCxn id="14" idx="6"/>
            <a:endCxn id="16" idx="3"/>
          </p:cNvCxnSpPr>
          <p:nvPr/>
        </p:nvCxnSpPr>
        <p:spPr bwMode="auto">
          <a:xfrm flipV="1">
            <a:off x="4535996" y="4446753"/>
            <a:ext cx="1214495" cy="980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5" name="Straight Arrow Connector 34"/>
          <p:cNvCxnSpPr>
            <a:stCxn id="13" idx="5"/>
            <a:endCxn id="16" idx="1"/>
          </p:cNvCxnSpPr>
          <p:nvPr/>
        </p:nvCxnSpPr>
        <p:spPr bwMode="auto">
          <a:xfrm>
            <a:off x="4509633" y="3474645"/>
            <a:ext cx="1240858" cy="8448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Pict">
  <a:themeElements>
    <a:clrScheme name="vorlagePic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orlagePic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>
        <a:noFill/>
        <a:ln w="28575">
          <a:solidFill>
            <a:schemeClr val="tx1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vorlagePi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Pic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Pic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Designs\Aufsteigend.pot</Template>
  <TotalTime>949</TotalTime>
  <Words>699</Words>
  <Application>Microsoft Office PowerPoint</Application>
  <PresentationFormat>On-screen Show (4:3)</PresentationFormat>
  <Paragraphs>183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vorlagePict</vt:lpstr>
      <vt:lpstr>Simulating Synchronous Systems</vt:lpstr>
      <vt:lpstr>Some Oversimplified History</vt:lpstr>
      <vt:lpstr>The Way Things Used to Be</vt:lpstr>
      <vt:lpstr>The Way Things Used to Be</vt:lpstr>
      <vt:lpstr>How Things Were Later</vt:lpstr>
      <vt:lpstr>How Things Were Later</vt:lpstr>
      <vt:lpstr>How Things Are Now</vt:lpstr>
      <vt:lpstr>Why Bill is Sad: Asynchrony</vt:lpstr>
      <vt:lpstr>Asynchrony is Bothersome</vt:lpstr>
      <vt:lpstr>Asynchrony is Bothersome</vt:lpstr>
      <vt:lpstr>Asynchrony is Bothersome</vt:lpstr>
      <vt:lpstr>Asynchrony is Bothersome</vt:lpstr>
      <vt:lpstr>Asynchrony is Bothersome</vt:lpstr>
      <vt:lpstr>Asynchrony is Bothersome</vt:lpstr>
      <vt:lpstr>Asynchrony is Bothersome</vt:lpstr>
      <vt:lpstr>Asynchrony is Bothersome</vt:lpstr>
      <vt:lpstr>Asynchrony is Bothersome</vt:lpstr>
      <vt:lpstr>Asynchrony is Bothersome</vt:lpstr>
      <vt:lpstr>Asynchrony is Bothersome</vt:lpstr>
      <vt:lpstr>Asynchrony is Bothersome</vt:lpstr>
      <vt:lpstr>Asynchrony is Bothersome</vt:lpstr>
      <vt:lpstr>Asynchrony is Bothersome</vt:lpstr>
      <vt:lpstr>Asynchrony is Bothersome</vt:lpstr>
      <vt:lpstr>Asynchrony is Bothersome</vt:lpstr>
      <vt:lpstr>Asynchrony is Bothersome</vt:lpstr>
      <vt:lpstr>Asynchrony is Bothersome</vt:lpstr>
      <vt:lpstr>Why Bill is Sad: Asynchrony</vt:lpstr>
      <vt:lpstr>Making Bill Happy: Synchronous Execution</vt:lpstr>
      <vt:lpstr>How is this Different?</vt:lpstr>
      <vt:lpstr>Example: Synchronous Restart</vt:lpstr>
    </vt:vector>
  </TitlesOfParts>
  <Company>foto &amp; grafik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zz</dc:creator>
  <cp:lastModifiedBy>Harry</cp:lastModifiedBy>
  <cp:revision>2456</cp:revision>
  <cp:lastPrinted>2001-11-16T09:18:20Z</cp:lastPrinted>
  <dcterms:created xsi:type="dcterms:W3CDTF">2001-11-15T15:25:58Z</dcterms:created>
  <dcterms:modified xsi:type="dcterms:W3CDTF">2020-12-28T14:10:14Z</dcterms:modified>
</cp:coreProperties>
</file>