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842" r:id="rId3"/>
    <p:sldId id="843" r:id="rId4"/>
    <p:sldId id="844" r:id="rId5"/>
    <p:sldId id="845" r:id="rId6"/>
    <p:sldId id="846" r:id="rId7"/>
    <p:sldId id="847" r:id="rId8"/>
    <p:sldId id="848" r:id="rId9"/>
    <p:sldId id="849" r:id="rId10"/>
  </p:sldIdLst>
  <p:sldSz cx="9144000" cy="6858000" type="screen4x3"/>
  <p:notesSz cx="6797675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256">
          <p15:clr>
            <a:srgbClr val="A4A3A4"/>
          </p15:clr>
        </p15:guide>
        <p15:guide id="2" orient="horz" pos="1824">
          <p15:clr>
            <a:srgbClr val="A4A3A4"/>
          </p15:clr>
        </p15:guide>
        <p15:guide id="3" orient="horz" pos="2688">
          <p15:clr>
            <a:srgbClr val="A4A3A4"/>
          </p15:clr>
        </p15:guide>
        <p15:guide id="4" orient="horz" pos="3120">
          <p15:clr>
            <a:srgbClr val="A4A3A4"/>
          </p15:clr>
        </p15:guide>
        <p15:guide id="5" orient="horz" pos="1392">
          <p15:clr>
            <a:srgbClr val="A4A3A4"/>
          </p15:clr>
        </p15:guide>
        <p15:guide id="6" pos="2921">
          <p15:clr>
            <a:srgbClr val="A4A3A4"/>
          </p15:clr>
        </p15:guide>
        <p15:guide id="7" pos="4560">
          <p15:clr>
            <a:srgbClr val="A4A3A4"/>
          </p15:clr>
        </p15:guide>
        <p15:guide id="8" pos="1824">
          <p15:clr>
            <a:srgbClr val="A4A3A4"/>
          </p15:clr>
        </p15:guide>
        <p15:guide id="9" pos="18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19994D"/>
    <a:srgbClr val="FF9933"/>
    <a:srgbClr val="FF6600"/>
    <a:srgbClr val="00FF00"/>
    <a:srgbClr val="DF3321"/>
    <a:srgbClr val="0040C0"/>
    <a:srgbClr val="FF3399"/>
    <a:srgbClr val="0156FF"/>
    <a:srgbClr val="996633"/>
    <a:srgbClr val="017BE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37" autoAdjust="0"/>
    <p:restoredTop sz="94692" autoAdjust="0"/>
  </p:normalViewPr>
  <p:slideViewPr>
    <p:cSldViewPr snapToObjects="1">
      <p:cViewPr>
        <p:scale>
          <a:sx n="100" d="100"/>
          <a:sy n="100" d="100"/>
        </p:scale>
        <p:origin x="-1968" y="-312"/>
      </p:cViewPr>
      <p:guideLst>
        <p:guide orient="horz" pos="2256"/>
        <p:guide orient="horz" pos="1824"/>
        <p:guide orient="horz" pos="2688"/>
        <p:guide orient="horz" pos="3120"/>
        <p:guide orient="horz" pos="1392"/>
        <p:guide pos="2921"/>
        <p:guide pos="4560"/>
        <p:guide pos="1824"/>
        <p:guide pos="18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 varScale="1">
        <p:scale>
          <a:sx n="81" d="100"/>
          <a:sy n="81" d="100"/>
        </p:scale>
        <p:origin x="-4020" y="-90"/>
      </p:cViewPr>
      <p:guideLst>
        <p:guide orient="horz" pos="3126"/>
        <p:guide pos="2141"/>
      </p:guideLst>
    </p:cSldViewPr>
  </p:notes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 alt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e-DE" altLang="en-US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 altLang="en-US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6CD7BD2-54AB-4D67-AB30-AEB8DECEB6F0}" type="slidenum">
              <a:rPr lang="de-DE" altLang="en-US"/>
              <a:pPr/>
              <a:t>‹#›</a:t>
            </a:fld>
            <a:endParaRPr lang="de-DE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 alt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e-DE" alt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4875"/>
            <a:ext cx="5060950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en-US"/>
              <a:t>Klicken Sie, um die Textformatierung des Masters zu bearbeiten.</a:t>
            </a:r>
          </a:p>
          <a:p>
            <a:pPr lvl="1"/>
            <a:r>
              <a:rPr lang="de-DE" altLang="en-US"/>
              <a:t>Zweite Ebene</a:t>
            </a:r>
          </a:p>
          <a:p>
            <a:pPr lvl="2"/>
            <a:r>
              <a:rPr lang="de-DE" altLang="en-US"/>
              <a:t>Dritte Ebene</a:t>
            </a:r>
          </a:p>
          <a:p>
            <a:pPr lvl="3"/>
            <a:r>
              <a:rPr lang="de-DE" altLang="en-US"/>
              <a:t>Vierte Ebene</a:t>
            </a:r>
          </a:p>
          <a:p>
            <a:pPr lvl="4"/>
            <a:r>
              <a:rPr lang="de-DE" altLang="en-US"/>
              <a:t>Fünfte Ebene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 alt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22A0B9D-D136-4BF8-9D8F-7EFC87D5934C}" type="slidenum">
              <a:rPr lang="de-DE" altLang="en-US"/>
              <a:pPr/>
              <a:t>‹#›</a:t>
            </a:fld>
            <a:endParaRPr lang="de-DE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2A0B9D-D136-4BF8-9D8F-7EFC87D5934C}" type="slidenum">
              <a:rPr lang="de-DE" altLang="en-US" smtClean="0"/>
              <a:pPr/>
              <a:t>1</a:t>
            </a:fld>
            <a:endParaRPr lang="de-DE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2A0B9D-D136-4BF8-9D8F-7EFC87D5934C}" type="slidenum">
              <a:rPr lang="de-DE" altLang="en-US" smtClean="0"/>
              <a:pPr/>
              <a:t>2</a:t>
            </a:fld>
            <a:endParaRPr lang="de-DE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2A0B9D-D136-4BF8-9D8F-7EFC87D5934C}" type="slidenum">
              <a:rPr lang="de-DE" altLang="en-US" smtClean="0"/>
              <a:pPr/>
              <a:t>3</a:t>
            </a:fld>
            <a:endParaRPr lang="de-DE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2A0B9D-D136-4BF8-9D8F-7EFC87D5934C}" type="slidenum">
              <a:rPr lang="de-DE" altLang="en-US" smtClean="0"/>
              <a:pPr/>
              <a:t>4</a:t>
            </a:fld>
            <a:endParaRPr lang="de-DE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2A0B9D-D136-4BF8-9D8F-7EFC87D5934C}" type="slidenum">
              <a:rPr lang="de-DE" altLang="en-US" smtClean="0"/>
              <a:pPr/>
              <a:t>5</a:t>
            </a:fld>
            <a:endParaRPr lang="de-DE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2A0B9D-D136-4BF8-9D8F-7EFC87D5934C}" type="slidenum">
              <a:rPr lang="de-DE" altLang="en-US" smtClean="0"/>
              <a:pPr/>
              <a:t>6</a:t>
            </a:fld>
            <a:endParaRPr lang="de-DE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2A0B9D-D136-4BF8-9D8F-7EFC87D5934C}" type="slidenum">
              <a:rPr lang="de-DE" altLang="en-US" smtClean="0"/>
              <a:pPr/>
              <a:t>7</a:t>
            </a:fld>
            <a:endParaRPr lang="de-DE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2A0B9D-D136-4BF8-9D8F-7EFC87D5934C}" type="slidenum">
              <a:rPr lang="de-DE" altLang="en-US" smtClean="0"/>
              <a:pPr/>
              <a:t>8</a:t>
            </a:fld>
            <a:endParaRPr lang="de-DE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2A0B9D-D136-4BF8-9D8F-7EFC87D5934C}" type="slidenum">
              <a:rPr lang="de-DE" altLang="en-US" smtClean="0"/>
              <a:pPr/>
              <a:t>9</a:t>
            </a:fld>
            <a:endParaRPr lang="de-DE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6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0">
                <a:solidFill>
                  <a:schemeClr val="accent2"/>
                </a:solidFill>
              </a:defRPr>
            </a:lvl1pPr>
          </a:lstStyle>
          <a:p>
            <a:fld id="{EF42B8A4-10FD-4356-91FF-B7F7300AE4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6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0">
                <a:solidFill>
                  <a:schemeClr val="accent2"/>
                </a:solidFill>
              </a:defRPr>
            </a:lvl1pPr>
          </a:lstStyle>
          <a:p>
            <a:fld id="{EF42B8A4-10FD-4356-91FF-B7F7300AE4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image" Target="../media/image5.jpeg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3" name="Rectangle 1031"/>
          <p:cNvSpPr>
            <a:spLocks noGrp="1" noChangeArrowheads="1"/>
          </p:cNvSpPr>
          <p:nvPr>
            <p:ph type="ctrTitle" idx="4294967295"/>
          </p:nvPr>
        </p:nvSpPr>
        <p:spPr>
          <a:xfrm>
            <a:off x="395536" y="260648"/>
            <a:ext cx="8316924" cy="648071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US" smtClean="0">
                <a:latin typeface="Calibri" pitchFamily="34" charset="0"/>
              </a:rPr>
              <a:t>Simulating Synchronous Systems</a:t>
            </a:r>
            <a:endParaRPr lang="en-US" altLang="de-DE" b="0" i="1" dirty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</p:txBody>
      </p:sp>
      <p:pic>
        <p:nvPicPr>
          <p:cNvPr id="60418" name="Picture 2" descr="TREMEC Synchronizer Basic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9572" y="1124743"/>
            <a:ext cx="7596844" cy="4688677"/>
          </a:xfrm>
          <a:prstGeom prst="rect">
            <a:avLst/>
          </a:prstGeom>
          <a:noFill/>
        </p:spPr>
      </p:pic>
      <p:sp>
        <p:nvSpPr>
          <p:cNvPr id="4" name="Rectangle 1031"/>
          <p:cNvSpPr txBox="1">
            <a:spLocks noChangeArrowheads="1"/>
          </p:cNvSpPr>
          <p:nvPr/>
        </p:nvSpPr>
        <p:spPr>
          <a:xfrm>
            <a:off x="395536" y="5877273"/>
            <a:ext cx="8316924" cy="648071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...or: Synchronizers, the other Kind</a:t>
            </a:r>
            <a:endParaRPr kumimoji="0" lang="en-US" altLang="de-DE" sz="3600" b="0" i="1" u="none" strike="noStrike" kern="0" cap="none" spc="0" normalizeH="0" baseline="0" noProof="0" dirty="0">
              <a:ln>
                <a:solidFill>
                  <a:schemeClr val="tx1"/>
                </a:solidFill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31800" y="228600"/>
            <a:ext cx="8407400" cy="685800"/>
          </a:xfrm>
          <a:prstGeom prst="rect">
            <a:avLst/>
          </a:prstGeom>
        </p:spPr>
        <p:txBody>
          <a:bodyPr/>
          <a:lstStyle/>
          <a:p>
            <a:r>
              <a:rPr lang="en-US" smtClean="0">
                <a:latin typeface="Calibri" pitchFamily="34" charset="0"/>
              </a:rPr>
              <a:t>Why Bill is Sad: Asynchrony</a:t>
            </a:r>
            <a:endParaRPr lang="en-US">
              <a:latin typeface="Calibri" pitchFamily="34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31800" y="1124744"/>
            <a:ext cx="8064636" cy="4212468"/>
          </a:xfrm>
          <a:prstGeom prst="rect">
            <a:avLst/>
          </a:prstGeom>
        </p:spPr>
        <p:txBody>
          <a:bodyPr/>
          <a:lstStyle/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kern="0" smtClean="0">
                <a:latin typeface="Calibri" pitchFamily="34" charset="0"/>
              </a:rPr>
              <a:t>...causes a range of problems:</a:t>
            </a: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kern="0" smtClean="0">
                <a:latin typeface="Calibri" pitchFamily="34" charset="0"/>
              </a:rPr>
              <a:t>-	algorithms become (more) involved</a:t>
            </a: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kern="0" smtClean="0">
                <a:latin typeface="Calibri" pitchFamily="34" charset="0"/>
              </a:rPr>
              <a:t>=&gt;	design &amp; implementation is (more) error-prone</a:t>
            </a: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kern="0" smtClean="0">
                <a:latin typeface="Calibri" pitchFamily="34" charset="0"/>
              </a:rPr>
              <a:t>-	algorithms might become less efficient</a:t>
            </a: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kern="0" smtClean="0">
                <a:latin typeface="Calibri" pitchFamily="34" charset="0"/>
              </a:rPr>
              <a:t>-	deciding when a task is complete might be difficult</a:t>
            </a: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kern="0" smtClean="0">
                <a:latin typeface="Calibri" pitchFamily="34" charset="0"/>
              </a:rPr>
              <a:t>-	non-deterministic execution complicates testing and verification</a:t>
            </a:r>
          </a:p>
        </p:txBody>
      </p:sp>
      <p:sp>
        <p:nvSpPr>
          <p:cNvPr id="36870" name="AutoShape 6" descr="Antenna Radio Transmitter Clip Art at Clker.com - vector clip art online,  royalty free &amp; public domai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2" name="AutoShape 8" descr="Antenna Radio Transmitter Clip Art at Clker.com - vector clip art online,  royalty free &amp; public domai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4" name="AutoShape 10" descr="Antenna Radio Transmitter Clip Art at Clker.com - vector clip art online,  royalty free &amp; public domai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6" name="AutoShape 12" descr="Antenna Radio Transmitter Clip Art at Clker.com - vector clip art online,  royalty free &amp; public domai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9" name="Picture 8" descr="What Microsoft billionaire Bill Gates was doing at 20 years ol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8139" y="4514800"/>
            <a:ext cx="3574301" cy="2010544"/>
          </a:xfrm>
          <a:prstGeom prst="rect">
            <a:avLst/>
          </a:prstGeom>
          <a:noFill/>
        </p:spPr>
      </p:pic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4608004" y="4514800"/>
            <a:ext cx="940928" cy="2010544"/>
          </a:xfrm>
          <a:prstGeom prst="rect">
            <a:avLst/>
          </a:prstGeom>
          <a:solidFill>
            <a:schemeClr val="bg1"/>
          </a:solidFill>
        </p:spPr>
        <p:txBody>
          <a:bodyPr/>
          <a:lstStyle/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en-US" kern="0">
              <a:latin typeface="Calibri" pitchFamily="34" charset="0"/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8172400" y="4514800"/>
            <a:ext cx="940928" cy="2010544"/>
          </a:xfrm>
          <a:prstGeom prst="rect">
            <a:avLst/>
          </a:prstGeom>
          <a:solidFill>
            <a:schemeClr val="bg1"/>
          </a:solidFill>
        </p:spPr>
        <p:txBody>
          <a:bodyPr/>
          <a:lstStyle/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en-US" kern="0">
              <a:latin typeface="Calibri" pitchFamily="34" charset="0"/>
            </a:endParaRPr>
          </a:p>
        </p:txBody>
      </p:sp>
      <p:pic>
        <p:nvPicPr>
          <p:cNvPr id="10" name="Picture 2" descr="Unhappy Emoji [Free Download IOS Emojis] | Emoji, Emoji images, Emoji  pictures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04348" y="4160688"/>
            <a:ext cx="858168" cy="8581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31800" y="228600"/>
            <a:ext cx="8407400" cy="685800"/>
          </a:xfrm>
          <a:prstGeom prst="rect">
            <a:avLst/>
          </a:prstGeom>
        </p:spPr>
        <p:txBody>
          <a:bodyPr/>
          <a:lstStyle/>
          <a:p>
            <a:r>
              <a:rPr lang="en-US" smtClean="0">
                <a:latin typeface="Calibri" pitchFamily="34" charset="0"/>
              </a:rPr>
              <a:t>Making Bill Happy: Synchronous Execution</a:t>
            </a:r>
            <a:endParaRPr lang="en-US">
              <a:latin typeface="Calibri" pitchFamily="34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31800" y="1124744"/>
            <a:ext cx="8064636" cy="4212468"/>
          </a:xfrm>
          <a:prstGeom prst="rect">
            <a:avLst/>
          </a:prstGeom>
        </p:spPr>
        <p:txBody>
          <a:bodyPr/>
          <a:lstStyle/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kern="0" smtClean="0">
                <a:latin typeface="Calibri" pitchFamily="34" charset="0"/>
              </a:rPr>
              <a:t>Synchronous Message Passing (SMP):</a:t>
            </a: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kern="0" smtClean="0">
                <a:latin typeface="Calibri" pitchFamily="34" charset="0"/>
              </a:rPr>
              <a:t>In each round, each FSM in the network</a:t>
            </a: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kern="0" smtClean="0">
                <a:latin typeface="Calibri" pitchFamily="34" charset="0"/>
              </a:rPr>
              <a:t>1. updates its state and computes outoing messages,</a:t>
            </a: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kern="0" smtClean="0">
                <a:latin typeface="Calibri" pitchFamily="34" charset="0"/>
              </a:rPr>
              <a:t>2. sends these messages to its neighboring FSMs, and</a:t>
            </a: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kern="0" smtClean="0">
                <a:latin typeface="Calibri" pitchFamily="34" charset="0"/>
              </a:rPr>
              <a:t>3. receives the messages from its neighbors.</a:t>
            </a: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de-CH" sz="1000" kern="0" smtClean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kern="0" smtClean="0">
                <a:latin typeface="Calibri" pitchFamily="34" charset="0"/>
              </a:rPr>
              <a:t>...</a:t>
            </a:r>
            <a:r>
              <a:rPr lang="de-CH" b="1" kern="0" smtClean="0">
                <a:latin typeface="Calibri" pitchFamily="34" charset="0"/>
              </a:rPr>
              <a:t>but</a:t>
            </a:r>
            <a:r>
              <a:rPr lang="de-CH" kern="0" smtClean="0">
                <a:latin typeface="Calibri" pitchFamily="34" charset="0"/>
              </a:rPr>
              <a:t>: guaranteeing timing is </a:t>
            </a:r>
            <a:r>
              <a:rPr lang="de-CH" b="1" kern="0" smtClean="0">
                <a:latin typeface="Calibri" pitchFamily="34" charset="0"/>
              </a:rPr>
              <a:t>too hard</a:t>
            </a:r>
            <a:r>
              <a:rPr lang="de-CH" kern="0" smtClean="0">
                <a:latin typeface="Calibri" pitchFamily="34" charset="0"/>
              </a:rPr>
              <a:t>/inefficient!</a:t>
            </a:r>
          </a:p>
        </p:txBody>
      </p:sp>
      <p:sp>
        <p:nvSpPr>
          <p:cNvPr id="36870" name="AutoShape 6" descr="Antenna Radio Transmitter Clip Art at Clker.com - vector clip art online,  royalty free &amp; public domai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2" name="AutoShape 8" descr="Antenna Radio Transmitter Clip Art at Clker.com - vector clip art online,  royalty free &amp; public domai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4" name="AutoShape 10" descr="Antenna Radio Transmitter Clip Art at Clker.com - vector clip art online,  royalty free &amp; public domai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6" name="AutoShape 12" descr="Antenna Radio Transmitter Clip Art at Clker.com - vector clip art online,  royalty free &amp; public domai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9" name="Picture 8" descr="What Microsoft billionaire Bill Gates was doing at 20 years ol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8139" y="4514800"/>
            <a:ext cx="3574301" cy="2010544"/>
          </a:xfrm>
          <a:prstGeom prst="rect">
            <a:avLst/>
          </a:prstGeom>
          <a:noFill/>
        </p:spPr>
      </p:pic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4608004" y="4514800"/>
            <a:ext cx="940928" cy="2010544"/>
          </a:xfrm>
          <a:prstGeom prst="rect">
            <a:avLst/>
          </a:prstGeom>
          <a:solidFill>
            <a:schemeClr val="bg1"/>
          </a:solidFill>
        </p:spPr>
        <p:txBody>
          <a:bodyPr/>
          <a:lstStyle/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en-US" kern="0">
              <a:latin typeface="Calibri" pitchFamily="34" charset="0"/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8172400" y="4514800"/>
            <a:ext cx="940928" cy="2010544"/>
          </a:xfrm>
          <a:prstGeom prst="rect">
            <a:avLst/>
          </a:prstGeom>
          <a:solidFill>
            <a:schemeClr val="bg1"/>
          </a:solidFill>
        </p:spPr>
        <p:txBody>
          <a:bodyPr/>
          <a:lstStyle/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en-US" kern="0">
              <a:latin typeface="Calibri" pitchFamily="34" charset="0"/>
            </a:endParaRPr>
          </a:p>
        </p:txBody>
      </p:sp>
      <p:pic>
        <p:nvPicPr>
          <p:cNvPr id="13" name="Picture 2" descr="Smiley - Wikipedi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86346" y="4185084"/>
            <a:ext cx="846094" cy="846094"/>
          </a:xfrm>
          <a:prstGeom prst="rect">
            <a:avLst/>
          </a:prstGeom>
          <a:noFill/>
        </p:spPr>
      </p:pic>
      <p:pic>
        <p:nvPicPr>
          <p:cNvPr id="14" name="Picture 6" descr="Valve hardware developer Jeri Ellsworth fired - GameSpot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5556" y="4509120"/>
            <a:ext cx="2623468" cy="2016224"/>
          </a:xfrm>
          <a:prstGeom prst="rect">
            <a:avLst/>
          </a:prstGeom>
          <a:noFill/>
        </p:spPr>
      </p:pic>
      <p:pic>
        <p:nvPicPr>
          <p:cNvPr id="15" name="Picture 2" descr="Unhappy Emoji [Free Download IOS Emojis] | Emoji, Emoji images, Emoji  pictures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700896" y="4119004"/>
            <a:ext cx="858168" cy="8581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31800" y="228600"/>
            <a:ext cx="8407400" cy="685800"/>
          </a:xfrm>
          <a:prstGeom prst="rect">
            <a:avLst/>
          </a:prstGeom>
        </p:spPr>
        <p:txBody>
          <a:bodyPr/>
          <a:lstStyle/>
          <a:p>
            <a:r>
              <a:rPr lang="en-US" smtClean="0">
                <a:latin typeface="Calibri" pitchFamily="34" charset="0"/>
              </a:rPr>
              <a:t>How to Keep both Jeri and Bill Happy?</a:t>
            </a:r>
            <a:endParaRPr lang="en-US">
              <a:latin typeface="Calibri" pitchFamily="34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31800" y="1124744"/>
            <a:ext cx="8064636" cy="5400600"/>
          </a:xfrm>
          <a:prstGeom prst="rect">
            <a:avLst/>
          </a:prstGeom>
        </p:spPr>
        <p:txBody>
          <a:bodyPr/>
          <a:lstStyle/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kern="0" smtClean="0">
                <a:latin typeface="Calibri" pitchFamily="34" charset="0"/>
              </a:rPr>
              <a:t>-	do </a:t>
            </a:r>
            <a:r>
              <a:rPr lang="en-US" b="1" kern="0" smtClean="0">
                <a:latin typeface="Calibri" pitchFamily="34" charset="0"/>
              </a:rPr>
              <a:t>not</a:t>
            </a:r>
            <a:r>
              <a:rPr lang="en-US" kern="0" smtClean="0">
                <a:latin typeface="Calibri" pitchFamily="34" charset="0"/>
              </a:rPr>
              <a:t> try to guarantee timing</a:t>
            </a: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kern="0" smtClean="0">
                <a:latin typeface="Calibri" pitchFamily="34" charset="0"/>
              </a:rPr>
              <a:t>-	but </a:t>
            </a:r>
            <a:r>
              <a:rPr lang="de-CH" b="1" kern="0" smtClean="0">
                <a:latin typeface="Calibri" pitchFamily="34" charset="0"/>
              </a:rPr>
              <a:t>do</a:t>
            </a:r>
            <a:r>
              <a:rPr lang="de-CH" kern="0" smtClean="0">
                <a:latin typeface="Calibri" pitchFamily="34" charset="0"/>
              </a:rPr>
              <a:t> guarantee the same </a:t>
            </a:r>
            <a:r>
              <a:rPr lang="de-CH" b="1" kern="0" smtClean="0">
                <a:latin typeface="Calibri" pitchFamily="34" charset="0"/>
              </a:rPr>
              <a:t>behavior</a:t>
            </a:r>
            <a:endParaRPr lang="de-CH" kern="0" smtClean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kern="0" smtClean="0">
                <a:latin typeface="Calibri" pitchFamily="34" charset="0"/>
              </a:rPr>
              <a:t>=&gt;	</a:t>
            </a:r>
            <a:r>
              <a:rPr lang="de-CH" b="1" kern="0" smtClean="0">
                <a:latin typeface="Calibri" pitchFamily="34" charset="0"/>
              </a:rPr>
              <a:t>simulate</a:t>
            </a:r>
            <a:r>
              <a:rPr lang="de-CH" kern="0" smtClean="0">
                <a:latin typeface="Calibri" pitchFamily="34" charset="0"/>
              </a:rPr>
              <a:t> synchronous execution in an asynchronous system!</a:t>
            </a:r>
            <a:endParaRPr lang="en-US" kern="0" smtClean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de-CH" kern="0" smtClean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de-CH" kern="0" smtClean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de-CH" kern="0" smtClean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de-CH" kern="0" smtClean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de-CH" kern="0" smtClean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de-CH" kern="0" smtClean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kern="0" smtClean="0">
                <a:latin typeface="Calibri" pitchFamily="34" charset="0"/>
              </a:rPr>
              <a:t>in other words: we‘ll fly a rocket without having one</a:t>
            </a:r>
            <a:endParaRPr lang="en-US" b="1" kern="0" smtClean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en-US" kern="0" smtClean="0">
              <a:latin typeface="Calibri" pitchFamily="34" charset="0"/>
            </a:endParaRPr>
          </a:p>
        </p:txBody>
      </p:sp>
      <p:sp>
        <p:nvSpPr>
          <p:cNvPr id="36870" name="AutoShape 6" descr="Antenna Radio Transmitter Clip Art at Clker.com - vector clip art online,  royalty free &amp; public domai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2" name="AutoShape 8" descr="Antenna Radio Transmitter Clip Art at Clker.com - vector clip art online,  royalty free &amp; public domai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4" name="AutoShape 10" descr="Antenna Radio Transmitter Clip Art at Clker.com - vector clip art online,  royalty free &amp; public domai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6" name="AutoShape 12" descr="Antenna Radio Transmitter Clip Art at Clker.com - vector clip art online,  royalty free &amp; public domai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124" name="Picture 4" descr="Was Kerbal Space Program 2 alles zu bieten ha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3032956"/>
            <a:ext cx="4968552" cy="248427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31800" y="228600"/>
            <a:ext cx="8407400" cy="685800"/>
          </a:xfrm>
          <a:prstGeom prst="rect">
            <a:avLst/>
          </a:prstGeom>
        </p:spPr>
        <p:txBody>
          <a:bodyPr/>
          <a:lstStyle/>
          <a:p>
            <a:r>
              <a:rPr lang="en-US" smtClean="0">
                <a:latin typeface="Calibri" pitchFamily="34" charset="0"/>
              </a:rPr>
              <a:t>What We Have and What We Want</a:t>
            </a:r>
            <a:endParaRPr lang="en-US">
              <a:latin typeface="Calibri" pitchFamily="34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31800" y="1124744"/>
            <a:ext cx="8064636" cy="5400600"/>
          </a:xfrm>
          <a:prstGeom prst="rect">
            <a:avLst/>
          </a:prstGeom>
        </p:spPr>
        <p:txBody>
          <a:bodyPr/>
          <a:lstStyle/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kern="0" smtClean="0">
                <a:latin typeface="Calibri" pitchFamily="34" charset="0"/>
              </a:rPr>
              <a:t>Have:</a:t>
            </a: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kern="0" smtClean="0">
                <a:latin typeface="Calibri" pitchFamily="34" charset="0"/>
              </a:rPr>
              <a:t>- each network node has local FSM</a:t>
            </a: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kern="0" smtClean="0">
                <a:latin typeface="Calibri" pitchFamily="34" charset="0"/>
              </a:rPr>
              <a:t>- step triggered by event at </a:t>
            </a:r>
            <a:r>
              <a:rPr lang="de-CH" b="1" kern="0" smtClean="0">
                <a:latin typeface="Calibri" pitchFamily="34" charset="0"/>
              </a:rPr>
              <a:t>some node</a:t>
            </a:r>
            <a:r>
              <a:rPr lang="de-CH" kern="0" smtClean="0">
                <a:latin typeface="Calibri" pitchFamily="34" charset="0"/>
              </a:rPr>
              <a:t>: initialization, receiving </a:t>
            </a:r>
            <a:r>
              <a:rPr lang="de-CH" b="1" kern="0" smtClean="0">
                <a:latin typeface="Calibri" pitchFamily="34" charset="0"/>
              </a:rPr>
              <a:t>some message</a:t>
            </a:r>
            <a:r>
              <a:rPr lang="de-CH" kern="0" smtClean="0">
                <a:latin typeface="Calibri" pitchFamily="34" charset="0"/>
              </a:rPr>
              <a:t>, or receiving local input</a:t>
            </a: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kern="0" smtClean="0">
                <a:latin typeface="Calibri" pitchFamily="34" charset="0"/>
              </a:rPr>
              <a:t>- upon event: update state, send messages to neighbors, and generate local output</a:t>
            </a: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de-CH" sz="1000" kern="0" smtClean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kern="0" smtClean="0">
                <a:latin typeface="Calibri" pitchFamily="34" charset="0"/>
              </a:rPr>
              <a:t>Want:</a:t>
            </a: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kern="0" smtClean="0">
                <a:latin typeface="Calibri" pitchFamily="34" charset="0"/>
              </a:rPr>
              <a:t>- each network node has local FSM</a:t>
            </a: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kern="0" smtClean="0">
                <a:latin typeface="Calibri" pitchFamily="34" charset="0"/>
              </a:rPr>
              <a:t>- execution in rounds: in each round, </a:t>
            </a:r>
            <a:r>
              <a:rPr lang="de-CH" b="1" kern="0" smtClean="0">
                <a:latin typeface="Calibri" pitchFamily="34" charset="0"/>
              </a:rPr>
              <a:t>all nodes</a:t>
            </a:r>
            <a:endParaRPr lang="de-CH" kern="0" smtClean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kern="0" smtClean="0">
                <a:latin typeface="Calibri" pitchFamily="34" charset="0"/>
              </a:rPr>
              <a:t>	+ update state, send messages, generate output</a:t>
            </a: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kern="0" smtClean="0">
                <a:latin typeface="Calibri" pitchFamily="34" charset="0"/>
              </a:rPr>
              <a:t>	+ receive </a:t>
            </a:r>
            <a:r>
              <a:rPr lang="de-CH" b="1" kern="0" smtClean="0">
                <a:latin typeface="Calibri" pitchFamily="34" charset="0"/>
              </a:rPr>
              <a:t>all </a:t>
            </a:r>
            <a:r>
              <a:rPr lang="de-CH" kern="0" smtClean="0">
                <a:latin typeface="Calibri" pitchFamily="34" charset="0"/>
              </a:rPr>
              <a:t>neighbors‘ </a:t>
            </a:r>
            <a:r>
              <a:rPr lang="de-CH" b="1" kern="0" smtClean="0">
                <a:latin typeface="Calibri" pitchFamily="34" charset="0"/>
              </a:rPr>
              <a:t>messages</a:t>
            </a: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en-US" kern="0" smtClean="0">
              <a:latin typeface="Calibri" pitchFamily="34" charset="0"/>
            </a:endParaRPr>
          </a:p>
        </p:txBody>
      </p:sp>
      <p:sp>
        <p:nvSpPr>
          <p:cNvPr id="36870" name="AutoShape 6" descr="Antenna Radio Transmitter Clip Art at Clker.com - vector clip art online,  royalty free &amp; public domai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2" name="AutoShape 8" descr="Antenna Radio Transmitter Clip Art at Clker.com - vector clip art online,  royalty free &amp; public domai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4" name="AutoShape 10" descr="Antenna Radio Transmitter Clip Art at Clker.com - vector clip art online,  royalty free &amp; public domai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6" name="AutoShape 12" descr="Antenna Radio Transmitter Clip Art at Clker.com - vector clip art online,  royalty free &amp; public domai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31800" y="228600"/>
            <a:ext cx="8407400" cy="685800"/>
          </a:xfrm>
          <a:prstGeom prst="rect">
            <a:avLst/>
          </a:prstGeom>
        </p:spPr>
        <p:txBody>
          <a:bodyPr/>
          <a:lstStyle/>
          <a:p>
            <a:r>
              <a:rPr lang="en-US" smtClean="0">
                <a:latin typeface="Calibri" pitchFamily="34" charset="0"/>
              </a:rPr>
              <a:t>Abstract Algorithm</a:t>
            </a:r>
            <a:endParaRPr lang="en-US">
              <a:latin typeface="Calibri" pitchFamily="34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31800" y="1124744"/>
            <a:ext cx="8064636" cy="5400600"/>
          </a:xfrm>
          <a:prstGeom prst="rect">
            <a:avLst/>
          </a:prstGeom>
        </p:spPr>
        <p:txBody>
          <a:bodyPr/>
          <a:lstStyle/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kern="0" smtClean="0">
                <a:latin typeface="Calibri" pitchFamily="34" charset="0"/>
              </a:rPr>
              <a:t>“Simulate round i“ := update state, send messages (including “empty” ones!) </a:t>
            </a:r>
            <a:r>
              <a:rPr lang="en-US" b="1" kern="0" smtClean="0">
                <a:latin typeface="Calibri" pitchFamily="34" charset="0"/>
              </a:rPr>
              <a:t>labelled by round</a:t>
            </a:r>
            <a:r>
              <a:rPr lang="en-US" kern="0" smtClean="0">
                <a:latin typeface="Calibri" pitchFamily="34" charset="0"/>
              </a:rPr>
              <a:t>, compute local output</a:t>
            </a: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en-US" sz="1000" kern="0" smtClean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AutoNum type="arabicPeriod"/>
              <a:defRPr/>
            </a:pPr>
            <a:r>
              <a:rPr lang="en-US" kern="0" smtClean="0">
                <a:latin typeface="Calibri" pitchFamily="34" charset="0"/>
              </a:rPr>
              <a:t>On initialization, simulate round 1.</a:t>
            </a: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AutoNum type="arabicPeriod"/>
              <a:defRPr/>
            </a:pPr>
            <a:r>
              <a:rPr lang="en-US" kern="0" smtClean="0">
                <a:latin typeface="Calibri" pitchFamily="34" charset="0"/>
              </a:rPr>
              <a:t>Store all received messages and inputs, labeled by round and sender (i.e., corresponding port).</a:t>
            </a: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AutoNum type="arabicPeriod"/>
              <a:defRPr/>
            </a:pPr>
            <a:r>
              <a:rPr lang="en-US" kern="0" smtClean="0">
                <a:latin typeface="Calibri" pitchFamily="34" charset="0"/>
              </a:rPr>
              <a:t>Once all round i-1 messages and input for round i are stored, simulate round i.</a:t>
            </a: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en-US" sz="1000" kern="0" smtClean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kern="0" smtClean="0">
                <a:latin typeface="Calibri" pitchFamily="34" charset="0"/>
              </a:rPr>
              <a:t>=&gt;	if round i is simulated, all computations etc. are correct if they were in round i-1</a:t>
            </a: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kern="0" smtClean="0">
                <a:latin typeface="Calibri" pitchFamily="34" charset="0"/>
              </a:rPr>
              <a:t>=&gt;	correctness follows by induction on rounds</a:t>
            </a:r>
          </a:p>
        </p:txBody>
      </p:sp>
      <p:sp>
        <p:nvSpPr>
          <p:cNvPr id="36870" name="AutoShape 6" descr="Antenna Radio Transmitter Clip Art at Clker.com - vector clip art online,  royalty free &amp; public domai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2" name="AutoShape 8" descr="Antenna Radio Transmitter Clip Art at Clker.com - vector clip art online,  royalty free &amp; public domai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4" name="AutoShape 10" descr="Antenna Radio Transmitter Clip Art at Clker.com - vector clip art online,  royalty free &amp; public domai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6" name="AutoShape 12" descr="Antenna Radio Transmitter Clip Art at Clker.com - vector clip art online,  royalty free &amp; public domai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31800" y="228600"/>
            <a:ext cx="8407400" cy="685800"/>
          </a:xfrm>
          <a:prstGeom prst="rect">
            <a:avLst/>
          </a:prstGeom>
        </p:spPr>
        <p:txBody>
          <a:bodyPr/>
          <a:lstStyle/>
          <a:p>
            <a:r>
              <a:rPr lang="en-US" smtClean="0">
                <a:latin typeface="Calibri" pitchFamily="34" charset="0"/>
              </a:rPr>
              <a:t>Let’s be more Specific</a:t>
            </a:r>
            <a:endParaRPr lang="en-US">
              <a:latin typeface="Calibri" pitchFamily="34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31800" y="1124744"/>
            <a:ext cx="8064636" cy="5400600"/>
          </a:xfrm>
          <a:prstGeom prst="rect">
            <a:avLst/>
          </a:prstGeom>
        </p:spPr>
        <p:txBody>
          <a:bodyPr/>
          <a:lstStyle/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kern="0" smtClean="0">
                <a:latin typeface="Calibri" pitchFamily="34" charset="0"/>
              </a:rPr>
              <a:t>Given: FSM of synchronous algorithm</a:t>
            </a: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kern="0" smtClean="0">
                <a:latin typeface="Calibri" pitchFamily="34" charset="0"/>
              </a:rPr>
              <a:t>- state space S</a:t>
            </a: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kern="0" smtClean="0">
                <a:latin typeface="Calibri" pitchFamily="34" charset="0"/>
              </a:rPr>
              <a:t>- initial state s</a:t>
            </a:r>
            <a:r>
              <a:rPr lang="de-CH" kern="0" baseline="-25000" smtClean="0">
                <a:latin typeface="Calibri" pitchFamily="34" charset="0"/>
              </a:rPr>
              <a:t>v,0</a:t>
            </a: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kern="0" smtClean="0">
                <a:latin typeface="Calibri" pitchFamily="34" charset="0"/>
              </a:rPr>
              <a:t>- message set </a:t>
            </a:r>
            <a:r>
              <a:rPr lang="el-GR" kern="0" smtClean="0">
                <a:latin typeface="Calibri" pitchFamily="34" charset="0"/>
              </a:rPr>
              <a:t>Σ</a:t>
            </a:r>
            <a:r>
              <a:rPr lang="de-CH" kern="0" baseline="-25000" smtClean="0">
                <a:latin typeface="Calibri" pitchFamily="34" charset="0"/>
              </a:rPr>
              <a:t>0</a:t>
            </a: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kern="0" smtClean="0">
                <a:latin typeface="Calibri" pitchFamily="34" charset="0"/>
              </a:rPr>
              <a:t>- local input symbols </a:t>
            </a:r>
            <a:r>
              <a:rPr lang="el-GR" kern="0" smtClean="0">
                <a:latin typeface="Calibri" pitchFamily="34" charset="0"/>
              </a:rPr>
              <a:t>Γ</a:t>
            </a:r>
            <a:endParaRPr lang="de-CH" kern="0" smtClean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kern="0" smtClean="0">
                <a:latin typeface="Calibri" pitchFamily="34" charset="0"/>
              </a:rPr>
              <a:t>- local output symbols </a:t>
            </a:r>
            <a:r>
              <a:rPr lang="el-GR" kern="0" smtClean="0">
                <a:latin typeface="Calibri" pitchFamily="34" charset="0"/>
              </a:rPr>
              <a:t>Ω</a:t>
            </a:r>
            <a:endParaRPr lang="de-CH" kern="0" smtClean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kern="0" smtClean="0">
                <a:latin typeface="Calibri" pitchFamily="34" charset="0"/>
              </a:rPr>
              <a:t>- state transition function t: S x </a:t>
            </a:r>
            <a:r>
              <a:rPr lang="el-GR" kern="0" smtClean="0">
                <a:latin typeface="Calibri" pitchFamily="34" charset="0"/>
              </a:rPr>
              <a:t>Σ</a:t>
            </a:r>
            <a:r>
              <a:rPr lang="de-CH" kern="0" baseline="-25000" smtClean="0">
                <a:latin typeface="Calibri" pitchFamily="34" charset="0"/>
              </a:rPr>
              <a:t>0</a:t>
            </a:r>
            <a:r>
              <a:rPr lang="de-CH" kern="0" baseline="30000" smtClean="0">
                <a:latin typeface="Calibri" pitchFamily="34" charset="0"/>
              </a:rPr>
              <a:t>deg(v)</a:t>
            </a:r>
            <a:r>
              <a:rPr lang="de-CH" kern="0" smtClean="0">
                <a:latin typeface="Calibri" pitchFamily="34" charset="0"/>
              </a:rPr>
              <a:t> x </a:t>
            </a:r>
            <a:r>
              <a:rPr lang="el-GR" kern="0" smtClean="0">
                <a:latin typeface="Calibri" pitchFamily="34" charset="0"/>
              </a:rPr>
              <a:t>Γ</a:t>
            </a:r>
            <a:r>
              <a:rPr lang="de-CH" kern="0" smtClean="0">
                <a:latin typeface="Calibri" pitchFamily="34" charset="0"/>
              </a:rPr>
              <a:t> → S</a:t>
            </a: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kern="0" smtClean="0">
                <a:latin typeface="Calibri" pitchFamily="34" charset="0"/>
              </a:rPr>
              <a:t>- output function o: S x </a:t>
            </a:r>
            <a:r>
              <a:rPr lang="el-GR" kern="0" smtClean="0">
                <a:latin typeface="Calibri" pitchFamily="34" charset="0"/>
              </a:rPr>
              <a:t>Σ</a:t>
            </a:r>
            <a:r>
              <a:rPr lang="de-CH" kern="0" baseline="-25000" smtClean="0">
                <a:latin typeface="Calibri" pitchFamily="34" charset="0"/>
              </a:rPr>
              <a:t>0</a:t>
            </a:r>
            <a:r>
              <a:rPr lang="de-CH" kern="0" baseline="30000" smtClean="0">
                <a:latin typeface="Calibri" pitchFamily="34" charset="0"/>
              </a:rPr>
              <a:t>deg(v)</a:t>
            </a:r>
            <a:r>
              <a:rPr lang="de-CH" kern="0" smtClean="0">
                <a:latin typeface="Calibri" pitchFamily="34" charset="0"/>
              </a:rPr>
              <a:t> x </a:t>
            </a:r>
            <a:r>
              <a:rPr lang="el-GR" kern="0" smtClean="0">
                <a:latin typeface="Calibri" pitchFamily="34" charset="0"/>
              </a:rPr>
              <a:t>Γ</a:t>
            </a:r>
            <a:r>
              <a:rPr lang="de-CH" kern="0" smtClean="0">
                <a:latin typeface="Calibri" pitchFamily="34" charset="0"/>
              </a:rPr>
              <a:t> → </a:t>
            </a:r>
            <a:r>
              <a:rPr lang="el-GR" kern="0" smtClean="0">
                <a:latin typeface="Calibri" pitchFamily="34" charset="0"/>
              </a:rPr>
              <a:t>Σ</a:t>
            </a:r>
            <a:r>
              <a:rPr lang="de-CH" kern="0" baseline="-25000" smtClean="0">
                <a:latin typeface="Calibri" pitchFamily="34" charset="0"/>
              </a:rPr>
              <a:t>0</a:t>
            </a:r>
            <a:r>
              <a:rPr lang="de-CH" kern="0" baseline="30000" smtClean="0">
                <a:latin typeface="Calibri" pitchFamily="34" charset="0"/>
              </a:rPr>
              <a:t>deg(v)</a:t>
            </a:r>
            <a:r>
              <a:rPr lang="de-CH" kern="0" smtClean="0">
                <a:latin typeface="Calibri" pitchFamily="34" charset="0"/>
              </a:rPr>
              <a:t> x </a:t>
            </a:r>
            <a:r>
              <a:rPr lang="el-GR" kern="0" smtClean="0">
                <a:latin typeface="Calibri" pitchFamily="34" charset="0"/>
              </a:rPr>
              <a:t>Ω</a:t>
            </a:r>
            <a:endParaRPr lang="de-CH" kern="0" smtClean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de-CH" kern="0" smtClean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kern="0" smtClean="0">
                <a:latin typeface="Calibri" pitchFamily="34" charset="0"/>
              </a:rPr>
              <a:t>Exercise: Specify the FSM of the simulation algorithm!</a:t>
            </a:r>
            <a:endParaRPr lang="en-US" kern="0" smtClean="0">
              <a:latin typeface="Calibri" pitchFamily="34" charset="0"/>
            </a:endParaRPr>
          </a:p>
        </p:txBody>
      </p:sp>
      <p:sp>
        <p:nvSpPr>
          <p:cNvPr id="36870" name="AutoShape 6" descr="Antenna Radio Transmitter Clip Art at Clker.com - vector clip art online,  royalty free &amp; public domai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2" name="AutoShape 8" descr="Antenna Radio Transmitter Clip Art at Clker.com - vector clip art online,  royalty free &amp; public domai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4" name="AutoShape 10" descr="Antenna Radio Transmitter Clip Art at Clker.com - vector clip art online,  royalty free &amp; public domai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6" name="AutoShape 12" descr="Antenna Radio Transmitter Clip Art at Clker.com - vector clip art online,  royalty free &amp; public domai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31800" y="228600"/>
            <a:ext cx="8407400" cy="685800"/>
          </a:xfrm>
          <a:prstGeom prst="rect">
            <a:avLst/>
          </a:prstGeom>
        </p:spPr>
        <p:txBody>
          <a:bodyPr/>
          <a:lstStyle/>
          <a:p>
            <a:r>
              <a:rPr lang="en-US" smtClean="0">
                <a:latin typeface="Calibri" pitchFamily="34" charset="0"/>
              </a:rPr>
              <a:t>Let’s be even more Specific</a:t>
            </a:r>
            <a:endParaRPr lang="en-US">
              <a:latin typeface="Calibri" pitchFamily="34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31800" y="1124744"/>
            <a:ext cx="8064636" cy="5400600"/>
          </a:xfrm>
          <a:prstGeom prst="rect">
            <a:avLst/>
          </a:prstGeom>
        </p:spPr>
        <p:txBody>
          <a:bodyPr/>
          <a:lstStyle/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kern="0" smtClean="0">
                <a:latin typeface="Calibri" pitchFamily="34" charset="0"/>
              </a:rPr>
              <a:t>Recall the synchronous restart problem:</a:t>
            </a:r>
          </a:p>
          <a:p>
            <a:pPr marL="51435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kern="0" smtClean="0">
                <a:latin typeface="Calibri" pitchFamily="34" charset="0"/>
              </a:rPr>
              <a:t>Special node receives START signal in unknown round, all nodes ought to RESTART in the same round shortly after that. Topology:</a:t>
            </a: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de-CH" kern="0" smtClean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de-CH" kern="0" smtClean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de-CH" kern="0" smtClean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kern="0" smtClean="0">
                <a:latin typeface="Calibri" pitchFamily="34" charset="0"/>
              </a:rPr>
              <a:t>Can you come up with a circuit implementation of the simulating algorithm?</a:t>
            </a: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kern="0" smtClean="0">
                <a:latin typeface="Calibri" pitchFamily="34" charset="0"/>
              </a:rPr>
              <a:t>- </a:t>
            </a:r>
            <a:r>
              <a:rPr lang="el-GR" kern="0" smtClean="0">
                <a:latin typeface="Calibri" pitchFamily="34" charset="0"/>
              </a:rPr>
              <a:t>Σ</a:t>
            </a:r>
            <a:r>
              <a:rPr lang="de-CH" kern="0" baseline="-25000" smtClean="0">
                <a:latin typeface="Calibri" pitchFamily="34" charset="0"/>
              </a:rPr>
              <a:t>0</a:t>
            </a:r>
            <a:r>
              <a:rPr lang="de-CH" kern="0" smtClean="0">
                <a:latin typeface="Calibri" pitchFamily="34" charset="0"/>
              </a:rPr>
              <a:t> </a:t>
            </a:r>
            <a:r>
              <a:rPr lang="en-US" kern="0" smtClean="0">
                <a:latin typeface="Calibri" pitchFamily="34" charset="0"/>
              </a:rPr>
              <a:t>= </a:t>
            </a:r>
            <a:r>
              <a:rPr lang="el-GR" kern="0" smtClean="0">
                <a:latin typeface="Calibri" pitchFamily="34" charset="0"/>
              </a:rPr>
              <a:t>Γ</a:t>
            </a:r>
            <a:r>
              <a:rPr lang="de-CH" kern="0" smtClean="0">
                <a:latin typeface="Calibri" pitchFamily="34" charset="0"/>
              </a:rPr>
              <a:t> = </a:t>
            </a:r>
            <a:r>
              <a:rPr lang="el-GR" kern="0" smtClean="0">
                <a:latin typeface="Calibri" pitchFamily="34" charset="0"/>
              </a:rPr>
              <a:t>Ω</a:t>
            </a:r>
            <a:r>
              <a:rPr lang="de-CH" kern="0" smtClean="0">
                <a:latin typeface="Calibri" pitchFamily="34" charset="0"/>
              </a:rPr>
              <a:t> = {0,1} for simulated algorithm</a:t>
            </a:r>
          </a:p>
          <a:p>
            <a:pPr marL="51435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kern="0" smtClean="0">
                <a:latin typeface="Calibri" pitchFamily="34" charset="0"/>
              </a:rPr>
              <a:t>- (re)use (sub)circuits of synchronous algorithm</a:t>
            </a:r>
          </a:p>
        </p:txBody>
      </p:sp>
      <p:sp>
        <p:nvSpPr>
          <p:cNvPr id="36870" name="AutoShape 6" descr="Antenna Radio Transmitter Clip Art at Clker.com - vector clip art online,  royalty free &amp; public domai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2" name="AutoShape 8" descr="Antenna Radio Transmitter Clip Art at Clker.com - vector clip art online,  royalty free &amp; public domai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4" name="AutoShape 10" descr="Antenna Radio Transmitter Clip Art at Clker.com - vector clip art online,  royalty free &amp; public domai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6" name="AutoShape 12" descr="Antenna Radio Transmitter Clip Art at Clker.com - vector clip art online,  royalty free &amp; public domai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Oval 9"/>
          <p:cNvSpPr/>
          <p:nvPr/>
        </p:nvSpPr>
        <p:spPr bwMode="auto">
          <a:xfrm>
            <a:off x="3023828" y="3429000"/>
            <a:ext cx="180020" cy="180020"/>
          </a:xfrm>
          <a:prstGeom prst="ellipse">
            <a:avLst/>
          </a:prstGeom>
          <a:solidFill>
            <a:srgbClr val="19994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4436368" y="3429000"/>
            <a:ext cx="180020" cy="18002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5868144" y="3429000"/>
            <a:ext cx="180020" cy="18002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cxnSp>
        <p:nvCxnSpPr>
          <p:cNvPr id="13" name="Straight Arrow Connector 12"/>
          <p:cNvCxnSpPr>
            <a:stCxn id="11" idx="6"/>
            <a:endCxn id="12" idx="2"/>
          </p:cNvCxnSpPr>
          <p:nvPr/>
        </p:nvCxnSpPr>
        <p:spPr bwMode="auto">
          <a:xfrm>
            <a:off x="4616388" y="3519010"/>
            <a:ext cx="1251756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14" name="Straight Arrow Connector 13"/>
          <p:cNvCxnSpPr>
            <a:stCxn id="10" idx="6"/>
            <a:endCxn id="11" idx="2"/>
          </p:cNvCxnSpPr>
          <p:nvPr/>
        </p:nvCxnSpPr>
        <p:spPr bwMode="auto">
          <a:xfrm>
            <a:off x="3203848" y="3519010"/>
            <a:ext cx="123252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31800" y="228600"/>
            <a:ext cx="8407400" cy="685800"/>
          </a:xfrm>
          <a:prstGeom prst="rect">
            <a:avLst/>
          </a:prstGeom>
        </p:spPr>
        <p:txBody>
          <a:bodyPr/>
          <a:lstStyle/>
          <a:p>
            <a:r>
              <a:rPr lang="en-US" smtClean="0">
                <a:latin typeface="Calibri" pitchFamily="34" charset="0"/>
              </a:rPr>
              <a:t>The Big Picture</a:t>
            </a:r>
            <a:endParaRPr lang="en-US">
              <a:latin typeface="Calibri" pitchFamily="34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31800" y="1124744"/>
            <a:ext cx="5846178" cy="1404156"/>
          </a:xfrm>
          <a:prstGeom prst="rect">
            <a:avLst/>
          </a:prstGeom>
        </p:spPr>
        <p:txBody>
          <a:bodyPr/>
          <a:lstStyle/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kern="0" smtClean="0">
                <a:latin typeface="Calibri" pitchFamily="34" charset="0"/>
              </a:rPr>
              <a:t>We can clock a GALS system, enable safe communication, and </a:t>
            </a:r>
            <a:r>
              <a:rPr lang="de-CH" b="1" kern="0" smtClean="0">
                <a:latin typeface="Calibri" pitchFamily="34" charset="0"/>
              </a:rPr>
              <a:t>simulate synchronous behavior </a:t>
            </a:r>
            <a:r>
              <a:rPr lang="de-CH" kern="0" smtClean="0">
                <a:latin typeface="Calibri" pitchFamily="34" charset="0"/>
              </a:rPr>
              <a:t>to its users!</a:t>
            </a:r>
            <a:endParaRPr lang="en-US" kern="0" smtClean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de-CH" kern="0" smtClean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de-CH" kern="0" smtClean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de-CH" kern="0" smtClean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de-CH" kern="0" smtClean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de-CH" kern="0" smtClean="0">
              <a:latin typeface="Calibri" pitchFamily="34" charset="0"/>
            </a:endParaRP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de-CH" kern="0" smtClean="0">
              <a:latin typeface="Calibri" pitchFamily="34" charset="0"/>
            </a:endParaRPr>
          </a:p>
        </p:txBody>
      </p:sp>
      <p:sp>
        <p:nvSpPr>
          <p:cNvPr id="36870" name="AutoShape 6" descr="Antenna Radio Transmitter Clip Art at Clker.com - vector clip art online,  royalty free &amp; public domai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2" name="AutoShape 8" descr="Antenna Radio Transmitter Clip Art at Clker.com - vector clip art online,  royalty free &amp; public domai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4" name="AutoShape 10" descr="Antenna Radio Transmitter Clip Art at Clker.com - vector clip art online,  royalty free &amp; public domai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6" name="AutoShape 12" descr="Antenna Radio Transmitter Clip Art at Clker.com - vector clip art online,  royalty free &amp; public domai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5" name="Picture 2" descr="Globally asynchronous locally synchronous (GALS) architecture.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5556" y="2528900"/>
            <a:ext cx="4719482" cy="2438400"/>
          </a:xfrm>
          <a:prstGeom prst="rect">
            <a:avLst/>
          </a:prstGeom>
          <a:noFill/>
        </p:spPr>
      </p:pic>
      <p:pic>
        <p:nvPicPr>
          <p:cNvPr id="16" name="Picture 2" descr="Salmon pink Coral Orange greetings card envelop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14456" y="3248980"/>
            <a:ext cx="772624" cy="513301"/>
          </a:xfrm>
          <a:prstGeom prst="rect">
            <a:avLst/>
          </a:prstGeom>
          <a:noFill/>
        </p:spPr>
      </p:pic>
      <p:pic>
        <p:nvPicPr>
          <p:cNvPr id="17" name="Picture 2" descr="Salmon pink Coral Orange greetings card envelop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66856" y="3455759"/>
            <a:ext cx="772624" cy="513301"/>
          </a:xfrm>
          <a:prstGeom prst="rect">
            <a:avLst/>
          </a:prstGeom>
          <a:noFill/>
        </p:spPr>
      </p:pic>
      <p:pic>
        <p:nvPicPr>
          <p:cNvPr id="18" name="Picture 2" descr="Salmon pink Coral Orange greetings card envelop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19256" y="3671783"/>
            <a:ext cx="772624" cy="513301"/>
          </a:xfrm>
          <a:prstGeom prst="rect">
            <a:avLst/>
          </a:prstGeom>
          <a:noFill/>
        </p:spPr>
      </p:pic>
      <p:grpSp>
        <p:nvGrpSpPr>
          <p:cNvPr id="25" name="Group 24"/>
          <p:cNvGrpSpPr/>
          <p:nvPr/>
        </p:nvGrpSpPr>
        <p:grpSpPr>
          <a:xfrm>
            <a:off x="5832140" y="908720"/>
            <a:ext cx="3420380" cy="4158462"/>
            <a:chOff x="4608004" y="530678"/>
            <a:chExt cx="4505324" cy="5412922"/>
          </a:xfrm>
        </p:grpSpPr>
        <p:pic>
          <p:nvPicPr>
            <p:cNvPr id="19" name="Picture 6" descr="Valve hardware developer Jeri Ellsworth fired - GameSpot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5548932" y="908720"/>
              <a:ext cx="2623468" cy="2016224"/>
            </a:xfrm>
            <a:prstGeom prst="rect">
              <a:avLst/>
            </a:prstGeom>
            <a:noFill/>
          </p:spPr>
        </p:pic>
        <p:pic>
          <p:nvPicPr>
            <p:cNvPr id="20" name="Picture 8" descr="What Microsoft billionaire Bill Gates was doing at 20 years old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4958139" y="3933056"/>
              <a:ext cx="3574301" cy="2010544"/>
            </a:xfrm>
            <a:prstGeom prst="rect">
              <a:avLst/>
            </a:prstGeom>
            <a:noFill/>
          </p:spPr>
        </p:pic>
        <p:pic>
          <p:nvPicPr>
            <p:cNvPr id="21" name="Picture 2" descr="Smiley - Wikipedia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7686346" y="530678"/>
              <a:ext cx="846094" cy="846094"/>
            </a:xfrm>
            <a:prstGeom prst="rect">
              <a:avLst/>
            </a:prstGeom>
            <a:noFill/>
          </p:spPr>
        </p:pic>
        <p:sp>
          <p:nvSpPr>
            <p:cNvPr id="23" name="Rectangle 3"/>
            <p:cNvSpPr txBox="1">
              <a:spLocks noChangeArrowheads="1"/>
            </p:cNvSpPr>
            <p:nvPr/>
          </p:nvSpPr>
          <p:spPr>
            <a:xfrm>
              <a:off x="4608004" y="3933056"/>
              <a:ext cx="940928" cy="2010544"/>
            </a:xfrm>
            <a:prstGeom prst="rect">
              <a:avLst/>
            </a:prstGeom>
            <a:solidFill>
              <a:schemeClr val="bg1"/>
            </a:solidFill>
          </p:spPr>
          <p:txBody>
            <a:bodyPr/>
            <a:lstStyle/>
            <a:p>
              <a:pPr marL="514350" lvl="0" indent="-514350">
                <a:lnSpc>
                  <a:spcPct val="90000"/>
                </a:lnSpc>
                <a:spcBef>
                  <a:spcPct val="20000"/>
                </a:spcBef>
                <a:buClr>
                  <a:schemeClr val="tx1"/>
                </a:buClr>
                <a:defRPr/>
              </a:pPr>
              <a:endParaRPr lang="en-US" kern="0">
                <a:latin typeface="Calibri" pitchFamily="34" charset="0"/>
              </a:endParaRPr>
            </a:p>
          </p:txBody>
        </p:sp>
        <p:sp>
          <p:nvSpPr>
            <p:cNvPr id="24" name="Rectangle 3"/>
            <p:cNvSpPr txBox="1">
              <a:spLocks noChangeArrowheads="1"/>
            </p:cNvSpPr>
            <p:nvPr/>
          </p:nvSpPr>
          <p:spPr>
            <a:xfrm>
              <a:off x="8172400" y="3933056"/>
              <a:ext cx="940928" cy="2010544"/>
            </a:xfrm>
            <a:prstGeom prst="rect">
              <a:avLst/>
            </a:prstGeom>
            <a:solidFill>
              <a:schemeClr val="bg1"/>
            </a:solidFill>
          </p:spPr>
          <p:txBody>
            <a:bodyPr/>
            <a:lstStyle/>
            <a:p>
              <a:pPr marL="514350" lvl="0" indent="-514350">
                <a:lnSpc>
                  <a:spcPct val="90000"/>
                </a:lnSpc>
                <a:spcBef>
                  <a:spcPct val="20000"/>
                </a:spcBef>
                <a:buClr>
                  <a:schemeClr val="tx1"/>
                </a:buClr>
                <a:defRPr/>
              </a:pPr>
              <a:endParaRPr lang="en-US" kern="0">
                <a:latin typeface="Calibri" pitchFamily="34" charset="0"/>
              </a:endParaRPr>
            </a:p>
          </p:txBody>
        </p:sp>
        <p:pic>
          <p:nvPicPr>
            <p:cNvPr id="22" name="Picture 2" descr="Smiley - Wikipedia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7686346" y="3609020"/>
              <a:ext cx="846094" cy="846094"/>
            </a:xfrm>
            <a:prstGeom prst="rect">
              <a:avLst/>
            </a:prstGeom>
            <a:noFill/>
          </p:spPr>
        </p:pic>
      </p:grpSp>
      <p:sp>
        <p:nvSpPr>
          <p:cNvPr id="26" name="Rectangle 25"/>
          <p:cNvSpPr/>
          <p:nvPr/>
        </p:nvSpPr>
        <p:spPr>
          <a:xfrm>
            <a:off x="431540" y="5136167"/>
            <a:ext cx="7524836" cy="14280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kern="0" smtClean="0">
                <a:latin typeface="Calibri" pitchFamily="34" charset="0"/>
              </a:rPr>
              <a:t>Why isn‘t it perfect?</a:t>
            </a: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kern="0" smtClean="0">
                <a:latin typeface="Calibri" pitchFamily="34" charset="0"/>
              </a:rPr>
              <a:t>- several clock cycles of communication latency</a:t>
            </a:r>
          </a:p>
          <a:p>
            <a:pPr marL="514350" lvl="0" indent="-5143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de-CH" kern="0" smtClean="0">
                <a:latin typeface="Calibri" pitchFamily="34" charset="0"/>
              </a:rPr>
              <a:t>- bad if this dominates latency due to computation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orlagePict">
  <a:themeElements>
    <a:clrScheme name="vorlagePic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vorlagePic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  <a:txDef>
      <a:spPr>
        <a:noFill/>
        <a:ln w="28575">
          <a:solidFill>
            <a:schemeClr val="tx1"/>
          </a:solidFill>
        </a:ln>
      </a:spPr>
      <a:bodyPr wrap="square" rtlCol="0">
        <a:spAutoFit/>
      </a:bodyPr>
      <a:lstStyle>
        <a:defPPr>
          <a:defRPr dirty="0"/>
        </a:defPPr>
      </a:lstStyle>
    </a:txDef>
  </a:objectDefaults>
  <a:extraClrSchemeLst>
    <a:extraClrScheme>
      <a:clrScheme name="vorlagePic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Pic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Pic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Pic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Pic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Pic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Pic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C:\Programme\Microsoft Office\Templates\Presentation Designs\Aufsteigend.pot</Template>
  <TotalTime>1193</TotalTime>
  <Words>434</Words>
  <Application>Microsoft Office PowerPoint</Application>
  <PresentationFormat>On-screen Show (4:3)</PresentationFormat>
  <Paragraphs>86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vorlagePict</vt:lpstr>
      <vt:lpstr>Simulating Synchronous Systems</vt:lpstr>
      <vt:lpstr>Why Bill is Sad: Asynchrony</vt:lpstr>
      <vt:lpstr>Making Bill Happy: Synchronous Execution</vt:lpstr>
      <vt:lpstr>How to Keep both Jeri and Bill Happy?</vt:lpstr>
      <vt:lpstr>What We Have and What We Want</vt:lpstr>
      <vt:lpstr>Abstract Algorithm</vt:lpstr>
      <vt:lpstr>Let’s be more Specific</vt:lpstr>
      <vt:lpstr>Let’s be even more Specific</vt:lpstr>
      <vt:lpstr>The Big Picture</vt:lpstr>
    </vt:vector>
  </TitlesOfParts>
  <Company>foto &amp; grafik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Kein Folientitel</dc:title>
  <dc:creator>zz</dc:creator>
  <cp:lastModifiedBy>Harry</cp:lastModifiedBy>
  <cp:revision>2480</cp:revision>
  <cp:lastPrinted>2001-11-16T09:18:20Z</cp:lastPrinted>
  <dcterms:created xsi:type="dcterms:W3CDTF">2001-11-15T15:25:58Z</dcterms:created>
  <dcterms:modified xsi:type="dcterms:W3CDTF">2021-01-07T15:26:40Z</dcterms:modified>
</cp:coreProperties>
</file>