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842" r:id="rId3"/>
    <p:sldId id="843" r:id="rId4"/>
    <p:sldId id="844" r:id="rId5"/>
    <p:sldId id="845" r:id="rId6"/>
    <p:sldId id="846" r:id="rId7"/>
    <p:sldId id="847" r:id="rId8"/>
    <p:sldId id="848" r:id="rId9"/>
    <p:sldId id="849" r:id="rId10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56">
          <p15:clr>
            <a:srgbClr val="A4A3A4"/>
          </p15:clr>
        </p15:guide>
        <p15:guide id="2" orient="horz" pos="1824">
          <p15:clr>
            <a:srgbClr val="A4A3A4"/>
          </p15:clr>
        </p15:guide>
        <p15:guide id="3" orient="horz" pos="2688">
          <p15:clr>
            <a:srgbClr val="A4A3A4"/>
          </p15:clr>
        </p15:guide>
        <p15:guide id="4" orient="horz" pos="3120">
          <p15:clr>
            <a:srgbClr val="A4A3A4"/>
          </p15:clr>
        </p15:guide>
        <p15:guide id="5" orient="horz" pos="1392">
          <p15:clr>
            <a:srgbClr val="A4A3A4"/>
          </p15:clr>
        </p15:guide>
        <p15:guide id="6" pos="2921">
          <p15:clr>
            <a:srgbClr val="A4A3A4"/>
          </p15:clr>
        </p15:guide>
        <p15:guide id="7" pos="4560">
          <p15:clr>
            <a:srgbClr val="A4A3A4"/>
          </p15:clr>
        </p15:guide>
        <p15:guide id="8" pos="1824">
          <p15:clr>
            <a:srgbClr val="A4A3A4"/>
          </p15:clr>
        </p15:guide>
        <p15:guide id="9" pos="1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9994D"/>
    <a:srgbClr val="FF9933"/>
    <a:srgbClr val="FF6600"/>
    <a:srgbClr val="00FF00"/>
    <a:srgbClr val="DF3321"/>
    <a:srgbClr val="0040C0"/>
    <a:srgbClr val="FF3399"/>
    <a:srgbClr val="0156FF"/>
    <a:srgbClr val="996633"/>
    <a:srgbClr val="017BE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7" autoAdjust="0"/>
    <p:restoredTop sz="94692" autoAdjust="0"/>
  </p:normalViewPr>
  <p:slideViewPr>
    <p:cSldViewPr snapToObjects="1">
      <p:cViewPr>
        <p:scale>
          <a:sx n="100" d="100"/>
          <a:sy n="100" d="100"/>
        </p:scale>
        <p:origin x="-1968" y="-312"/>
      </p:cViewPr>
      <p:guideLst>
        <p:guide orient="horz" pos="2256"/>
        <p:guide orient="horz" pos="1824"/>
        <p:guide orient="horz" pos="2688"/>
        <p:guide orient="horz" pos="3120"/>
        <p:guide orient="horz" pos="1392"/>
        <p:guide pos="2921"/>
        <p:guide pos="4560"/>
        <p:guide pos="1824"/>
        <p:guide pos="1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1" d="100"/>
          <a:sy n="81" d="100"/>
        </p:scale>
        <p:origin x="-4020" y="-90"/>
      </p:cViewPr>
      <p:guideLst>
        <p:guide orient="horz" pos="3126"/>
        <p:guide pos="214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CD7BD2-54AB-4D67-AB30-AEB8DECEB6F0}" type="slidenum">
              <a:rPr lang="de-DE" altLang="en-US"/>
              <a:pPr/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50609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Klicken Sie, um die Textformatierung des Masters zu bearbeiten.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2A0B9D-D136-4BF8-9D8F-7EFC87D5934C}" type="slidenum">
              <a:rPr lang="de-DE" altLang="en-US"/>
              <a:pPr/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2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3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4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5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6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7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8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9</a:t>
            </a:fld>
            <a:endParaRPr lang="de-DE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chemeClr val="accent2"/>
                </a:solidFill>
              </a:defRPr>
            </a:lvl1pPr>
          </a:lstStyle>
          <a:p>
            <a:fld id="{EF42B8A4-10FD-4356-91FF-B7F7300AE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chemeClr val="accent2"/>
                </a:solidFill>
              </a:defRPr>
            </a:lvl1pPr>
          </a:lstStyle>
          <a:p>
            <a:fld id="{EF42B8A4-10FD-4356-91FF-B7F7300AE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Rectangle 1031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536" y="260648"/>
            <a:ext cx="8316924" cy="648071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mtClean="0">
                <a:latin typeface="Calibri" pitchFamily="34" charset="0"/>
              </a:rPr>
              <a:t>Simulating Synchronous Systems</a:t>
            </a:r>
            <a:endParaRPr lang="en-US" altLang="de-DE" b="0" i="1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60418" name="Picture 2" descr="TREMEC Synchronizer Basic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572" y="1124743"/>
            <a:ext cx="7596844" cy="4688677"/>
          </a:xfrm>
          <a:prstGeom prst="rect">
            <a:avLst/>
          </a:prstGeom>
          <a:noFill/>
        </p:spPr>
      </p:pic>
      <p:sp>
        <p:nvSpPr>
          <p:cNvPr id="4" name="Rectangle 1031"/>
          <p:cNvSpPr txBox="1">
            <a:spLocks noChangeArrowheads="1"/>
          </p:cNvSpPr>
          <p:nvPr/>
        </p:nvSpPr>
        <p:spPr>
          <a:xfrm>
            <a:off x="395536" y="5877273"/>
            <a:ext cx="8316924" cy="64807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...or: Synchronizers, the other Kind</a:t>
            </a:r>
            <a:endParaRPr kumimoji="0" lang="en-US" altLang="de-DE" sz="3600" b="0" i="1" u="none" strike="noStrike" kern="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Why Bill is Sad: Asynchrony</a:t>
            </a:r>
            <a:endParaRPr lang="en-US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1800" y="1124744"/>
            <a:ext cx="8064636" cy="4212468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...causes a range of problems: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	algorithms become (more) involved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=&gt;	design &amp; implementation is (more) error-prone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	algorithms might become less efficient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	deciding when a task is complete might be difficult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	non-deterministic execution complicates testing and verification</a:t>
            </a:r>
          </a:p>
        </p:txBody>
      </p:sp>
      <p:sp>
        <p:nvSpPr>
          <p:cNvPr id="36870" name="AutoShape 6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AutoShape 10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AutoShape 12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What Microsoft billionaire Bill Gates was doing at 20 years o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8139" y="4514800"/>
            <a:ext cx="3574301" cy="2010544"/>
          </a:xfrm>
          <a:prstGeom prst="rect">
            <a:avLst/>
          </a:prstGeom>
          <a:noFill/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608004" y="4514800"/>
            <a:ext cx="940928" cy="2010544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kern="0">
              <a:latin typeface="Calibri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8172400" y="4514800"/>
            <a:ext cx="940928" cy="2010544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kern="0">
              <a:latin typeface="Calibri" pitchFamily="34" charset="0"/>
            </a:endParaRPr>
          </a:p>
        </p:txBody>
      </p:sp>
      <p:pic>
        <p:nvPicPr>
          <p:cNvPr id="10" name="Picture 2" descr="Unhappy Emoji [Free Download IOS Emojis] | Emoji, Emoji images, Emoji  pictur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04348" y="4160688"/>
            <a:ext cx="858168" cy="858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Making Bill Happy: Synchronous Execution</a:t>
            </a:r>
            <a:endParaRPr lang="en-US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1800" y="1124744"/>
            <a:ext cx="8064636" cy="4212468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Synchronous Message Passing (SMP):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In each round, each FSM in the network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1. updates its state and computes outoing messages,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2. sends these messages to its neighboring FSMs, and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3. receives the messages from its neighbors.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000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...</a:t>
            </a:r>
            <a:r>
              <a:rPr lang="de-CH" b="1" kern="0" smtClean="0">
                <a:latin typeface="Calibri" pitchFamily="34" charset="0"/>
              </a:rPr>
              <a:t>but</a:t>
            </a:r>
            <a:r>
              <a:rPr lang="de-CH" kern="0" smtClean="0">
                <a:latin typeface="Calibri" pitchFamily="34" charset="0"/>
              </a:rPr>
              <a:t>: guaranteeing timing is </a:t>
            </a:r>
            <a:r>
              <a:rPr lang="de-CH" b="1" kern="0" smtClean="0">
                <a:latin typeface="Calibri" pitchFamily="34" charset="0"/>
              </a:rPr>
              <a:t>too hard</a:t>
            </a:r>
            <a:r>
              <a:rPr lang="de-CH" kern="0" smtClean="0">
                <a:latin typeface="Calibri" pitchFamily="34" charset="0"/>
              </a:rPr>
              <a:t>/inefficient!</a:t>
            </a:r>
          </a:p>
        </p:txBody>
      </p:sp>
      <p:sp>
        <p:nvSpPr>
          <p:cNvPr id="36870" name="AutoShape 6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AutoShape 10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AutoShape 12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What Microsoft billionaire Bill Gates was doing at 20 years o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8139" y="4514800"/>
            <a:ext cx="3574301" cy="2010544"/>
          </a:xfrm>
          <a:prstGeom prst="rect">
            <a:avLst/>
          </a:prstGeom>
          <a:noFill/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608004" y="4514800"/>
            <a:ext cx="940928" cy="2010544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kern="0">
              <a:latin typeface="Calibri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8172400" y="4514800"/>
            <a:ext cx="940928" cy="2010544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kern="0">
              <a:latin typeface="Calibri" pitchFamily="34" charset="0"/>
            </a:endParaRPr>
          </a:p>
        </p:txBody>
      </p:sp>
      <p:pic>
        <p:nvPicPr>
          <p:cNvPr id="13" name="Picture 2" descr="Smiley - Wikiped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86346" y="4185084"/>
            <a:ext cx="846094" cy="846094"/>
          </a:xfrm>
          <a:prstGeom prst="rect">
            <a:avLst/>
          </a:prstGeom>
          <a:noFill/>
        </p:spPr>
      </p:pic>
      <p:pic>
        <p:nvPicPr>
          <p:cNvPr id="14" name="Picture 6" descr="Valve hardware developer Jeri Ellsworth fired - GameSpo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5556" y="4509120"/>
            <a:ext cx="2623468" cy="2016224"/>
          </a:xfrm>
          <a:prstGeom prst="rect">
            <a:avLst/>
          </a:prstGeom>
          <a:noFill/>
        </p:spPr>
      </p:pic>
      <p:pic>
        <p:nvPicPr>
          <p:cNvPr id="15" name="Picture 2" descr="Unhappy Emoji [Free Download IOS Emojis] | Emoji, Emoji images, Emoji  pictur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00896" y="4119004"/>
            <a:ext cx="858168" cy="858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How to Keep both Jeri and Bill Happy?</a:t>
            </a:r>
            <a:endParaRPr lang="en-US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1800" y="1124744"/>
            <a:ext cx="8064636" cy="5400600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	do </a:t>
            </a:r>
            <a:r>
              <a:rPr lang="en-US" b="1" kern="0" smtClean="0">
                <a:latin typeface="Calibri" pitchFamily="34" charset="0"/>
              </a:rPr>
              <a:t>not</a:t>
            </a:r>
            <a:r>
              <a:rPr lang="en-US" kern="0" smtClean="0">
                <a:latin typeface="Calibri" pitchFamily="34" charset="0"/>
              </a:rPr>
              <a:t> try to guarantee timing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	but </a:t>
            </a:r>
            <a:r>
              <a:rPr lang="de-CH" b="1" kern="0" smtClean="0">
                <a:latin typeface="Calibri" pitchFamily="34" charset="0"/>
              </a:rPr>
              <a:t>do</a:t>
            </a:r>
            <a:r>
              <a:rPr lang="de-CH" kern="0" smtClean="0">
                <a:latin typeface="Calibri" pitchFamily="34" charset="0"/>
              </a:rPr>
              <a:t> guarantee the same </a:t>
            </a:r>
            <a:r>
              <a:rPr lang="de-CH" b="1" kern="0" smtClean="0">
                <a:latin typeface="Calibri" pitchFamily="34" charset="0"/>
              </a:rPr>
              <a:t>behavior</a:t>
            </a: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=&gt;	</a:t>
            </a:r>
            <a:r>
              <a:rPr lang="de-CH" b="1" kern="0" smtClean="0">
                <a:latin typeface="Calibri" pitchFamily="34" charset="0"/>
              </a:rPr>
              <a:t>simulate</a:t>
            </a:r>
            <a:r>
              <a:rPr lang="de-CH" kern="0" smtClean="0">
                <a:latin typeface="Calibri" pitchFamily="34" charset="0"/>
              </a:rPr>
              <a:t> synchronous execution in an asynchronous system!</a:t>
            </a:r>
            <a:endParaRPr lang="en-US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in other words: we‘ll fly a rocket without having one</a:t>
            </a:r>
            <a:endParaRPr lang="en-US" b="1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kern="0" smtClean="0">
              <a:latin typeface="Calibri" pitchFamily="34" charset="0"/>
            </a:endParaRPr>
          </a:p>
        </p:txBody>
      </p:sp>
      <p:sp>
        <p:nvSpPr>
          <p:cNvPr id="36870" name="AutoShape 6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AutoShape 10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AutoShape 12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Was Kerbal Space Program 2 alles zu bieten h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032956"/>
            <a:ext cx="4968552" cy="24842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What We Have and What We Want</a:t>
            </a:r>
            <a:endParaRPr lang="en-US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1800" y="1124744"/>
            <a:ext cx="8064636" cy="5400600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Have: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each network node has local FSM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step triggered by event at </a:t>
            </a:r>
            <a:r>
              <a:rPr lang="de-CH" b="1" kern="0" smtClean="0">
                <a:latin typeface="Calibri" pitchFamily="34" charset="0"/>
              </a:rPr>
              <a:t>some node</a:t>
            </a:r>
            <a:r>
              <a:rPr lang="de-CH" kern="0" smtClean="0">
                <a:latin typeface="Calibri" pitchFamily="34" charset="0"/>
              </a:rPr>
              <a:t>: initialization, receiving </a:t>
            </a:r>
            <a:r>
              <a:rPr lang="de-CH" b="1" kern="0" smtClean="0">
                <a:latin typeface="Calibri" pitchFamily="34" charset="0"/>
              </a:rPr>
              <a:t>some message</a:t>
            </a:r>
            <a:r>
              <a:rPr lang="de-CH" kern="0" smtClean="0">
                <a:latin typeface="Calibri" pitchFamily="34" charset="0"/>
              </a:rPr>
              <a:t>, or receiving local input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upon event: update state, send messages to neighbors, and generate local output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000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Want: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each network node has local FSM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execution in rounds: in each round, </a:t>
            </a:r>
            <a:r>
              <a:rPr lang="de-CH" b="1" kern="0" smtClean="0">
                <a:latin typeface="Calibri" pitchFamily="34" charset="0"/>
              </a:rPr>
              <a:t>all nodes</a:t>
            </a: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+ update state, send messages, generate output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+ receive </a:t>
            </a:r>
            <a:r>
              <a:rPr lang="de-CH" b="1" kern="0" smtClean="0">
                <a:latin typeface="Calibri" pitchFamily="34" charset="0"/>
              </a:rPr>
              <a:t>all </a:t>
            </a:r>
            <a:r>
              <a:rPr lang="de-CH" kern="0" smtClean="0">
                <a:latin typeface="Calibri" pitchFamily="34" charset="0"/>
              </a:rPr>
              <a:t>neighbors‘ </a:t>
            </a:r>
            <a:r>
              <a:rPr lang="de-CH" b="1" kern="0" smtClean="0">
                <a:latin typeface="Calibri" pitchFamily="34" charset="0"/>
              </a:rPr>
              <a:t>messages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kern="0" smtClean="0">
              <a:latin typeface="Calibri" pitchFamily="34" charset="0"/>
            </a:endParaRPr>
          </a:p>
        </p:txBody>
      </p:sp>
      <p:sp>
        <p:nvSpPr>
          <p:cNvPr id="36870" name="AutoShape 6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AutoShape 10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AutoShape 12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Abstract Algorithm</a:t>
            </a:r>
            <a:endParaRPr lang="en-US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1800" y="1124744"/>
            <a:ext cx="8064636" cy="5400600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“Simulate round i“ := update state, send messages (including “empty” ones!) </a:t>
            </a:r>
            <a:r>
              <a:rPr lang="en-US" b="1" kern="0" smtClean="0">
                <a:latin typeface="Calibri" pitchFamily="34" charset="0"/>
              </a:rPr>
              <a:t>labelled by round</a:t>
            </a:r>
            <a:r>
              <a:rPr lang="en-US" kern="0" smtClean="0">
                <a:latin typeface="Calibri" pitchFamily="34" charset="0"/>
              </a:rPr>
              <a:t>, compute local output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1000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AutoNum type="arabicPeriod"/>
              <a:defRPr/>
            </a:pPr>
            <a:r>
              <a:rPr lang="en-US" kern="0" smtClean="0">
                <a:latin typeface="Calibri" pitchFamily="34" charset="0"/>
              </a:rPr>
              <a:t>On initialization, simulate round 1.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AutoNum type="arabicPeriod"/>
              <a:defRPr/>
            </a:pPr>
            <a:r>
              <a:rPr lang="en-US" kern="0" smtClean="0">
                <a:latin typeface="Calibri" pitchFamily="34" charset="0"/>
              </a:rPr>
              <a:t>Store all received messages and inputs, labeled by round and sender (i.e., corresponding port).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AutoNum type="arabicPeriod"/>
              <a:defRPr/>
            </a:pPr>
            <a:r>
              <a:rPr lang="en-US" kern="0" smtClean="0">
                <a:latin typeface="Calibri" pitchFamily="34" charset="0"/>
              </a:rPr>
              <a:t>Once all round i-1 messages and input for round i are stored, simulate round i.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1000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=&gt;	if round i is simulated, all computations etc. are correct if they were in round i-1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=&gt;	correctness follows by induction on rounds</a:t>
            </a:r>
          </a:p>
        </p:txBody>
      </p:sp>
      <p:sp>
        <p:nvSpPr>
          <p:cNvPr id="36870" name="AutoShape 6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AutoShape 10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AutoShape 12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Let’s be more Specific</a:t>
            </a:r>
            <a:endParaRPr lang="en-US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1800" y="1124744"/>
            <a:ext cx="8064636" cy="5400600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Given: FSM of synchronous algorithm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state space S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initial state s</a:t>
            </a:r>
            <a:r>
              <a:rPr lang="de-CH" kern="0" baseline="-25000" smtClean="0">
                <a:latin typeface="Calibri" pitchFamily="34" charset="0"/>
              </a:rPr>
              <a:t>v,0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message set </a:t>
            </a:r>
            <a:r>
              <a:rPr lang="el-GR" kern="0" smtClean="0">
                <a:latin typeface="Calibri" pitchFamily="34" charset="0"/>
              </a:rPr>
              <a:t>Σ</a:t>
            </a:r>
            <a:r>
              <a:rPr lang="de-CH" kern="0" baseline="-25000" smtClean="0">
                <a:latin typeface="Calibri" pitchFamily="34" charset="0"/>
              </a:rPr>
              <a:t>0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local input symbols </a:t>
            </a:r>
            <a:r>
              <a:rPr lang="el-GR" kern="0" smtClean="0">
                <a:latin typeface="Calibri" pitchFamily="34" charset="0"/>
              </a:rPr>
              <a:t>Γ</a:t>
            </a: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local output symbols </a:t>
            </a:r>
            <a:r>
              <a:rPr lang="el-GR" kern="0" smtClean="0">
                <a:latin typeface="Calibri" pitchFamily="34" charset="0"/>
              </a:rPr>
              <a:t>Ω</a:t>
            </a: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state transition function t: S x </a:t>
            </a:r>
            <a:r>
              <a:rPr lang="el-GR" kern="0" smtClean="0">
                <a:latin typeface="Calibri" pitchFamily="34" charset="0"/>
              </a:rPr>
              <a:t>Σ</a:t>
            </a:r>
            <a:r>
              <a:rPr lang="de-CH" kern="0" baseline="-25000" smtClean="0">
                <a:latin typeface="Calibri" pitchFamily="34" charset="0"/>
              </a:rPr>
              <a:t>0</a:t>
            </a:r>
            <a:r>
              <a:rPr lang="de-CH" kern="0" baseline="30000" smtClean="0">
                <a:latin typeface="Calibri" pitchFamily="34" charset="0"/>
              </a:rPr>
              <a:t>deg(v)</a:t>
            </a:r>
            <a:r>
              <a:rPr lang="de-CH" kern="0" smtClean="0">
                <a:latin typeface="Calibri" pitchFamily="34" charset="0"/>
              </a:rPr>
              <a:t> x </a:t>
            </a:r>
            <a:r>
              <a:rPr lang="el-GR" kern="0" smtClean="0">
                <a:latin typeface="Calibri" pitchFamily="34" charset="0"/>
              </a:rPr>
              <a:t>Γ</a:t>
            </a:r>
            <a:r>
              <a:rPr lang="de-CH" kern="0" smtClean="0">
                <a:latin typeface="Calibri" pitchFamily="34" charset="0"/>
              </a:rPr>
              <a:t> → S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output function o: S x </a:t>
            </a:r>
            <a:r>
              <a:rPr lang="el-GR" kern="0" smtClean="0">
                <a:latin typeface="Calibri" pitchFamily="34" charset="0"/>
              </a:rPr>
              <a:t>Σ</a:t>
            </a:r>
            <a:r>
              <a:rPr lang="de-CH" kern="0" baseline="-25000" smtClean="0">
                <a:latin typeface="Calibri" pitchFamily="34" charset="0"/>
              </a:rPr>
              <a:t>0</a:t>
            </a:r>
            <a:r>
              <a:rPr lang="de-CH" kern="0" baseline="30000" smtClean="0">
                <a:latin typeface="Calibri" pitchFamily="34" charset="0"/>
              </a:rPr>
              <a:t>deg(v)</a:t>
            </a:r>
            <a:r>
              <a:rPr lang="de-CH" kern="0" smtClean="0">
                <a:latin typeface="Calibri" pitchFamily="34" charset="0"/>
              </a:rPr>
              <a:t> x </a:t>
            </a:r>
            <a:r>
              <a:rPr lang="el-GR" kern="0" smtClean="0">
                <a:latin typeface="Calibri" pitchFamily="34" charset="0"/>
              </a:rPr>
              <a:t>Γ</a:t>
            </a:r>
            <a:r>
              <a:rPr lang="de-CH" kern="0" smtClean="0">
                <a:latin typeface="Calibri" pitchFamily="34" charset="0"/>
              </a:rPr>
              <a:t> → </a:t>
            </a:r>
            <a:r>
              <a:rPr lang="el-GR" kern="0" smtClean="0">
                <a:latin typeface="Calibri" pitchFamily="34" charset="0"/>
              </a:rPr>
              <a:t>Σ</a:t>
            </a:r>
            <a:r>
              <a:rPr lang="de-CH" kern="0" baseline="-25000" smtClean="0">
                <a:latin typeface="Calibri" pitchFamily="34" charset="0"/>
              </a:rPr>
              <a:t>0</a:t>
            </a:r>
            <a:r>
              <a:rPr lang="de-CH" kern="0" baseline="30000" smtClean="0">
                <a:latin typeface="Calibri" pitchFamily="34" charset="0"/>
              </a:rPr>
              <a:t>deg(v)</a:t>
            </a:r>
            <a:r>
              <a:rPr lang="de-CH" kern="0" smtClean="0">
                <a:latin typeface="Calibri" pitchFamily="34" charset="0"/>
              </a:rPr>
              <a:t> x </a:t>
            </a:r>
            <a:r>
              <a:rPr lang="el-GR" kern="0" smtClean="0">
                <a:latin typeface="Calibri" pitchFamily="34" charset="0"/>
              </a:rPr>
              <a:t>Ω</a:t>
            </a: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Exercise: Specify the FSM of the simulation algorithm!</a:t>
            </a:r>
            <a:endParaRPr lang="en-US" kern="0" smtClean="0">
              <a:latin typeface="Calibri" pitchFamily="34" charset="0"/>
            </a:endParaRPr>
          </a:p>
        </p:txBody>
      </p:sp>
      <p:sp>
        <p:nvSpPr>
          <p:cNvPr id="36870" name="AutoShape 6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AutoShape 10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AutoShape 12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Let’s be even more Specific</a:t>
            </a:r>
            <a:endParaRPr lang="en-US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1800" y="1124744"/>
            <a:ext cx="8064636" cy="5400600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Recall the synchronous restart problem: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Special node receives START signal in unknown round, all nodes ought to RESTART in the same round shortly after that. Topology: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Can you come up with a circuit implementation of the simulating algorithm?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</a:t>
            </a:r>
            <a:r>
              <a:rPr lang="el-GR" kern="0" smtClean="0">
                <a:latin typeface="Calibri" pitchFamily="34" charset="0"/>
              </a:rPr>
              <a:t>Σ</a:t>
            </a:r>
            <a:r>
              <a:rPr lang="de-CH" kern="0" baseline="-25000" smtClean="0">
                <a:latin typeface="Calibri" pitchFamily="34" charset="0"/>
              </a:rPr>
              <a:t>0</a:t>
            </a:r>
            <a:r>
              <a:rPr lang="de-CH" kern="0" smtClean="0">
                <a:latin typeface="Calibri" pitchFamily="34" charset="0"/>
              </a:rPr>
              <a:t> </a:t>
            </a:r>
            <a:r>
              <a:rPr lang="en-US" kern="0" smtClean="0">
                <a:latin typeface="Calibri" pitchFamily="34" charset="0"/>
              </a:rPr>
              <a:t>= </a:t>
            </a:r>
            <a:r>
              <a:rPr lang="el-GR" kern="0" smtClean="0">
                <a:latin typeface="Calibri" pitchFamily="34" charset="0"/>
              </a:rPr>
              <a:t>Γ</a:t>
            </a:r>
            <a:r>
              <a:rPr lang="de-CH" kern="0" smtClean="0">
                <a:latin typeface="Calibri" pitchFamily="34" charset="0"/>
              </a:rPr>
              <a:t> = </a:t>
            </a:r>
            <a:r>
              <a:rPr lang="el-GR" kern="0" smtClean="0">
                <a:latin typeface="Calibri" pitchFamily="34" charset="0"/>
              </a:rPr>
              <a:t>Ω</a:t>
            </a:r>
            <a:r>
              <a:rPr lang="de-CH" kern="0" smtClean="0">
                <a:latin typeface="Calibri" pitchFamily="34" charset="0"/>
              </a:rPr>
              <a:t> = {0,1} for simulated algorithm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(re)use (sub)circuits of synchronous algorithm</a:t>
            </a:r>
          </a:p>
        </p:txBody>
      </p:sp>
      <p:sp>
        <p:nvSpPr>
          <p:cNvPr id="36870" name="AutoShape 6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AutoShape 10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AutoShape 12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3023828" y="3429000"/>
            <a:ext cx="180020" cy="180020"/>
          </a:xfrm>
          <a:prstGeom prst="ellipse">
            <a:avLst/>
          </a:prstGeom>
          <a:solidFill>
            <a:srgbClr val="1999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436368" y="3429000"/>
            <a:ext cx="180020" cy="18002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868144" y="3429000"/>
            <a:ext cx="180020" cy="18002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3" name="Straight Arrow Connector 12"/>
          <p:cNvCxnSpPr>
            <a:stCxn id="11" idx="6"/>
            <a:endCxn id="12" idx="2"/>
          </p:cNvCxnSpPr>
          <p:nvPr/>
        </p:nvCxnSpPr>
        <p:spPr bwMode="auto">
          <a:xfrm>
            <a:off x="4616388" y="3519010"/>
            <a:ext cx="125175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Arrow Connector 13"/>
          <p:cNvCxnSpPr>
            <a:stCxn id="10" idx="6"/>
            <a:endCxn id="11" idx="2"/>
          </p:cNvCxnSpPr>
          <p:nvPr/>
        </p:nvCxnSpPr>
        <p:spPr bwMode="auto">
          <a:xfrm>
            <a:off x="3203848" y="3519010"/>
            <a:ext cx="12325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The Big Picture</a:t>
            </a:r>
            <a:endParaRPr lang="en-US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1800" y="1124744"/>
            <a:ext cx="5846178" cy="1404156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We can clock a GALS system, enable safe communication, and </a:t>
            </a:r>
            <a:r>
              <a:rPr lang="de-CH" b="1" kern="0" smtClean="0">
                <a:latin typeface="Calibri" pitchFamily="34" charset="0"/>
              </a:rPr>
              <a:t>simulate synchronous behavior </a:t>
            </a:r>
            <a:r>
              <a:rPr lang="de-CH" kern="0" smtClean="0">
                <a:latin typeface="Calibri" pitchFamily="34" charset="0"/>
              </a:rPr>
              <a:t>to its users!</a:t>
            </a:r>
            <a:endParaRPr lang="en-US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</p:txBody>
      </p:sp>
      <p:sp>
        <p:nvSpPr>
          <p:cNvPr id="36870" name="AutoShape 6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AutoShape 10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AutoShape 12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2" descr="Globally asynchronous locally synchronous (GALS) architectur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556" y="2528900"/>
            <a:ext cx="4719482" cy="2438400"/>
          </a:xfrm>
          <a:prstGeom prst="rect">
            <a:avLst/>
          </a:prstGeom>
          <a:noFill/>
        </p:spPr>
      </p:pic>
      <p:pic>
        <p:nvPicPr>
          <p:cNvPr id="16" name="Picture 2" descr="Salmon pink Coral Orange greetings card envelo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4456" y="3248980"/>
            <a:ext cx="772624" cy="513301"/>
          </a:xfrm>
          <a:prstGeom prst="rect">
            <a:avLst/>
          </a:prstGeom>
          <a:noFill/>
        </p:spPr>
      </p:pic>
      <p:pic>
        <p:nvPicPr>
          <p:cNvPr id="17" name="Picture 2" descr="Salmon pink Coral Orange greetings card envelo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66856" y="3455759"/>
            <a:ext cx="772624" cy="513301"/>
          </a:xfrm>
          <a:prstGeom prst="rect">
            <a:avLst/>
          </a:prstGeom>
          <a:noFill/>
        </p:spPr>
      </p:pic>
      <p:pic>
        <p:nvPicPr>
          <p:cNvPr id="18" name="Picture 2" descr="Salmon pink Coral Orange greetings card envelo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9256" y="3671783"/>
            <a:ext cx="772624" cy="513301"/>
          </a:xfrm>
          <a:prstGeom prst="rect">
            <a:avLst/>
          </a:prstGeom>
          <a:noFill/>
        </p:spPr>
      </p:pic>
      <p:grpSp>
        <p:nvGrpSpPr>
          <p:cNvPr id="25" name="Group 24"/>
          <p:cNvGrpSpPr/>
          <p:nvPr/>
        </p:nvGrpSpPr>
        <p:grpSpPr>
          <a:xfrm>
            <a:off x="5832140" y="908720"/>
            <a:ext cx="3420380" cy="4158462"/>
            <a:chOff x="4608004" y="530678"/>
            <a:chExt cx="4505324" cy="5412922"/>
          </a:xfrm>
        </p:grpSpPr>
        <p:pic>
          <p:nvPicPr>
            <p:cNvPr id="19" name="Picture 6" descr="Valve hardware developer Jeri Ellsworth fired - GameSpo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548932" y="908720"/>
              <a:ext cx="2623468" cy="2016224"/>
            </a:xfrm>
            <a:prstGeom prst="rect">
              <a:avLst/>
            </a:prstGeom>
            <a:noFill/>
          </p:spPr>
        </p:pic>
        <p:pic>
          <p:nvPicPr>
            <p:cNvPr id="20" name="Picture 8" descr="What Microsoft billionaire Bill Gates was doing at 20 years old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958139" y="3933056"/>
              <a:ext cx="3574301" cy="2010544"/>
            </a:xfrm>
            <a:prstGeom prst="rect">
              <a:avLst/>
            </a:prstGeom>
            <a:noFill/>
          </p:spPr>
        </p:pic>
        <p:pic>
          <p:nvPicPr>
            <p:cNvPr id="21" name="Picture 2" descr="Smiley - Wikipedia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686346" y="530678"/>
              <a:ext cx="846094" cy="846094"/>
            </a:xfrm>
            <a:prstGeom prst="rect">
              <a:avLst/>
            </a:prstGeom>
            <a:noFill/>
          </p:spPr>
        </p:pic>
        <p:sp>
          <p:nvSpPr>
            <p:cNvPr id="23" name="Rectangle 3"/>
            <p:cNvSpPr txBox="1">
              <a:spLocks noChangeArrowheads="1"/>
            </p:cNvSpPr>
            <p:nvPr/>
          </p:nvSpPr>
          <p:spPr>
            <a:xfrm>
              <a:off x="4608004" y="3933056"/>
              <a:ext cx="940928" cy="2010544"/>
            </a:xfrm>
            <a:prstGeom prst="rect">
              <a:avLst/>
            </a:prstGeom>
            <a:solidFill>
              <a:schemeClr val="bg1"/>
            </a:solidFill>
          </p:spPr>
          <p:txBody>
            <a:bodyPr/>
            <a:lstStyle/>
            <a:p>
              <a:pPr marL="514350" lvl="0" indent="-514350">
                <a:lnSpc>
                  <a:spcPct val="90000"/>
                </a:lnSpc>
                <a:spcBef>
                  <a:spcPct val="20000"/>
                </a:spcBef>
                <a:buClr>
                  <a:schemeClr val="tx1"/>
                </a:buClr>
                <a:defRPr/>
              </a:pPr>
              <a:endParaRPr lang="en-US" kern="0">
                <a:latin typeface="Calibri" pitchFamily="34" charset="0"/>
              </a:endParaRPr>
            </a:p>
          </p:txBody>
        </p:sp>
        <p:sp>
          <p:nvSpPr>
            <p:cNvPr id="24" name="Rectangle 3"/>
            <p:cNvSpPr txBox="1">
              <a:spLocks noChangeArrowheads="1"/>
            </p:cNvSpPr>
            <p:nvPr/>
          </p:nvSpPr>
          <p:spPr>
            <a:xfrm>
              <a:off x="8172400" y="3933056"/>
              <a:ext cx="940928" cy="2010544"/>
            </a:xfrm>
            <a:prstGeom prst="rect">
              <a:avLst/>
            </a:prstGeom>
            <a:solidFill>
              <a:schemeClr val="bg1"/>
            </a:solidFill>
          </p:spPr>
          <p:txBody>
            <a:bodyPr/>
            <a:lstStyle/>
            <a:p>
              <a:pPr marL="514350" lvl="0" indent="-514350">
                <a:lnSpc>
                  <a:spcPct val="90000"/>
                </a:lnSpc>
                <a:spcBef>
                  <a:spcPct val="20000"/>
                </a:spcBef>
                <a:buClr>
                  <a:schemeClr val="tx1"/>
                </a:buClr>
                <a:defRPr/>
              </a:pPr>
              <a:endParaRPr lang="en-US" kern="0">
                <a:latin typeface="Calibri" pitchFamily="34" charset="0"/>
              </a:endParaRPr>
            </a:p>
          </p:txBody>
        </p:sp>
        <p:pic>
          <p:nvPicPr>
            <p:cNvPr id="22" name="Picture 2" descr="Smiley - Wikipedia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686346" y="3609020"/>
              <a:ext cx="846094" cy="846094"/>
            </a:xfrm>
            <a:prstGeom prst="rect">
              <a:avLst/>
            </a:prstGeom>
            <a:noFill/>
          </p:spPr>
        </p:pic>
      </p:grpSp>
      <p:sp>
        <p:nvSpPr>
          <p:cNvPr id="26" name="Rectangle 25"/>
          <p:cNvSpPr/>
          <p:nvPr/>
        </p:nvSpPr>
        <p:spPr>
          <a:xfrm>
            <a:off x="431540" y="5136167"/>
            <a:ext cx="7524836" cy="142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Why isn‘t it perfect?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several clock cycles of communication latency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bad if this dominates latency due to computation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Pict">
  <a:themeElements>
    <a:clrScheme name="vorlagePic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orlagePic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  <a:txDef>
      <a:spPr>
        <a:noFill/>
        <a:ln w="28575">
          <a:solidFill>
            <a:schemeClr val="tx1"/>
          </a:solidFill>
        </a:ln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vorlagePic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Pic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Office\Templates\Presentation Designs\Aufsteigend.pot</Template>
  <TotalTime>1193</TotalTime>
  <Words>434</Words>
  <Application>Microsoft Office PowerPoint</Application>
  <PresentationFormat>On-screen Show (4:3)</PresentationFormat>
  <Paragraphs>86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vorlagePict</vt:lpstr>
      <vt:lpstr>Simulating Synchronous Systems</vt:lpstr>
      <vt:lpstr>Why Bill is Sad: Asynchrony</vt:lpstr>
      <vt:lpstr>Making Bill Happy: Synchronous Execution</vt:lpstr>
      <vt:lpstr>How to Keep both Jeri and Bill Happy?</vt:lpstr>
      <vt:lpstr>What We Have and What We Want</vt:lpstr>
      <vt:lpstr>Abstract Algorithm</vt:lpstr>
      <vt:lpstr>Let’s be more Specific</vt:lpstr>
      <vt:lpstr>Let’s be even more Specific</vt:lpstr>
      <vt:lpstr>The Big Picture</vt:lpstr>
    </vt:vector>
  </TitlesOfParts>
  <Company>foto &amp; grafik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zz</dc:creator>
  <cp:lastModifiedBy>Harry</cp:lastModifiedBy>
  <cp:revision>2480</cp:revision>
  <cp:lastPrinted>2001-11-16T09:18:20Z</cp:lastPrinted>
  <dcterms:created xsi:type="dcterms:W3CDTF">2001-11-15T15:25:58Z</dcterms:created>
  <dcterms:modified xsi:type="dcterms:W3CDTF">2021-01-07T15:26:40Z</dcterms:modified>
</cp:coreProperties>
</file>