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sldIdLst>
    <p:sldId id="568" r:id="rId3"/>
    <p:sldId id="918" r:id="rId4"/>
    <p:sldId id="919" r:id="rId5"/>
    <p:sldId id="888" r:id="rId6"/>
    <p:sldId id="892" r:id="rId7"/>
    <p:sldId id="908" r:id="rId8"/>
    <p:sldId id="898" r:id="rId9"/>
    <p:sldId id="895" r:id="rId10"/>
    <p:sldId id="750" r:id="rId11"/>
    <p:sldId id="899" r:id="rId12"/>
    <p:sldId id="901" r:id="rId13"/>
    <p:sldId id="868" r:id="rId14"/>
    <p:sldId id="842" r:id="rId15"/>
    <p:sldId id="869" r:id="rId16"/>
    <p:sldId id="840" r:id="rId17"/>
    <p:sldId id="910" r:id="rId18"/>
    <p:sldId id="902" r:id="rId19"/>
    <p:sldId id="896" r:id="rId20"/>
    <p:sldId id="705" r:id="rId21"/>
    <p:sldId id="854" r:id="rId22"/>
    <p:sldId id="883" r:id="rId23"/>
    <p:sldId id="871" r:id="rId24"/>
    <p:sldId id="864" r:id="rId25"/>
    <p:sldId id="886" r:id="rId26"/>
    <p:sldId id="863" r:id="rId27"/>
    <p:sldId id="747" r:id="rId2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191"/>
    <a:srgbClr val="5B679B"/>
    <a:srgbClr val="5B5E9B"/>
    <a:srgbClr val="5B6C9B"/>
    <a:srgbClr val="6979A7"/>
    <a:srgbClr val="5E7EB2"/>
    <a:srgbClr val="6877B8"/>
    <a:srgbClr val="5C6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65" autoAdjust="0"/>
    <p:restoredTop sz="72291" autoAdjust="0"/>
  </p:normalViewPr>
  <p:slideViewPr>
    <p:cSldViewPr>
      <p:cViewPr varScale="1">
        <p:scale>
          <a:sx n="67" d="100"/>
          <a:sy n="67" d="100"/>
        </p:scale>
        <p:origin x="-170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fld id="{20A3215C-6595-48F2-BEC8-05C72DAD37A7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fld id="{C8773CB8-0011-4DB1-B403-E40B0535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469D74-D50B-4693-A148-A21727F61593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3CB8-0011-4DB1-B403-E40B0535CB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3CB8-0011-4DB1-B403-E40B0535CB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3CB8-0011-4DB1-B403-E40B0535CB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3CB8-0011-4DB1-B403-E40B0535CB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3CB8-0011-4DB1-B403-E40B0535CB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6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3CB8-0011-4DB1-B403-E40B0535CB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0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B03B5A-F9CC-47A9-ADAD-630BD7100999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FDF264-16F4-440A-A8E6-656104595ADD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n-US" altLang="en-US" dirty="0" smtClean="0"/>
              <a:t>Large enough</a:t>
            </a:r>
          </a:p>
          <a:p>
            <a:pPr lvl="1">
              <a:defRPr/>
            </a:pPr>
            <a:r>
              <a:rPr lang="en-US" altLang="en-US" dirty="0" smtClean="0"/>
              <a:t>Heterogeneity:</a:t>
            </a:r>
          </a:p>
          <a:p>
            <a:pPr lvl="2">
              <a:defRPr/>
            </a:pPr>
            <a:r>
              <a:rPr lang="en-US" altLang="en-US" dirty="0" smtClean="0"/>
              <a:t>natural images and animations</a:t>
            </a:r>
          </a:p>
          <a:p>
            <a:pPr lvl="2">
              <a:defRPr/>
            </a:pPr>
            <a:r>
              <a:rPr lang="en-US" altLang="en-US" dirty="0" smtClean="0"/>
              <a:t>appearance, motion, object number and size</a:t>
            </a:r>
          </a:p>
          <a:p>
            <a:pPr>
              <a:defRPr/>
            </a:pPr>
            <a:r>
              <a:rPr lang="en-US" altLang="en-US" dirty="0" smtClean="0"/>
              <a:t>Multiple human GT’s at sparse frames</a:t>
            </a:r>
          </a:p>
          <a:p>
            <a:pPr lvl="1">
              <a:defRPr/>
            </a:pPr>
            <a:r>
              <a:rPr lang="en-US" altLang="en-US" dirty="0" smtClean="0"/>
              <a:t>Address intrinsic segmentation “scale” ambiguity</a:t>
            </a:r>
          </a:p>
          <a:p>
            <a:pPr lvl="1">
              <a:defRPr/>
            </a:pPr>
            <a:r>
              <a:rPr lang="en-US" altLang="en-US" dirty="0" smtClean="0"/>
              <a:t>Allows for temporal consistency</a:t>
            </a:r>
          </a:p>
          <a:p>
            <a:pPr>
              <a:defRPr/>
            </a:pPr>
            <a:r>
              <a:rPr lang="en-US" altLang="en-US" dirty="0" smtClean="0"/>
              <a:t>Desired:</a:t>
            </a:r>
          </a:p>
          <a:p>
            <a:pPr lvl="1">
              <a:defRPr/>
            </a:pPr>
            <a:r>
              <a:rPr lang="en-US" altLang="en-US" dirty="0" smtClean="0"/>
              <a:t>Multiple GT’s</a:t>
            </a:r>
          </a:p>
          <a:p>
            <a:pPr lvl="1">
              <a:defRPr/>
            </a:pPr>
            <a:r>
              <a:rPr lang="en-US" altLang="en-US" dirty="0" smtClean="0"/>
              <a:t>No degenerate cases</a:t>
            </a:r>
          </a:p>
          <a:p>
            <a:pPr lvl="1">
              <a:defRPr/>
            </a:pPr>
            <a:r>
              <a:rPr lang="en-US" altLang="en-US" dirty="0" smtClean="0"/>
              <a:t>Coarse-to-fine and working regimes</a:t>
            </a:r>
          </a:p>
          <a:p>
            <a:pPr lvl="1">
              <a:defRPr/>
            </a:pPr>
            <a:r>
              <a:rPr lang="en-US" altLang="en-US" dirty="0" smtClean="0"/>
              <a:t>Temporal consistency</a:t>
            </a:r>
          </a:p>
          <a:p>
            <a:pPr marL="0" lvl="1">
              <a:defRPr/>
            </a:pPr>
            <a:r>
              <a:rPr lang="en-US" altLang="en-US" dirty="0" smtClean="0"/>
              <a:t>Cast boundary detection as classification</a:t>
            </a:r>
          </a:p>
          <a:p>
            <a:pPr marL="0" lvl="1">
              <a:defRPr/>
            </a:pPr>
            <a:r>
              <a:rPr lang="en-US" altLang="en-US" dirty="0" smtClean="0"/>
              <a:t>Address </a:t>
            </a:r>
            <a:r>
              <a:rPr lang="en-US" altLang="en-US" i="1" dirty="0" smtClean="0">
                <a:solidFill>
                  <a:srgbClr val="FF0000"/>
                </a:solidFill>
              </a:rPr>
              <a:t>temporal consistency</a:t>
            </a:r>
            <a:endParaRPr lang="en-US" altLang="en-US" dirty="0" smtClean="0"/>
          </a:p>
          <a:p>
            <a:pPr marL="0" lvl="1">
              <a:defRPr/>
            </a:pPr>
            <a:r>
              <a:rPr lang="en-US" altLang="en-US" dirty="0" smtClean="0"/>
              <a:t>Classify optimally-assigned pixels</a:t>
            </a:r>
          </a:p>
          <a:p>
            <a:pPr marL="0" lvl="1">
              <a:defRPr/>
            </a:pPr>
            <a:r>
              <a:rPr lang="en-US" altLang="en-US" dirty="0" smtClean="0"/>
              <a:t>Normalized with theoretical lower-bound</a:t>
            </a:r>
          </a:p>
          <a:p>
            <a:pPr>
              <a:defRPr/>
            </a:pPr>
            <a:r>
              <a:rPr lang="en-US" altLang="en-US" dirty="0" smtClean="0"/>
              <a:t>Complementarity</a:t>
            </a:r>
          </a:p>
          <a:p>
            <a:pPr>
              <a:defRPr/>
            </a:pPr>
            <a:r>
              <a:rPr lang="en-US" altLang="en-US" dirty="0" smtClean="0"/>
              <a:t>Analysis: human, image and video segmentation, oracle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New features</a:t>
            </a:r>
          </a:p>
          <a:p>
            <a:pPr>
              <a:defRPr/>
            </a:pPr>
            <a:r>
              <a:rPr lang="en-US" altLang="en-US" dirty="0" smtClean="0"/>
              <a:t>Multiple human annotations</a:t>
            </a:r>
          </a:p>
          <a:p>
            <a:pPr>
              <a:defRPr/>
            </a:pPr>
            <a:r>
              <a:rPr lang="en-US" altLang="en-US" dirty="0" smtClean="0"/>
              <a:t>No degenerate cases</a:t>
            </a:r>
          </a:p>
          <a:p>
            <a:pPr>
              <a:defRPr/>
            </a:pPr>
            <a:r>
              <a:rPr lang="en-US" altLang="en-US" dirty="0" smtClean="0"/>
              <a:t>Working regimes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Leverage multiple human annotations</a:t>
            </a:r>
          </a:p>
          <a:p>
            <a:pPr>
              <a:defRPr/>
            </a:pPr>
            <a:r>
              <a:rPr lang="en-US" altLang="en-US" dirty="0" smtClean="0"/>
              <a:t>Consider hierarchical segmentations</a:t>
            </a:r>
          </a:p>
          <a:p>
            <a:pPr>
              <a:defRPr/>
            </a:pPr>
            <a:r>
              <a:rPr lang="en-US" altLang="en-US" dirty="0" smtClean="0"/>
              <a:t>Address degenerate segmentations</a:t>
            </a:r>
          </a:p>
          <a:p>
            <a:pPr>
              <a:defRPr/>
            </a:pPr>
            <a:r>
              <a:rPr lang="en-US" altLang="en-US" dirty="0" smtClean="0"/>
              <a:t>Address temporal consistency (VPR)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kumimoji="1" lang="en-US" altLang="en-US" dirty="0" smtClean="0">
                <a:latin typeface="Times New Roman" pitchFamily="18" charset="0"/>
              </a:rPr>
              <a:t>Similarly to boundary maps in Bpr, segments s from the machine segmentation regions S and segments g from the ground truth regions G are optimally assigned and the problem is then cast as classifying correctly segmented from wrongly segmented pixels, addressed in the precision-recall framework.</a:t>
            </a: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err="1" smtClean="0"/>
              <a:t>Angkorwat</a:t>
            </a:r>
            <a:r>
              <a:rPr lang="en-US" altLang="en-US" dirty="0" smtClean="0"/>
              <a:t> 126</a:t>
            </a:r>
          </a:p>
          <a:p>
            <a:pPr>
              <a:defRPr/>
            </a:pPr>
            <a:r>
              <a:rPr lang="en-US" altLang="en-US" dirty="0" smtClean="0"/>
              <a:t>Birds of paradise 122</a:t>
            </a:r>
          </a:p>
          <a:p>
            <a:pPr>
              <a:defRPr/>
            </a:pPr>
            <a:r>
              <a:rPr lang="en-US" altLang="en-US" dirty="0" err="1" smtClean="0"/>
              <a:t>Beachvolleyball</a:t>
            </a:r>
            <a:r>
              <a:rPr lang="en-US" altLang="en-US" dirty="0" smtClean="0"/>
              <a:t> 161</a:t>
            </a:r>
          </a:p>
          <a:p>
            <a:pPr>
              <a:defRPr/>
            </a:pPr>
            <a:r>
              <a:rPr lang="en-US" altLang="en-US" dirty="0" smtClean="0"/>
              <a:t>Buck 128</a:t>
            </a:r>
          </a:p>
          <a:p>
            <a:pPr>
              <a:defRPr/>
            </a:pPr>
            <a:r>
              <a:rPr lang="en-US" altLang="en-US" dirty="0" err="1" smtClean="0"/>
              <a:t>Rockclimbing</a:t>
            </a:r>
            <a:r>
              <a:rPr lang="en-US" altLang="en-US" dirty="0" smtClean="0"/>
              <a:t> 143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CF647-83B8-4833-9C78-E00022EEA4D2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27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36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933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E77F-7466-45D6-8872-FB5EB93799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272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A5F8-9467-46D8-BFC3-5B290C582C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95334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AFA0-317C-49C9-9D96-1A415EB6EC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2475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752600"/>
            <a:ext cx="6172200" cy="726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900" y="1752600"/>
            <a:ext cx="6172200" cy="726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F318-9C01-4111-8A03-719B0E46E6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8126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7562-2101-4250-B4AE-00F9E4FA4B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2415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DFB30-FA64-4904-947B-0D893D35B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0654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6F9B-0536-40B6-9531-5C554CAD96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0235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BDAB-BE75-4EBD-93C6-3EADABAF5F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3557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679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E7AE-E56A-4093-AAFB-799652EAFF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8392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BA7B-79EC-42E1-AA20-CE1870322A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671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0900" y="190500"/>
            <a:ext cx="3124200" cy="882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190500"/>
            <a:ext cx="9220200" cy="882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02A1-BDE6-483B-A1C4-2201197D2F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6396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755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30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07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93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849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3838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8792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57150" algn="ctr" rtl="0" eaLnBrk="0" fontAlgn="base" hangingPunct="0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8025" algn="ctr" rtl="0" eaLnBrk="0" fontAlgn="base" hangingPunct="0">
        <a:spcBef>
          <a:spcPts val="9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57313" algn="ctr" rtl="0" eaLnBrk="0" fontAlgn="base" hangingPunct="0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2008188" algn="ctr" rtl="0" eaLnBrk="0" fontAlgn="base" hangingPunct="0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657475" algn="ctr" rtl="0" eaLnBrk="0" fontAlgn="base" hangingPunct="0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31146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718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290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862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25400" y="0"/>
            <a:ext cx="13030200" cy="190500"/>
          </a:xfrm>
          <a:prstGeom prst="rect">
            <a:avLst/>
          </a:prstGeom>
          <a:solidFill>
            <a:srgbClr val="141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6" name="Oval 2"/>
          <p:cNvSpPr>
            <a:spLocks/>
          </p:cNvSpPr>
          <p:nvPr/>
        </p:nvSpPr>
        <p:spPr bwMode="auto">
          <a:xfrm>
            <a:off x="-25400" y="9137650"/>
            <a:ext cx="650875" cy="657225"/>
          </a:xfrm>
          <a:prstGeom prst="ellipse">
            <a:avLst/>
          </a:prstGeom>
          <a:noFill/>
          <a:ln w="19050">
            <a:solidFill>
              <a:srgbClr val="828F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752600"/>
            <a:ext cx="12496800" cy="72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/>
              </a:rPr>
              <a:t>Fifth level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0" y="1498600"/>
            <a:ext cx="13004800" cy="0"/>
          </a:xfrm>
          <a:prstGeom prst="line">
            <a:avLst/>
          </a:prstGeom>
          <a:noFill/>
          <a:ln w="19050">
            <a:solidFill>
              <a:srgbClr val="828F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6" name="Rectangle 8"/>
          <p:cNvSpPr>
            <a:spLocks/>
          </p:cNvSpPr>
          <p:nvPr/>
        </p:nvSpPr>
        <p:spPr bwMode="auto">
          <a:xfrm>
            <a:off x="-15875" y="9340850"/>
            <a:ext cx="130206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 anchor="ctr"/>
          <a:lstStyle>
            <a:lvl1pPr marL="57150"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600" dirty="0" smtClean="0">
                <a:solidFill>
                  <a:srgbClr val="072149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Fabio Galasso | Spectral graph reduction</a:t>
            </a:r>
          </a:p>
        </p:txBody>
      </p:sp>
      <p:sp>
        <p:nvSpPr>
          <p:cNvPr id="2057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87288" y="9361488"/>
            <a:ext cx="3127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pPr>
              <a:defRPr/>
            </a:pPr>
            <a:fld id="{2AB0050A-11FD-4DF3-9B40-D4D657D20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190500"/>
            <a:ext cx="12496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/>
              </a:rPr>
              <a:t>Click to edit Master title style</a:t>
            </a:r>
          </a:p>
        </p:txBody>
      </p:sp>
      <p:sp>
        <p:nvSpPr>
          <p:cNvPr id="1033" name="Rectangle 12"/>
          <p:cNvSpPr>
            <a:spLocks/>
          </p:cNvSpPr>
          <p:nvPr/>
        </p:nvSpPr>
        <p:spPr bwMode="auto">
          <a:xfrm>
            <a:off x="561975" y="9296400"/>
            <a:ext cx="1187450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4" name="Rectangle 13"/>
          <p:cNvSpPr>
            <a:spLocks/>
          </p:cNvSpPr>
          <p:nvPr/>
        </p:nvSpPr>
        <p:spPr bwMode="auto">
          <a:xfrm>
            <a:off x="0" y="9413875"/>
            <a:ext cx="1143000" cy="342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5" name="Line 14"/>
          <p:cNvSpPr>
            <a:spLocks noChangeShapeType="1"/>
          </p:cNvSpPr>
          <p:nvPr/>
        </p:nvSpPr>
        <p:spPr bwMode="auto">
          <a:xfrm>
            <a:off x="573088" y="9296400"/>
            <a:ext cx="12431712" cy="0"/>
          </a:xfrm>
          <a:prstGeom prst="line">
            <a:avLst/>
          </a:prstGeom>
          <a:noFill/>
          <a:ln w="19050">
            <a:solidFill>
              <a:srgbClr val="828F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3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"/>
          <a:stretch>
            <a:fillRect/>
          </a:stretch>
        </p:blipFill>
        <p:spPr bwMode="auto">
          <a:xfrm>
            <a:off x="4763" y="9163050"/>
            <a:ext cx="609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26"/>
          <a:stretch>
            <a:fillRect/>
          </a:stretch>
        </p:blipFill>
        <p:spPr bwMode="auto">
          <a:xfrm>
            <a:off x="636588" y="9429750"/>
            <a:ext cx="1212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/>
          </p:cNvSpPr>
          <p:nvPr/>
        </p:nvSpPr>
        <p:spPr bwMode="auto">
          <a:xfrm>
            <a:off x="1719263" y="0"/>
            <a:ext cx="88900" cy="95250"/>
          </a:xfrm>
          <a:prstGeom prst="rect">
            <a:avLst/>
          </a:prstGeom>
          <a:solidFill>
            <a:srgbClr val="657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+mj-lt"/>
          <a:ea typeface="+mj-ea"/>
          <a:cs typeface="+mj-cs"/>
          <a:sym typeface="Helvetica Neue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850900" indent="-571500" algn="l" rtl="0" eaLnBrk="0" fontAlgn="base" hangingPunct="0">
        <a:spcBef>
          <a:spcPts val="1200"/>
        </a:spcBef>
        <a:spcAft>
          <a:spcPct val="0"/>
        </a:spcAft>
        <a:buClr>
          <a:srgbClr val="1A1A1A"/>
        </a:buClr>
        <a:buSzPct val="100000"/>
        <a:buFont typeface="Helvetica Neue Light"/>
        <a:buChar char="•"/>
        <a:defRPr sz="3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1pPr>
      <a:lvl2pPr marL="1235075" indent="-523875" algn="l" rtl="0" eaLnBrk="0" fontAlgn="base" hangingPunct="0">
        <a:spcBef>
          <a:spcPts val="1200"/>
        </a:spcBef>
        <a:spcAft>
          <a:spcPct val="0"/>
        </a:spcAft>
        <a:buClr>
          <a:srgbClr val="1A1A1A"/>
        </a:buClr>
        <a:buSzPct val="100000"/>
        <a:buFont typeface="Helvetica Neue Light"/>
        <a:buChar char="‣"/>
        <a:defRPr sz="24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2pPr>
      <a:lvl3pPr marL="1619250" indent="-463550" algn="l" rtl="0" eaLnBrk="0" fontAlgn="base" hangingPunct="0">
        <a:spcBef>
          <a:spcPts val="1200"/>
        </a:spcBef>
        <a:spcAft>
          <a:spcPct val="0"/>
        </a:spcAft>
        <a:buClr>
          <a:srgbClr val="1A1A1A"/>
        </a:buClr>
        <a:buSzPct val="129000"/>
        <a:buFont typeface="Helvetica Neue Light"/>
        <a:buChar char="-"/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3pPr>
      <a:lvl4pPr marL="2076450" indent="-463550" algn="l" rtl="0" eaLnBrk="0" fontAlgn="base" hangingPunct="0">
        <a:spcBef>
          <a:spcPts val="1200"/>
        </a:spcBef>
        <a:spcAft>
          <a:spcPct val="0"/>
        </a:spcAft>
        <a:buSzPct val="129000"/>
        <a:buFont typeface="Helvetica Neue Light"/>
        <a:buChar char="•"/>
        <a:defRPr sz="2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4pPr>
      <a:lvl5pPr marL="2508250" indent="-463550" algn="l" rtl="0" eaLnBrk="0" fontAlgn="base" hangingPunct="0">
        <a:spcBef>
          <a:spcPts val="1200"/>
        </a:spcBef>
        <a:spcAft>
          <a:spcPct val="0"/>
        </a:spcAft>
        <a:buSzPct val="110000"/>
        <a:buFont typeface="Helvetica Neue Light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5pPr>
      <a:lvl6pPr marL="29654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6pPr>
      <a:lvl7pPr marL="34226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7pPr>
      <a:lvl8pPr marL="38798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8pPr>
      <a:lvl9pPr marL="43370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0" y="0"/>
            <a:ext cx="13004800" cy="1276350"/>
          </a:xfrm>
          <a:prstGeom prst="rect">
            <a:avLst/>
          </a:prstGeom>
          <a:solidFill>
            <a:srgbClr val="002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11"/>
          <p:cNvSpPr>
            <a:spLocks/>
          </p:cNvSpPr>
          <p:nvPr/>
        </p:nvSpPr>
        <p:spPr bwMode="auto">
          <a:xfrm>
            <a:off x="0" y="3482658"/>
            <a:ext cx="13004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/>
          <a:lstStyle>
            <a:lvl1pPr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  <a:sym typeface="Helvetica Neue Light"/>
              </a:rPr>
              <a:t>Spectral graph reduction</a:t>
            </a:r>
            <a:br>
              <a:rPr lang="en-US" altLang="en-US" sz="4400" b="1" dirty="0">
                <a:solidFill>
                  <a:schemeClr val="tx1"/>
                </a:solidFill>
                <a:sym typeface="Helvetica Neue Light"/>
              </a:rPr>
            </a:br>
            <a:r>
              <a:rPr lang="en-US" altLang="en-US" sz="4400" b="1" dirty="0">
                <a:solidFill>
                  <a:schemeClr val="tx1"/>
                </a:solidFill>
                <a:sym typeface="Helvetica Neue Light"/>
              </a:rPr>
              <a:t>for image and streaming video segmentation</a:t>
            </a:r>
            <a:endParaRPr lang="en-US" altLang="en-US" sz="4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77" name="Rectangle 3"/>
          <p:cNvSpPr>
            <a:spLocks/>
          </p:cNvSpPr>
          <p:nvPr/>
        </p:nvSpPr>
        <p:spPr bwMode="auto">
          <a:xfrm>
            <a:off x="4106863" y="1588"/>
            <a:ext cx="201612" cy="215900"/>
          </a:xfrm>
          <a:prstGeom prst="rect">
            <a:avLst/>
          </a:prstGeom>
          <a:solidFill>
            <a:srgbClr val="657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73113"/>
            <a:ext cx="15541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89075"/>
            <a:ext cx="4868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/>
          </p:cNvSpPr>
          <p:nvPr/>
        </p:nvSpPr>
        <p:spPr bwMode="auto">
          <a:xfrm>
            <a:off x="-17463" y="7547188"/>
            <a:ext cx="130222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>
            <a:lvl1pPr marL="571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tx1"/>
                </a:solidFill>
                <a:cs typeface="Arial" pitchFamily="34" charset="0"/>
              </a:rPr>
              <a:t>Fabio Galasso</a:t>
            </a:r>
            <a:r>
              <a:rPr lang="en-US" altLang="en-US" sz="3200" baseline="30000" dirty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en-US" altLang="en-US" sz="3200" dirty="0">
                <a:solidFill>
                  <a:schemeClr val="tx1"/>
                </a:solidFill>
                <a:cs typeface="Arial" pitchFamily="34" charset="0"/>
              </a:rPr>
              <a:t>  Margret Keuper</a:t>
            </a:r>
            <a:r>
              <a:rPr lang="en-US" altLang="en-US" sz="3200" baseline="30000" dirty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cs typeface="Arial" pitchFamily="34" charset="0"/>
              </a:rPr>
              <a:t>  Thomas Brox</a:t>
            </a:r>
            <a:r>
              <a:rPr lang="en-US" altLang="en-US" sz="3200" baseline="30000" dirty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cs typeface="Arial" pitchFamily="34" charset="0"/>
              </a:rPr>
              <a:t>  Bernt Schiele</a:t>
            </a:r>
            <a:r>
              <a:rPr lang="en-US" altLang="en-US" sz="3200" baseline="30000" dirty="0">
                <a:solidFill>
                  <a:schemeClr val="tx1"/>
                </a:solidFill>
                <a:cs typeface="Arial" pitchFamily="34" charset="0"/>
              </a:rPr>
              <a:t>1</a:t>
            </a:r>
          </a:p>
          <a:p>
            <a:pPr algn="ctr" eaLnBrk="1" hangingPunct="1"/>
            <a:endParaRPr lang="en-US" altLang="en-US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/>
            <a:endParaRPr lang="en-US" alt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/>
            <a:r>
              <a:rPr lang="en-US" altLang="en-US" sz="3200" baseline="30000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en-US" altLang="en-US" sz="3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Arial" pitchFamily="34" charset="0"/>
              </a:rPr>
              <a:t>Max Planck Institute for </a:t>
            </a:r>
            <a:r>
              <a:rPr lang="en-US" altLang="en-US" sz="3200" dirty="0" smtClean="0">
                <a:solidFill>
                  <a:schemeClr val="tx1"/>
                </a:solidFill>
                <a:cs typeface="Arial" pitchFamily="34" charset="0"/>
              </a:rPr>
              <a:t>Informatics</a:t>
            </a:r>
          </a:p>
          <a:p>
            <a:pPr algn="ctr" eaLnBrk="1" hangingPunct="1"/>
            <a:endParaRPr lang="en-US" altLang="en-US" sz="9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/>
            <a:r>
              <a:rPr lang="en-US" altLang="en-US" sz="3200" baseline="30000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en-US" altLang="en-US" sz="3200" dirty="0" smtClean="0">
                <a:solidFill>
                  <a:schemeClr val="tx1"/>
                </a:solidFill>
                <a:cs typeface="Arial" pitchFamily="34" charset="0"/>
              </a:rPr>
              <a:t> University </a:t>
            </a:r>
            <a:r>
              <a:rPr lang="en-US" altLang="en-US" sz="3200" dirty="0">
                <a:solidFill>
                  <a:schemeClr val="tx1"/>
                </a:solidFill>
                <a:cs typeface="Arial" pitchFamily="34" charset="0"/>
              </a:rPr>
              <a:t>of Freiburg</a:t>
            </a:r>
          </a:p>
        </p:txBody>
      </p:sp>
      <p:grpSp>
        <p:nvGrpSpPr>
          <p:cNvPr id="3081" name="Group 5"/>
          <p:cNvGrpSpPr>
            <a:grpSpLocks/>
          </p:cNvGrpSpPr>
          <p:nvPr/>
        </p:nvGrpSpPr>
        <p:grpSpPr bwMode="auto">
          <a:xfrm>
            <a:off x="7797800" y="679450"/>
            <a:ext cx="2109788" cy="2109788"/>
            <a:chOff x="6857678" y="557912"/>
            <a:chExt cx="2340864" cy="2340864"/>
          </a:xfrm>
        </p:grpSpPr>
        <p:sp>
          <p:nvSpPr>
            <p:cNvPr id="3087" name="Oval 2"/>
            <p:cNvSpPr>
              <a:spLocks noChangeArrowheads="1"/>
            </p:cNvSpPr>
            <p:nvPr/>
          </p:nvSpPr>
          <p:spPr bwMode="auto">
            <a:xfrm>
              <a:off x="7078464" y="655624"/>
              <a:ext cx="1815373" cy="1815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00000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088" name="Picture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678" y="557912"/>
              <a:ext cx="2340864" cy="234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1489075"/>
            <a:ext cx="23749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5569585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569585"/>
            <a:ext cx="15128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5569585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5569585"/>
            <a:ext cx="1470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44552"/>
            <a:ext cx="12496800" cy="6696744"/>
          </a:xfrm>
        </p:spPr>
        <p:txBody>
          <a:bodyPr/>
          <a:lstStyle/>
          <a:p>
            <a:r>
              <a:rPr lang="en-US" dirty="0" smtClean="0"/>
              <a:t>Related 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Spectral graph reduction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533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44552"/>
            <a:ext cx="12496800" cy="669674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Spectral graph reduction</a:t>
            </a:r>
          </a:p>
          <a:p>
            <a:pPr lvl="1"/>
            <a:r>
              <a:rPr lang="en-US" dirty="0" smtClean="0"/>
              <a:t>Equivalent graph reduction</a:t>
            </a:r>
          </a:p>
          <a:p>
            <a:pPr lvl="1"/>
            <a:r>
              <a:rPr lang="en-US" dirty="0" smtClean="0"/>
              <a:t>( Re-balance with higher-order models 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49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996480"/>
            <a:ext cx="12636500" cy="6992384"/>
          </a:xfrm>
        </p:spPr>
        <p:txBody>
          <a:bodyPr/>
          <a:lstStyle/>
          <a:p>
            <a:r>
              <a:rPr lang="en-US" dirty="0" smtClean="0"/>
              <a:t>Cast as graph partitioning</a:t>
            </a:r>
          </a:p>
          <a:p>
            <a:pPr lvl="1"/>
            <a:r>
              <a:rPr lang="en-US" dirty="0" smtClean="0"/>
              <a:t>Graph to represent image / video</a:t>
            </a:r>
          </a:p>
          <a:p>
            <a:pPr lvl="1"/>
            <a:r>
              <a:rPr lang="en-US" i="1" dirty="0" smtClean="0"/>
              <a:t>Task</a:t>
            </a:r>
            <a:r>
              <a:rPr lang="en-US" dirty="0" smtClean="0"/>
              <a:t>: complete disjoint subgraphs</a:t>
            </a:r>
          </a:p>
          <a:p>
            <a:pPr marL="711200" lvl="1" indent="0">
              <a:buNone/>
            </a:pPr>
            <a:r>
              <a:rPr lang="en-US" dirty="0" smtClean="0"/>
              <a:t>		… label each node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Clustering algorithms</a:t>
            </a:r>
          </a:p>
          <a:p>
            <a:pPr lvl="1"/>
            <a:r>
              <a:rPr lang="en-US" dirty="0" smtClean="0"/>
              <a:t>Normalized cut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Tight approximation </a:t>
            </a:r>
            <a:r>
              <a:rPr lang="en-US" alt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[Bühler </a:t>
            </a:r>
            <a:r>
              <a:rPr lang="en-US" alt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Hein, </a:t>
            </a:r>
            <a:r>
              <a:rPr lang="en-US" alt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ICML</a:t>
            </a:r>
            <a:r>
              <a:rPr lang="en-US" alt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’09, </a:t>
            </a:r>
            <a:r>
              <a:rPr lang="en-US" alt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NIPS</a:t>
            </a:r>
            <a:r>
              <a:rPr lang="en-US" alt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’10]</a:t>
            </a:r>
            <a:endParaRPr lang="en-US" dirty="0" smtClean="0"/>
          </a:p>
          <a:p>
            <a:pPr lvl="1"/>
            <a:r>
              <a:rPr lang="en-US" dirty="0" smtClean="0"/>
              <a:t>Spectral clustering</a:t>
            </a:r>
          </a:p>
          <a:p>
            <a:pPr lvl="2"/>
            <a:r>
              <a:rPr lang="en-US" dirty="0" smtClean="0"/>
              <a:t>State-of-the-art segmentation performance</a:t>
            </a:r>
            <a:br>
              <a:rPr lang="en-US" dirty="0" smtClean="0"/>
            </a:br>
            <a:r>
              <a:rPr lang="en-US" alt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[Brox </a:t>
            </a:r>
            <a:r>
              <a:rPr lang="en-US" alt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Malik, </a:t>
            </a:r>
            <a:r>
              <a:rPr lang="en-US" alt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ECCV</a:t>
            </a:r>
            <a:r>
              <a:rPr lang="en-US" alt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’10] [Maire and Yu, </a:t>
            </a:r>
            <a:r>
              <a:rPr lang="en-US" alt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ICCV</a:t>
            </a:r>
            <a:r>
              <a:rPr lang="en-US" alt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’13] [Arbelaez et al. </a:t>
            </a:r>
            <a:r>
              <a:rPr lang="en-US" alt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CVPR</a:t>
            </a:r>
            <a:r>
              <a:rPr lang="en-US" alt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’14]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i="1" dirty="0" smtClean="0">
                <a:solidFill>
                  <a:srgbClr val="FF0000"/>
                </a:solidFill>
              </a:rPr>
              <a:t>balanced</a:t>
            </a:r>
            <a:r>
              <a:rPr lang="en-US" dirty="0" smtClean="0"/>
              <a:t>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784" y="1744699"/>
            <a:ext cx="5782320" cy="32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42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3"/>
          <a:stretch/>
        </p:blipFill>
        <p:spPr bwMode="auto">
          <a:xfrm>
            <a:off x="9527167" y="1744699"/>
            <a:ext cx="3311937" cy="32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0"/>
          <a:stretch/>
        </p:blipFill>
        <p:spPr bwMode="auto">
          <a:xfrm>
            <a:off x="7056785" y="1750652"/>
            <a:ext cx="2245300" cy="32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9699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29167E-7 L -0.48328 0.00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7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48" y="5524872"/>
            <a:ext cx="3528392" cy="3492128"/>
          </a:xfrm>
        </p:spPr>
        <p:txBody>
          <a:bodyPr/>
          <a:lstStyle/>
          <a:p>
            <a:r>
              <a:rPr lang="en-US" dirty="0" smtClean="0"/>
              <a:t>Prior information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aka</a:t>
            </a:r>
            <a:r>
              <a:rPr lang="en-US" dirty="0" smtClean="0"/>
              <a:t> must-link constraints)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4" y="1769988"/>
            <a:ext cx="12911112" cy="32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07980" y="5524872"/>
            <a:ext cx="3551252" cy="34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50900" indent="-5715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SzPct val="100000"/>
              <a:buFont typeface="Helvetica Neue Light"/>
              <a:buChar char="•"/>
              <a:defRPr sz="30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1235075" indent="-5238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SzPct val="100000"/>
              <a:buFont typeface="Helvetica Neue Light"/>
              <a:buChar char="‣"/>
              <a:defRPr sz="24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619250" indent="-4635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SzPct val="129000"/>
              <a:buFont typeface="Helvetica Neue Light"/>
              <a:buChar char="-"/>
              <a:defRPr sz="22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2076450" indent="-463550" algn="l" rtl="0" eaLnBrk="0" fontAlgn="base" hangingPunct="0">
              <a:spcBef>
                <a:spcPts val="1200"/>
              </a:spcBef>
              <a:spcAft>
                <a:spcPct val="0"/>
              </a:spcAft>
              <a:buSzPct val="129000"/>
              <a:buFont typeface="Helvetica Neue Light"/>
              <a:buChar char="•"/>
              <a:defRPr sz="20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508250" indent="-463550" algn="l" rtl="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9654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6pPr>
            <a:lvl7pPr marL="34226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7pPr>
            <a:lvl8pPr marL="38798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8pPr>
            <a:lvl9pPr marL="43370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Main contribution:</a:t>
            </a:r>
            <a:br>
              <a:rPr lang="en-US" kern="0" dirty="0" smtClean="0">
                <a:solidFill>
                  <a:srgbClr val="FF0000"/>
                </a:solidFill>
              </a:rPr>
            </a:br>
            <a:r>
              <a:rPr lang="en-US" kern="0" dirty="0" smtClean="0">
                <a:solidFill>
                  <a:schemeClr val="tx1"/>
                </a:solidFill>
              </a:rPr>
              <a:t>equivalent graph reduction</a:t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2700" kern="0" dirty="0" smtClean="0">
                <a:solidFill>
                  <a:schemeClr val="tx1"/>
                </a:solidFill>
              </a:rPr>
              <a:t>(same solutions)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59232" y="5524872"/>
            <a:ext cx="3528392" cy="34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50900" indent="-5715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SzPct val="100000"/>
              <a:buFont typeface="Helvetica Neue Light"/>
              <a:buChar char="•"/>
              <a:defRPr sz="30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1235075" indent="-5238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SzPct val="100000"/>
              <a:buFont typeface="Helvetica Neue Light"/>
              <a:buChar char="‣"/>
              <a:defRPr sz="24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619250" indent="-4635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SzPct val="129000"/>
              <a:buFont typeface="Helvetica Neue Light"/>
              <a:buChar char="-"/>
              <a:defRPr sz="22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2076450" indent="-463550" algn="l" rtl="0" eaLnBrk="0" fontAlgn="base" hangingPunct="0">
              <a:spcBef>
                <a:spcPts val="1200"/>
              </a:spcBef>
              <a:spcAft>
                <a:spcPct val="0"/>
              </a:spcAft>
              <a:buSzPct val="129000"/>
              <a:buFont typeface="Helvetica Neue Light"/>
              <a:buChar char="•"/>
              <a:defRPr sz="20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508250" indent="-463550" algn="l" rtl="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9654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6pPr>
            <a:lvl7pPr marL="34226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7pPr>
            <a:lvl8pPr marL="38798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8pPr>
            <a:lvl9pPr marL="4337050" indent="-463550" algn="l" rtl="0" fontAlgn="base">
              <a:spcBef>
                <a:spcPts val="1200"/>
              </a:spcBef>
              <a:spcAft>
                <a:spcPct val="0"/>
              </a:spcAft>
              <a:buSzPct val="110000"/>
              <a:buFont typeface="Helvetica Neue Light" charset="0"/>
              <a:buChar char="‣"/>
              <a:defRPr sz="1600">
                <a:solidFill>
                  <a:srgbClr val="1A1A1A"/>
                </a:solidFill>
                <a:latin typeface="+mn-lt"/>
                <a:ea typeface="+mn-ea"/>
                <a:cs typeface="+mn-cs"/>
                <a:sym typeface="Helvetica Neue Light" charset="0"/>
              </a:defRPr>
            </a:lvl9pPr>
          </a:lstStyle>
          <a:p>
            <a:r>
              <a:rPr lang="en-US" kern="0" dirty="0" smtClean="0"/>
              <a:t>Normalized cut (NCut)</a:t>
            </a:r>
          </a:p>
          <a:p>
            <a:r>
              <a:rPr lang="en-US" kern="0" dirty="0" smtClean="0"/>
              <a:t>Spectral clustering (SC)</a:t>
            </a:r>
          </a:p>
        </p:txBody>
      </p:sp>
    </p:spTree>
    <p:extLst>
      <p:ext uri="{BB962C8B-B14F-4D97-AF65-F5344CB8AC3E}">
        <p14:creationId xmlns:p14="http://schemas.microsoft.com/office/powerpoint/2010/main" val="2242860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r="26633"/>
          <a:stretch/>
        </p:blipFill>
        <p:spPr bwMode="auto">
          <a:xfrm>
            <a:off x="3502854" y="1769988"/>
            <a:ext cx="6020973" cy="32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290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0484E-7 -4.60674E-6 L 0.25403 -4.6067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graph reduction</a:t>
            </a:r>
            <a:endParaRPr lang="en-US" alt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68300" y="2140496"/>
            <a:ext cx="12636500" cy="712891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Transform the graph</a:t>
            </a:r>
          </a:p>
          <a:p>
            <a:pPr lvl="1">
              <a:defRPr/>
            </a:pPr>
            <a:r>
              <a:rPr lang="en-US" altLang="en-US" dirty="0" smtClean="0"/>
              <a:t>Groupings		new nodes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Update weights</a:t>
            </a:r>
          </a:p>
          <a:p>
            <a:pPr lvl="1">
              <a:defRPr/>
            </a:pPr>
            <a:endParaRPr lang="en-US" altLang="en-US" sz="1400" dirty="0" smtClean="0"/>
          </a:p>
          <a:p>
            <a:pPr lvl="1">
              <a:defRPr/>
            </a:pPr>
            <a:r>
              <a:rPr lang="en-US" altLang="en-US" dirty="0" smtClean="0"/>
              <a:t>Prove NCut equivalence for</a:t>
            </a:r>
            <a:r>
              <a:rPr lang="en-US" altLang="en-US" dirty="0" smtClean="0">
                <a:solidFill>
                  <a:srgbClr val="000000">
                    <a:lumMod val="50000"/>
                    <a:lumOff val="50000"/>
                  </a:srgbClr>
                </a:solidFill>
                <a:sym typeface="Helvetica Neue Light" charset="0"/>
              </a:rPr>
              <a:t/>
            </a:r>
            <a:br>
              <a:rPr lang="en-US" altLang="en-US" dirty="0" smtClean="0">
                <a:solidFill>
                  <a:srgbClr val="000000">
                    <a:lumMod val="50000"/>
                    <a:lumOff val="50000"/>
                  </a:srgbClr>
                </a:solidFill>
                <a:sym typeface="Helvetica Neue Light" charset="0"/>
              </a:rPr>
            </a:br>
            <a:r>
              <a:rPr lang="en-US" altLang="en-US" dirty="0" smtClean="0">
                <a:solidFill>
                  <a:srgbClr val="000000">
                    <a:lumMod val="50000"/>
                    <a:lumOff val="50000"/>
                  </a:srgbClr>
                </a:solidFill>
                <a:sym typeface="Helvetica Neue Light" charset="0"/>
              </a:rPr>
              <a:t>[Rangapuram </a:t>
            </a:r>
            <a:r>
              <a:rPr lang="en-US" altLang="en-US" dirty="0">
                <a:solidFill>
                  <a:srgbClr val="000000">
                    <a:lumMod val="50000"/>
                    <a:lumOff val="50000"/>
                  </a:srgbClr>
                </a:solidFill>
                <a:sym typeface="Helvetica Neue Light" charset="0"/>
              </a:rPr>
              <a:t>and Hein, </a:t>
            </a:r>
            <a:r>
              <a:rPr lang="en-US" altLang="en-US" i="1" dirty="0">
                <a:solidFill>
                  <a:srgbClr val="000000">
                    <a:lumMod val="50000"/>
                    <a:lumOff val="50000"/>
                  </a:srgbClr>
                </a:solidFill>
                <a:sym typeface="Helvetica Neue Light" charset="0"/>
              </a:rPr>
              <a:t>EISTAT</a:t>
            </a:r>
            <a:r>
              <a:rPr lang="en-US" altLang="en-US" dirty="0">
                <a:solidFill>
                  <a:srgbClr val="000000">
                    <a:lumMod val="50000"/>
                    <a:lumOff val="50000"/>
                  </a:srgbClr>
                </a:solidFill>
                <a:sym typeface="Helvetica Neue Light" charset="0"/>
              </a:rPr>
              <a:t>’12]</a:t>
            </a:r>
            <a:endParaRPr lang="en-US" altLang="en-US" dirty="0" smtClean="0"/>
          </a:p>
          <a:p>
            <a:pPr lvl="1">
              <a:defRPr/>
            </a:pPr>
            <a:endParaRPr lang="en-US" altLang="en-US" sz="3000" dirty="0" smtClean="0"/>
          </a:p>
          <a:p>
            <a:pPr lvl="1">
              <a:defRPr/>
            </a:pPr>
            <a:r>
              <a:rPr lang="en-US" altLang="en-US" dirty="0" smtClean="0"/>
              <a:t>Prove SC equivalence for</a:t>
            </a:r>
          </a:p>
          <a:p>
            <a:pPr lvl="1">
              <a:defRPr/>
            </a:pPr>
            <a:endParaRPr lang="en-US" altLang="en-US" sz="3600" dirty="0" smtClean="0"/>
          </a:p>
          <a:p>
            <a:pPr lvl="2">
              <a:defRPr/>
            </a:pPr>
            <a:r>
              <a:rPr lang="en-US" altLang="en-US" dirty="0" smtClean="0"/>
              <a:t>provided clique-affinities</a:t>
            </a:r>
          </a:p>
          <a:p>
            <a:pPr lvl="2">
              <a:defRPr/>
            </a:pPr>
            <a:endParaRPr lang="en-US" altLang="en-US" sz="100" dirty="0" smtClean="0"/>
          </a:p>
          <a:p>
            <a:pPr lvl="2">
              <a:defRPr/>
            </a:pPr>
            <a:r>
              <a:rPr lang="en-US" altLang="en-US" dirty="0" smtClean="0"/>
              <a:t>else </a:t>
            </a:r>
            <a:r>
              <a:rPr lang="en-US" altLang="en-US" i="1" dirty="0" smtClean="0"/>
              <a:t>Density Normalized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D36D-0B35-4889-8C73-424A710A35A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16" y="5424728"/>
            <a:ext cx="2520280" cy="8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784" y="1752930"/>
            <a:ext cx="5782320" cy="32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214368" y="6460976"/>
            <a:ext cx="6668169" cy="2122803"/>
            <a:chOff x="6214368" y="6460976"/>
            <a:chExt cx="6668169" cy="2122803"/>
          </a:xfrm>
        </p:grpSpPr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368" y="6460976"/>
              <a:ext cx="6663085" cy="144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758" y="8261176"/>
              <a:ext cx="5139779" cy="32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ight Arrow 10"/>
          <p:cNvSpPr/>
          <p:nvPr/>
        </p:nvSpPr>
        <p:spPr bwMode="auto">
          <a:xfrm>
            <a:off x="3406056" y="2872006"/>
            <a:ext cx="432048" cy="288032"/>
          </a:xfrm>
          <a:prstGeom prst="rightArrow">
            <a:avLst>
              <a:gd name="adj1" fmla="val 39683"/>
              <a:gd name="adj2" fmla="val 500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78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11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44552"/>
            <a:ext cx="12496800" cy="6696744"/>
          </a:xfrm>
        </p:spPr>
        <p:txBody>
          <a:bodyPr/>
          <a:lstStyle/>
          <a:p>
            <a:r>
              <a:rPr lang="en-US" dirty="0" smtClean="0"/>
              <a:t>Related 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Spectral graph reduction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935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44552"/>
            <a:ext cx="12496800" cy="669674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Spectral graph reduction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Image segmentation</a:t>
            </a:r>
          </a:p>
          <a:p>
            <a:pPr lvl="1"/>
            <a:r>
              <a:rPr lang="en-US" dirty="0" smtClean="0"/>
              <a:t>Video segmentation</a:t>
            </a:r>
          </a:p>
          <a:p>
            <a:pPr lvl="1"/>
            <a:r>
              <a:rPr lang="en-US" dirty="0" smtClean="0"/>
              <a:t>Streaming video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162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 </a:t>
            </a:r>
            <a:r>
              <a:rPr lang="en-US" altLang="en-US" dirty="0"/>
              <a:t>to image segmentation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gPb-owt-ucm </a:t>
            </a:r>
            <a:r>
              <a:rPr lang="en-US" alt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[Arbelaez et al. </a:t>
            </a:r>
            <a:r>
              <a:rPr lang="en-US" altLang="en-US" sz="28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TPAMI </a:t>
            </a:r>
            <a:r>
              <a:rPr lang="en-US" alt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’11]</a:t>
            </a:r>
            <a:endParaRPr lang="en-US" alt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endParaRPr lang="en-US" alt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en-US" dirty="0" smtClean="0"/>
              <a:t>Spectral </a:t>
            </a:r>
            <a:r>
              <a:rPr lang="en-US" altLang="en-US" dirty="0"/>
              <a:t>Pb</a:t>
            </a:r>
          </a:p>
          <a:p>
            <a:pPr lvl="2">
              <a:defRPr/>
            </a:pPr>
            <a:r>
              <a:rPr lang="en-US" altLang="en-US" dirty="0">
                <a:solidFill>
                  <a:srgbClr val="FF0000"/>
                </a:solidFill>
              </a:rPr>
              <a:t>Per-pixel</a:t>
            </a:r>
            <a:r>
              <a:rPr lang="en-US" altLang="en-US" dirty="0"/>
              <a:t> affinity matrix</a:t>
            </a:r>
          </a:p>
          <a:p>
            <a:pPr lvl="2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Computational bottleneck</a:t>
            </a:r>
          </a:p>
          <a:p>
            <a:pPr>
              <a:defRPr/>
            </a:pPr>
            <a:endParaRPr lang="en-US" altLang="en-US" sz="3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Pre-group superpixels</a:t>
            </a:r>
          </a:p>
          <a:p>
            <a:pPr>
              <a:defRPr/>
            </a:pPr>
            <a:endParaRPr lang="en-US" altLang="en-US" sz="5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Equivalent graph reduction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Same performance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</a:rPr>
              <a:t>2x </a:t>
            </a:r>
            <a:r>
              <a:rPr lang="en-US" altLang="en-US" dirty="0" smtClean="0">
                <a:solidFill>
                  <a:schemeClr val="tx1"/>
                </a:solidFill>
              </a:rPr>
              <a:t>runtime reduction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2x memory load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6B896-8088-40E5-AB39-8D63A21582C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2717210"/>
            <a:ext cx="5976663" cy="42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52600"/>
            <a:ext cx="12496800" cy="7516688"/>
          </a:xfrm>
        </p:spPr>
        <p:txBody>
          <a:bodyPr/>
          <a:lstStyle/>
          <a:p>
            <a:r>
              <a:rPr lang="en-US" dirty="0" smtClean="0"/>
              <a:t>Image segmentation with graphs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r>
              <a:rPr lang="en-US" dirty="0" smtClean="0"/>
              <a:t>Superpixel grouping   ( </a:t>
            </a:r>
            <a:r>
              <a:rPr lang="en-US" dirty="0"/>
              <a:t>prior / external information )</a:t>
            </a:r>
            <a:endParaRPr lang="en-US" dirty="0" smtClean="0"/>
          </a:p>
          <a:p>
            <a:pPr lvl="1"/>
            <a:r>
              <a:rPr lang="en-US" dirty="0" smtClean="0"/>
              <a:t>Smaller graph size</a:t>
            </a:r>
          </a:p>
          <a:p>
            <a:pPr lvl="1"/>
            <a:r>
              <a:rPr lang="en-US" dirty="0" smtClean="0"/>
              <a:t>Reduce runtime</a:t>
            </a:r>
          </a:p>
          <a:p>
            <a:pPr lvl="1"/>
            <a:r>
              <a:rPr lang="en-US" dirty="0" smtClean="0"/>
              <a:t>Reduce memory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37059" y="2456994"/>
            <a:ext cx="2906049" cy="3964498"/>
            <a:chOff x="1637059" y="2456994"/>
            <a:chExt cx="2906049" cy="3964498"/>
          </a:xfrm>
        </p:grpSpPr>
        <p:sp>
          <p:nvSpPr>
            <p:cNvPr id="9" name="Text image"/>
            <p:cNvSpPr txBox="1">
              <a:spLocks/>
            </p:cNvSpPr>
            <p:nvPr/>
          </p:nvSpPr>
          <p:spPr bwMode="auto">
            <a:xfrm>
              <a:off x="1637059" y="5552729"/>
              <a:ext cx="2906049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Image</a:t>
              </a:r>
              <a:endParaRPr lang="en-US" sz="2400" kern="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5" t="19655" r="22669" b="19916"/>
            <a:stretch/>
          </p:blipFill>
          <p:spPr>
            <a:xfrm>
              <a:off x="1903759" y="2456994"/>
              <a:ext cx="2438401" cy="326571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074129" y="2456994"/>
            <a:ext cx="3178234" cy="3987066"/>
            <a:chOff x="5249208" y="2456994"/>
            <a:chExt cx="3178234" cy="3987066"/>
          </a:xfrm>
        </p:grpSpPr>
        <p:sp>
          <p:nvSpPr>
            <p:cNvPr id="10" name="Text px"/>
            <p:cNvSpPr txBox="1">
              <a:spLocks/>
            </p:cNvSpPr>
            <p:nvPr/>
          </p:nvSpPr>
          <p:spPr bwMode="auto">
            <a:xfrm>
              <a:off x="5249208" y="5575297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Pixels</a:t>
              </a:r>
              <a:endParaRPr lang="en-US" sz="2400" kern="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5" t="19948" r="22669" b="19622"/>
            <a:stretch/>
          </p:blipFill>
          <p:spPr>
            <a:xfrm>
              <a:off x="5489082" y="2456994"/>
              <a:ext cx="2438402" cy="326571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0824" y="2435223"/>
            <a:ext cx="3178234" cy="4008838"/>
            <a:chOff x="5255903" y="2435223"/>
            <a:chExt cx="3178234" cy="4008838"/>
          </a:xfrm>
        </p:grpSpPr>
        <p:sp>
          <p:nvSpPr>
            <p:cNvPr id="8" name="Text i graph"/>
            <p:cNvSpPr txBox="1">
              <a:spLocks/>
            </p:cNvSpPr>
            <p:nvPr/>
          </p:nvSpPr>
          <p:spPr bwMode="auto">
            <a:xfrm>
              <a:off x="5255903" y="5575298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Pixel graph</a:t>
              </a:r>
              <a:endParaRPr lang="en-US" sz="2400" kern="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5" t="19654" r="22669" b="19916"/>
            <a:stretch/>
          </p:blipFill>
          <p:spPr>
            <a:xfrm>
              <a:off x="5489082" y="2435223"/>
              <a:ext cx="2438402" cy="326571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498270" y="2456994"/>
            <a:ext cx="3178234" cy="3987067"/>
            <a:chOff x="8989712" y="2456994"/>
            <a:chExt cx="3178234" cy="39870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80" t="19712" r="22483" b="19680"/>
            <a:stretch/>
          </p:blipFill>
          <p:spPr>
            <a:xfrm>
              <a:off x="9255269" y="2456994"/>
              <a:ext cx="2438402" cy="3265715"/>
            </a:xfrm>
            <a:prstGeom prst="rect">
              <a:avLst/>
            </a:prstGeom>
          </p:spPr>
        </p:pic>
        <p:sp>
          <p:nvSpPr>
            <p:cNvPr id="23" name="Text i graph"/>
            <p:cNvSpPr txBox="1">
              <a:spLocks/>
            </p:cNvSpPr>
            <p:nvPr/>
          </p:nvSpPr>
          <p:spPr bwMode="auto">
            <a:xfrm>
              <a:off x="8989712" y="5575298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Superpixels</a:t>
              </a:r>
              <a:endParaRPr lang="en-US" sz="2400" kern="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88388" y="2456994"/>
            <a:ext cx="3178234" cy="3987067"/>
            <a:chOff x="8979830" y="2456994"/>
            <a:chExt cx="3178234" cy="3987067"/>
          </a:xfrm>
        </p:grpSpPr>
        <p:sp>
          <p:nvSpPr>
            <p:cNvPr id="16" name="Text i graph"/>
            <p:cNvSpPr txBox="1">
              <a:spLocks/>
            </p:cNvSpPr>
            <p:nvPr/>
          </p:nvSpPr>
          <p:spPr bwMode="auto">
            <a:xfrm>
              <a:off x="8979830" y="5575298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 graph</a:t>
              </a:r>
              <a:endParaRPr lang="en-US" sz="2400" kern="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80" t="19712" r="22483" b="19680"/>
            <a:stretch/>
          </p:blipFill>
          <p:spPr>
            <a:xfrm>
              <a:off x="9255269" y="2456994"/>
              <a:ext cx="2438402" cy="3265715"/>
            </a:xfrm>
            <a:prstGeom prst="rect">
              <a:avLst/>
            </a:prstGeom>
          </p:spPr>
        </p:pic>
      </p:grpSp>
      <p:sp>
        <p:nvSpPr>
          <p:cNvPr id="29" name="Right Arrow 28"/>
          <p:cNvSpPr/>
          <p:nvPr/>
        </p:nvSpPr>
        <p:spPr bwMode="auto">
          <a:xfrm>
            <a:off x="8437416" y="3857788"/>
            <a:ext cx="585264" cy="464125"/>
          </a:xfrm>
          <a:prstGeom prst="rightArrow">
            <a:avLst>
              <a:gd name="adj1" fmla="val 39683"/>
              <a:gd name="adj2" fmla="val 500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40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uiExpan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to video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Video segmentation </a:t>
            </a:r>
            <a:r>
              <a:rPr lang="en-US" altLang="en-US" dirty="0" smtClean="0"/>
              <a:t>algorithm</a:t>
            </a:r>
            <a:br>
              <a:rPr lang="en-US" altLang="en-US" dirty="0" smtClean="0"/>
            </a:br>
            <a:r>
              <a:rPr lang="en-US" altLang="en-US" dirty="0" smtClean="0"/>
              <a:t>[Galasso </a:t>
            </a:r>
            <a:r>
              <a:rPr lang="en-US" altLang="en-US" dirty="0"/>
              <a:t>et al. </a:t>
            </a:r>
            <a:r>
              <a:rPr lang="en-US" altLang="en-US" i="1" dirty="0"/>
              <a:t>ACCV</a:t>
            </a:r>
            <a:r>
              <a:rPr lang="en-US" altLang="en-US" dirty="0"/>
              <a:t>’12]</a:t>
            </a:r>
          </a:p>
          <a:p>
            <a:pPr lvl="1">
              <a:defRPr/>
            </a:pPr>
            <a:r>
              <a:rPr lang="en-US" altLang="en-US" dirty="0"/>
              <a:t>Superpixels   </a:t>
            </a:r>
            <a:r>
              <a:rPr lang="en-US" altLang="en-US" dirty="0" smtClean="0"/>
              <a:t>     Graph        Segmentation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propose </a:t>
            </a:r>
            <a:r>
              <a:rPr lang="en-US" dirty="0" smtClean="0">
                <a:solidFill>
                  <a:srgbClr val="FF0000"/>
                </a:solidFill>
              </a:rPr>
              <a:t>larger superpixels</a:t>
            </a:r>
            <a:r>
              <a:rPr lang="en-US" dirty="0" smtClean="0"/>
              <a:t> </a:t>
            </a:r>
            <a:r>
              <a:rPr lang="en-US" sz="2800" dirty="0" smtClean="0"/>
              <a:t>(SPX Lev.2)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Larger image patches</a:t>
            </a:r>
          </a:p>
          <a:p>
            <a:pPr lvl="1">
              <a:defRPr/>
            </a:pPr>
            <a:r>
              <a:rPr lang="en-US" dirty="0" smtClean="0"/>
              <a:t>Higher-order features</a:t>
            </a:r>
          </a:p>
          <a:p>
            <a:pPr lvl="1">
              <a:defRPr/>
            </a:pPr>
            <a:r>
              <a:rPr lang="en-US" dirty="0" smtClean="0"/>
              <a:t>Alter the balance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Re-balance with higher-order model</a:t>
            </a:r>
            <a:r>
              <a:rPr lang="en-US" dirty="0" smtClean="0"/>
              <a:t>s</a:t>
            </a:r>
          </a:p>
          <a:p>
            <a:pPr>
              <a:defRPr/>
            </a:pPr>
            <a:endParaRPr lang="en-US" sz="100" dirty="0" smtClean="0"/>
          </a:p>
          <a:p>
            <a:pPr lvl="1">
              <a:defRPr/>
            </a:pPr>
            <a:r>
              <a:rPr lang="en-US" dirty="0" smtClean="0"/>
              <a:t>NCut</a:t>
            </a:r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66984" y="3479531"/>
            <a:ext cx="2275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200"/>
              </a:spcBef>
              <a:buClr>
                <a:srgbClr val="1A1A1A"/>
              </a:buClr>
              <a:buSzPct val="100000"/>
              <a:buFont typeface="Helvetica Neue Light"/>
              <a:buChar char="•"/>
              <a:defRPr sz="30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1A1A1A"/>
              </a:buClr>
              <a:buSzPct val="100000"/>
              <a:buFont typeface="Helvetica Neue Light"/>
              <a:buChar char="‣"/>
              <a:defRPr sz="24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1A1A1A"/>
              </a:buClr>
              <a:buSzPct val="129000"/>
              <a:buFont typeface="Helvetica Neue Light"/>
              <a:buChar char="-"/>
              <a:defRPr sz="22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3pPr>
            <a:lvl4pPr marL="1600200" indent="-228600" eaLnBrk="0" hangingPunct="0">
              <a:spcBef>
                <a:spcPts val="1200"/>
              </a:spcBef>
              <a:buSzPct val="129000"/>
              <a:buFont typeface="Helvetica Neue Light"/>
              <a:buChar char="•"/>
              <a:defRPr sz="20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4pPr>
            <a:lvl5pPr marL="2057400" indent="-228600" eaLnBrk="0" hangingPunct="0">
              <a:spcBef>
                <a:spcPts val="1200"/>
              </a:spcBef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SPX</a:t>
            </a:r>
            <a:endParaRPr lang="en-US" altLang="en-US" sz="20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67727" y="5982532"/>
            <a:ext cx="2275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200"/>
              </a:spcBef>
              <a:buClr>
                <a:srgbClr val="1A1A1A"/>
              </a:buClr>
              <a:buSzPct val="100000"/>
              <a:buFont typeface="Helvetica Neue Light"/>
              <a:buChar char="•"/>
              <a:defRPr sz="30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1A1A1A"/>
              </a:buClr>
              <a:buSzPct val="100000"/>
              <a:buFont typeface="Helvetica Neue Light"/>
              <a:buChar char="‣"/>
              <a:defRPr sz="24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1A1A1A"/>
              </a:buClr>
              <a:buSzPct val="129000"/>
              <a:buFont typeface="Helvetica Neue Light"/>
              <a:buChar char="-"/>
              <a:defRPr sz="22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3pPr>
            <a:lvl4pPr marL="1600200" indent="-228600" eaLnBrk="0" hangingPunct="0">
              <a:spcBef>
                <a:spcPts val="1200"/>
              </a:spcBef>
              <a:buSzPct val="129000"/>
              <a:buFont typeface="Helvetica Neue Light"/>
              <a:buChar char="•"/>
              <a:defRPr sz="20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4pPr>
            <a:lvl5pPr marL="2057400" indent="-228600" eaLnBrk="0" hangingPunct="0">
              <a:spcBef>
                <a:spcPts val="1200"/>
              </a:spcBef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SPX 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Lev.2</a:t>
            </a:r>
            <a:endParaRPr lang="en-US" altLang="en-US" sz="20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09510" y="7331541"/>
            <a:ext cx="4904914" cy="1735799"/>
            <a:chOff x="7107461" y="7181056"/>
            <a:chExt cx="5583635" cy="1974470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461" y="7181056"/>
              <a:ext cx="4905264" cy="93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640" y="8217755"/>
              <a:ext cx="5536456" cy="93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54" y="1564432"/>
            <a:ext cx="2239639" cy="125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40" y="4068976"/>
            <a:ext cx="3522536" cy="197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38" y="1564432"/>
            <a:ext cx="3522537" cy="19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 bwMode="auto">
          <a:xfrm>
            <a:off x="3446950" y="2921154"/>
            <a:ext cx="327148" cy="288032"/>
          </a:xfrm>
          <a:prstGeom prst="rightArrow">
            <a:avLst>
              <a:gd name="adj1" fmla="val 39683"/>
              <a:gd name="adj2" fmla="val 50000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955706" y="2921154"/>
            <a:ext cx="333988" cy="288032"/>
          </a:xfrm>
          <a:prstGeom prst="rightArrow">
            <a:avLst>
              <a:gd name="adj1" fmla="val 39683"/>
              <a:gd name="adj2" fmla="val 50000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6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 to video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Re-balance with higher-order models</a:t>
            </a:r>
          </a:p>
          <a:p>
            <a:pPr lvl="1"/>
            <a:r>
              <a:rPr lang="en-US" altLang="en-US" dirty="0" smtClean="0"/>
              <a:t>SPX Lev.2 graph as </a:t>
            </a:r>
            <a:r>
              <a:rPr lang="en-US" altLang="en-US" dirty="0" smtClean="0">
                <a:solidFill>
                  <a:srgbClr val="FF0000"/>
                </a:solidFill>
              </a:rPr>
              <a:t>higher-order</a:t>
            </a:r>
            <a:r>
              <a:rPr lang="en-US" altLang="en-US" dirty="0" smtClean="0"/>
              <a:t> term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sz="100" dirty="0" smtClean="0"/>
          </a:p>
          <a:p>
            <a:pPr lvl="1"/>
            <a:r>
              <a:rPr lang="en-US" altLang="en-US" dirty="0" smtClean="0"/>
              <a:t>Clique expansion to graph of SPX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sz="100" dirty="0" smtClean="0"/>
          </a:p>
          <a:p>
            <a:pPr lvl="1"/>
            <a:r>
              <a:rPr lang="en-US" altLang="en-US" dirty="0" smtClean="0"/>
              <a:t>Spectral reduction to graph of SPX Lev. 2</a:t>
            </a:r>
          </a:p>
          <a:p>
            <a:pPr lvl="2"/>
            <a:endParaRPr lang="en-US" altLang="en-US" dirty="0" smtClean="0"/>
          </a:p>
          <a:p>
            <a:endParaRPr lang="en-US" altLang="en-US" sz="4000" dirty="0" smtClean="0"/>
          </a:p>
          <a:p>
            <a:r>
              <a:rPr lang="en-US" altLang="en-US" dirty="0" smtClean="0"/>
              <a:t>Direct re-balance</a:t>
            </a:r>
          </a:p>
          <a:p>
            <a:pPr lvl="2"/>
            <a:endParaRPr lang="en-US" altLang="en-US" sz="1600" dirty="0" smtClean="0"/>
          </a:p>
          <a:p>
            <a:pPr lvl="2"/>
            <a:r>
              <a:rPr lang="en-US" altLang="en-US" dirty="0" smtClean="0"/>
              <a:t>Preserve NCut</a:t>
            </a:r>
          </a:p>
          <a:p>
            <a:pPr lvl="2"/>
            <a:endParaRPr lang="en-US" altLang="en-US" sz="2800" dirty="0" smtClean="0"/>
          </a:p>
          <a:p>
            <a:pPr lvl="2"/>
            <a:r>
              <a:rPr lang="en-US" altLang="en-US" dirty="0" smtClean="0"/>
              <a:t>Preserve spectral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8A334-A0FB-4C28-A943-1435F2CC1C6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12294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2068513"/>
            <a:ext cx="26304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9085" name="Group 259084"/>
          <p:cNvGrpSpPr>
            <a:grpSpLocks/>
          </p:cNvGrpSpPr>
          <p:nvPr/>
        </p:nvGrpSpPr>
        <p:grpSpPr bwMode="auto">
          <a:xfrm>
            <a:off x="7183438" y="7253288"/>
            <a:ext cx="5583237" cy="2008187"/>
            <a:chOff x="7107461" y="7181056"/>
            <a:chExt cx="5583635" cy="2006024"/>
          </a:xfrm>
        </p:grpSpPr>
        <p:pic>
          <p:nvPicPr>
            <p:cNvPr id="28690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461" y="7181056"/>
              <a:ext cx="4905264" cy="93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640" y="8249309"/>
              <a:ext cx="5536456" cy="93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084" name="Group 259083"/>
          <p:cNvGrpSpPr>
            <a:grpSpLocks/>
          </p:cNvGrpSpPr>
          <p:nvPr/>
        </p:nvGrpSpPr>
        <p:grpSpPr bwMode="auto">
          <a:xfrm>
            <a:off x="9355138" y="3146425"/>
            <a:ext cx="2652712" cy="1339850"/>
            <a:chOff x="9354528" y="3362476"/>
            <a:chExt cx="2652579" cy="1339432"/>
          </a:xfrm>
        </p:grpSpPr>
        <p:pic>
          <p:nvPicPr>
            <p:cNvPr id="28688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528" y="3601370"/>
              <a:ext cx="2652579" cy="110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689" name="Straight Arrow Connector 259080"/>
            <p:cNvCxnSpPr>
              <a:cxnSpLocks noChangeShapeType="1"/>
            </p:cNvCxnSpPr>
            <p:nvPr/>
          </p:nvCxnSpPr>
          <p:spPr bwMode="auto">
            <a:xfrm>
              <a:off x="10606856" y="3362476"/>
              <a:ext cx="0" cy="267318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0606088" y="4479925"/>
            <a:ext cx="0" cy="2667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9077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4724400"/>
            <a:ext cx="26257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82" name="Down Arrow 259081"/>
          <p:cNvSpPr>
            <a:spLocks noChangeArrowheads="1"/>
          </p:cNvSpPr>
          <p:nvPr/>
        </p:nvSpPr>
        <p:spPr bwMode="auto">
          <a:xfrm>
            <a:off x="10534650" y="3146425"/>
            <a:ext cx="146050" cy="1604963"/>
          </a:xfrm>
          <a:prstGeom prst="downArrow">
            <a:avLst>
              <a:gd name="adj1" fmla="val 50000"/>
              <a:gd name="adj2" fmla="val 4996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rgbClr val="1A1A1A"/>
              </a:buClr>
              <a:buSzPct val="100000"/>
              <a:buFont typeface="Helvetica Neue Light"/>
              <a:buChar char="•"/>
              <a:defRPr sz="30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1A1A1A"/>
              </a:buClr>
              <a:buSzPct val="100000"/>
              <a:buFont typeface="Helvetica Neue Light"/>
              <a:buChar char="‣"/>
              <a:defRPr sz="24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1A1A1A"/>
              </a:buClr>
              <a:buSzPct val="129000"/>
              <a:buFont typeface="Helvetica Neue Light"/>
              <a:buChar char="-"/>
              <a:defRPr sz="22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3pPr>
            <a:lvl4pPr marL="1600200" indent="-228600" eaLnBrk="0" hangingPunct="0">
              <a:spcBef>
                <a:spcPts val="1200"/>
              </a:spcBef>
              <a:buSzPct val="129000"/>
              <a:buFont typeface="Helvetica Neue Light"/>
              <a:buChar char="•"/>
              <a:defRPr sz="20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4pPr>
            <a:lvl5pPr marL="2057400" indent="-228600" eaLnBrk="0" hangingPunct="0">
              <a:spcBef>
                <a:spcPts val="1200"/>
              </a:spcBef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10000"/>
              <a:buFont typeface="Helvetica Neue Light"/>
              <a:buChar char="‣"/>
              <a:defRPr sz="1600">
                <a:solidFill>
                  <a:srgbClr val="1A1A1A"/>
                </a:solidFill>
                <a:latin typeface="Helvetica Neue Light"/>
                <a:ea typeface="ヒラギノ角ゴ ProN W3"/>
                <a:cs typeface="ヒラギノ角ゴ ProN W3"/>
                <a:sym typeface="Helvetica Neue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88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9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to video segmentation</a:t>
            </a:r>
            <a:endParaRPr lang="en-US" alt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68300" y="2428528"/>
            <a:ext cx="12496800" cy="6630676"/>
          </a:xfrm>
        </p:spPr>
        <p:txBody>
          <a:bodyPr/>
          <a:lstStyle/>
          <a:p>
            <a:r>
              <a:rPr lang="en-US" altLang="en-US" b="1" dirty="0" smtClean="0"/>
              <a:t>VSB100</a:t>
            </a:r>
            <a:r>
              <a:rPr lang="en-US" altLang="en-US" dirty="0" smtClean="0"/>
              <a:t> </a:t>
            </a:r>
            <a:r>
              <a:rPr lang="en-US" altLang="en-US" dirty="0">
                <a:solidFill>
                  <a:schemeClr val="tx1"/>
                </a:solidFill>
              </a:rPr>
              <a:t>[Galasso et al. </a:t>
            </a:r>
            <a:r>
              <a:rPr lang="en-US" altLang="en-US" i="1" dirty="0">
                <a:solidFill>
                  <a:schemeClr val="tx1"/>
                </a:solidFill>
              </a:rPr>
              <a:t>ICCV</a:t>
            </a:r>
            <a:r>
              <a:rPr lang="en-US" altLang="en-US" dirty="0">
                <a:solidFill>
                  <a:schemeClr val="tx1"/>
                </a:solidFill>
              </a:rPr>
              <a:t>’13</a:t>
            </a:r>
            <a:r>
              <a:rPr lang="en-US" altLang="en-US" dirty="0" smtClean="0">
                <a:solidFill>
                  <a:schemeClr val="tx1"/>
                </a:solidFill>
              </a:rPr>
              <a:t>]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Unified benchmark for video segmentation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100 HD videos</a:t>
            </a:r>
          </a:p>
          <a:p>
            <a:pPr lvl="1"/>
            <a:r>
              <a:rPr lang="en-US" altLang="en-US" dirty="0" smtClean="0"/>
              <a:t>4 sets of human annotations</a:t>
            </a:r>
          </a:p>
          <a:p>
            <a:pPr lvl="1"/>
            <a:r>
              <a:rPr lang="en-US" altLang="en-US" dirty="0" smtClean="0"/>
              <a:t>Metrics</a:t>
            </a:r>
          </a:p>
          <a:p>
            <a:pPr lvl="2"/>
            <a:r>
              <a:rPr lang="en-US" altLang="en-US" dirty="0" smtClean="0"/>
              <a:t>Boundary precision-recall</a:t>
            </a:r>
          </a:p>
          <a:p>
            <a:pPr lvl="2"/>
            <a:r>
              <a:rPr lang="en-US" altLang="en-US" dirty="0" smtClean="0"/>
              <a:t>Volume precision-recall (</a:t>
            </a:r>
            <a:r>
              <a:rPr lang="en-US" altLang="en-US" i="1" dirty="0" smtClean="0"/>
              <a:t>temporal consistency</a:t>
            </a:r>
            <a:r>
              <a:rPr lang="en-US" alt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3B085-0615-48F4-A044-7F2F26D70A2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441325" y="6388968"/>
            <a:ext cx="12182475" cy="2574925"/>
            <a:chOff x="0" y="3868738"/>
            <a:chExt cx="13004800" cy="2749550"/>
          </a:xfrm>
        </p:grpSpPr>
        <p:pic>
          <p:nvPicPr>
            <p:cNvPr id="20486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3868738"/>
              <a:ext cx="2519362" cy="13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925" y="3868738"/>
              <a:ext cx="2520950" cy="13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475" y="3868738"/>
              <a:ext cx="2519363" cy="13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5438" y="3868738"/>
              <a:ext cx="2519362" cy="13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5438" y="5303838"/>
              <a:ext cx="2519362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475" y="5303838"/>
              <a:ext cx="2519363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925" y="5303838"/>
              <a:ext cx="252095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5303838"/>
              <a:ext cx="2519362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8738"/>
              <a:ext cx="2519363" cy="13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03838"/>
              <a:ext cx="2519363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20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 </a:t>
            </a:r>
            <a:r>
              <a:rPr lang="en-US" altLang="en-US" dirty="0"/>
              <a:t>to video segmentation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84" y="1746660"/>
            <a:ext cx="12496800" cy="7264400"/>
          </a:xfrm>
        </p:spPr>
        <p:txBody>
          <a:bodyPr/>
          <a:lstStyle/>
          <a:p>
            <a:r>
              <a:rPr lang="en-US" altLang="en-US" dirty="0"/>
              <a:t>Evaluate on </a:t>
            </a:r>
            <a:r>
              <a:rPr lang="en-US" altLang="en-US" b="1" dirty="0" smtClean="0">
                <a:solidFill>
                  <a:schemeClr val="tx1"/>
                </a:solidFill>
              </a:rPr>
              <a:t>VSB100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Prior information and higher-order features</a:t>
            </a:r>
          </a:p>
          <a:p>
            <a:pPr lvl="1"/>
            <a:r>
              <a:rPr lang="en-US" altLang="en-US" dirty="0" smtClean="0"/>
              <a:t>10x runtime reduction, 5x memory load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D3673-13E8-4CD2-BED2-FCF5EA0C877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9670752" y="2932584"/>
            <a:ext cx="31559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latin typeface="+mn-lt"/>
                <a:ea typeface="ヒラギノ角ゴ ProN W3" charset="0"/>
                <a:cs typeface="ヒラギノ角ゴ ProN W3" charset="0"/>
                <a:sym typeface="Arial" charset="0"/>
              </a:rPr>
              <a:t>General benchmark</a:t>
            </a:r>
          </a:p>
        </p:txBody>
      </p:sp>
      <p:grpSp>
        <p:nvGrpSpPr>
          <p:cNvPr id="17" name="Stage0"/>
          <p:cNvGrpSpPr>
            <a:grpSpLocks/>
          </p:cNvGrpSpPr>
          <p:nvPr/>
        </p:nvGrpSpPr>
        <p:grpSpPr bwMode="auto">
          <a:xfrm>
            <a:off x="240985" y="3325009"/>
            <a:ext cx="12593571" cy="5950213"/>
            <a:chOff x="4177958" y="5348584"/>
            <a:chExt cx="8387396" cy="3924024"/>
          </a:xfrm>
        </p:grpSpPr>
        <p:pic>
          <p:nvPicPr>
            <p:cNvPr id="13344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958" y="5348584"/>
              <a:ext cx="4216758" cy="392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186" y="5348584"/>
              <a:ext cx="4213168" cy="392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Stage1"/>
          <p:cNvGrpSpPr>
            <a:grpSpLocks/>
          </p:cNvGrpSpPr>
          <p:nvPr/>
        </p:nvGrpSpPr>
        <p:grpSpPr bwMode="auto">
          <a:xfrm>
            <a:off x="231885" y="3320246"/>
            <a:ext cx="12607219" cy="5950214"/>
            <a:chOff x="2100780" y="5054283"/>
            <a:chExt cx="8398772" cy="3924174"/>
          </a:xfrm>
        </p:grpSpPr>
        <p:pic>
          <p:nvPicPr>
            <p:cNvPr id="13342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780" y="5054551"/>
              <a:ext cx="4217169" cy="392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3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972" y="5054283"/>
              <a:ext cx="4213580" cy="392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Stage2"/>
          <p:cNvGrpSpPr>
            <a:grpSpLocks/>
          </p:cNvGrpSpPr>
          <p:nvPr/>
        </p:nvGrpSpPr>
        <p:grpSpPr bwMode="auto">
          <a:xfrm>
            <a:off x="227123" y="3318658"/>
            <a:ext cx="12607218" cy="5950214"/>
            <a:chOff x="2096603" y="5052988"/>
            <a:chExt cx="8397953" cy="3924055"/>
          </a:xfrm>
        </p:grpSpPr>
        <p:pic>
          <p:nvPicPr>
            <p:cNvPr id="13340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03" y="5052988"/>
              <a:ext cx="4217169" cy="392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011" y="5053242"/>
              <a:ext cx="4213545" cy="392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Stage3"/>
          <p:cNvGrpSpPr>
            <a:grpSpLocks/>
          </p:cNvGrpSpPr>
          <p:nvPr/>
        </p:nvGrpSpPr>
        <p:grpSpPr bwMode="auto">
          <a:xfrm>
            <a:off x="226337" y="3318659"/>
            <a:ext cx="12611116" cy="5950213"/>
            <a:chOff x="2096603" y="5053350"/>
            <a:chExt cx="8401164" cy="3923828"/>
          </a:xfrm>
        </p:grpSpPr>
        <p:pic>
          <p:nvPicPr>
            <p:cNvPr id="1333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03" y="5053370"/>
              <a:ext cx="4217169" cy="392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187" y="5053350"/>
              <a:ext cx="4213580" cy="392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Stage4"/>
          <p:cNvGrpSpPr>
            <a:grpSpLocks/>
          </p:cNvGrpSpPr>
          <p:nvPr/>
        </p:nvGrpSpPr>
        <p:grpSpPr bwMode="auto">
          <a:xfrm>
            <a:off x="217219" y="3315484"/>
            <a:ext cx="12616965" cy="5950213"/>
            <a:chOff x="3668846" y="5322565"/>
            <a:chExt cx="8403921" cy="3924066"/>
          </a:xfrm>
        </p:grpSpPr>
        <p:pic>
          <p:nvPicPr>
            <p:cNvPr id="13336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846" y="5322565"/>
              <a:ext cx="4216947" cy="392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454" y="5325020"/>
              <a:ext cx="4213313" cy="392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Stage5"/>
          <p:cNvGrpSpPr>
            <a:grpSpLocks/>
          </p:cNvGrpSpPr>
          <p:nvPr/>
        </p:nvGrpSpPr>
        <p:grpSpPr bwMode="auto">
          <a:xfrm>
            <a:off x="216024" y="3318277"/>
            <a:ext cx="12615015" cy="5952184"/>
            <a:chOff x="2112580" y="5053334"/>
            <a:chExt cx="8402972" cy="3924820"/>
          </a:xfrm>
        </p:grpSpPr>
        <p:pic>
          <p:nvPicPr>
            <p:cNvPr id="13334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580" y="5054317"/>
              <a:ext cx="4217169" cy="39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972" y="5053334"/>
              <a:ext cx="4213580" cy="392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1"/>
          <p:cNvGrpSpPr>
            <a:grpSpLocks/>
          </p:cNvGrpSpPr>
          <p:nvPr/>
        </p:nvGrpSpPr>
        <p:grpSpPr bwMode="auto">
          <a:xfrm>
            <a:off x="1378642" y="3408135"/>
            <a:ext cx="9792735" cy="431455"/>
            <a:chOff x="4539099" y="4287005"/>
            <a:chExt cx="7974645" cy="348227"/>
          </a:xfrm>
        </p:grpSpPr>
        <p:sp>
          <p:nvSpPr>
            <p:cNvPr id="13328" name="TextBox 13"/>
            <p:cNvSpPr txBox="1">
              <a:spLocks noChangeArrowheads="1"/>
            </p:cNvSpPr>
            <p:nvPr/>
          </p:nvSpPr>
          <p:spPr bwMode="auto">
            <a:xfrm>
              <a:off x="9687446" y="4301087"/>
              <a:ext cx="2826298" cy="33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1pPr>
              <a:lvl2pPr marL="742950" indent="-285750"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3pPr>
              <a:lvl4pPr marL="1600200" indent="-228600" eaLnBrk="0" hangingPunct="0">
                <a:spcBef>
                  <a:spcPts val="1200"/>
                </a:spcBef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4pPr>
              <a:lvl5pPr marL="2057400" indent="-228600" eaLnBrk="0" hangingPunct="0">
                <a:spcBef>
                  <a:spcPts val="1200"/>
                </a:spcBef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dirty="0" smtClean="0">
                  <a:solidFill>
                    <a:srgbClr val="000000"/>
                  </a:solidFill>
                  <a:latin typeface="Arial" pitchFamily="34" charset="0"/>
                  <a:sym typeface="Arial" pitchFamily="34" charset="0"/>
                </a:rPr>
                <a:t>Volume Precision-Recall</a:t>
              </a:r>
              <a:endParaRPr lang="en-US" altLang="en-US" sz="2200" dirty="0">
                <a:solidFill>
                  <a:srgbClr val="000000"/>
                </a:solidFill>
                <a:latin typeface="Arial" pitchFamily="34" charset="0"/>
                <a:sym typeface="Arial" pitchFamily="34" charset="0"/>
              </a:endParaRPr>
            </a:p>
          </p:txBody>
        </p:sp>
        <p:sp>
          <p:nvSpPr>
            <p:cNvPr id="13329" name="TextBox 14"/>
            <p:cNvSpPr txBox="1">
              <a:spLocks noChangeArrowheads="1"/>
            </p:cNvSpPr>
            <p:nvPr/>
          </p:nvSpPr>
          <p:spPr bwMode="auto">
            <a:xfrm>
              <a:off x="4539099" y="4287005"/>
              <a:ext cx="3041308" cy="33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1pPr>
              <a:lvl2pPr marL="742950" indent="-285750"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3pPr>
              <a:lvl4pPr marL="1600200" indent="-228600" eaLnBrk="0" hangingPunct="0">
                <a:spcBef>
                  <a:spcPts val="1200"/>
                </a:spcBef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4pPr>
              <a:lvl5pPr marL="2057400" indent="-228600" eaLnBrk="0" hangingPunct="0">
                <a:spcBef>
                  <a:spcPts val="1200"/>
                </a:spcBef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dirty="0" smtClean="0">
                  <a:solidFill>
                    <a:srgbClr val="000000"/>
                  </a:solidFill>
                  <a:latin typeface="Arial" pitchFamily="34" charset="0"/>
                  <a:sym typeface="Arial" pitchFamily="34" charset="0"/>
                </a:rPr>
                <a:t>Boundary Precision-Recall</a:t>
              </a:r>
              <a:endParaRPr lang="en-US" altLang="en-US" sz="2200" dirty="0">
                <a:solidFill>
                  <a:srgbClr val="000000"/>
                </a:solidFill>
                <a:latin typeface="Arial" pitchFamily="34" charset="0"/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070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 to streaming video segmentation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8300" y="1492424"/>
            <a:ext cx="12496800" cy="7524576"/>
          </a:xfrm>
        </p:spPr>
        <p:txBody>
          <a:bodyPr/>
          <a:lstStyle/>
          <a:p>
            <a:r>
              <a:rPr lang="en-US" altLang="en-US" dirty="0" smtClean="0"/>
              <a:t>Streaming video segmentation</a:t>
            </a:r>
          </a:p>
          <a:p>
            <a:pPr lvl="1"/>
            <a:r>
              <a:rPr lang="en-US" altLang="en-US" dirty="0" smtClean="0"/>
              <a:t>Future frames not available</a:t>
            </a:r>
          </a:p>
          <a:p>
            <a:pPr lvl="1"/>
            <a:r>
              <a:rPr lang="en-US" altLang="en-US" dirty="0" smtClean="0"/>
              <a:t>Limited processing memory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sz="2700" dirty="0" smtClean="0"/>
          </a:p>
          <a:p>
            <a:pPr lvl="1"/>
            <a:r>
              <a:rPr lang="en-US" altLang="en-US" dirty="0" smtClean="0"/>
              <a:t>Fix-sized </a:t>
            </a:r>
            <a:r>
              <a:rPr lang="en-US" altLang="en-US" i="1" dirty="0" smtClean="0"/>
              <a:t>equivalent</a:t>
            </a:r>
            <a:r>
              <a:rPr lang="en-US" altLang="en-US" dirty="0" smtClean="0"/>
              <a:t> representation up to time</a:t>
            </a:r>
          </a:p>
          <a:p>
            <a:pPr lvl="1"/>
            <a:r>
              <a:rPr lang="en-US" altLang="en-US" dirty="0" smtClean="0"/>
              <a:t>Optimal segmentation at each time</a:t>
            </a:r>
            <a:endParaRPr lang="en-US" alt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AAA1E-8EF0-4CAC-9DF3-0C709F6BD97A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8" name="Fullgrays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b="37598"/>
          <a:stretch/>
        </p:blipFill>
        <p:spPr>
          <a:xfrm>
            <a:off x="-145782" y="3593102"/>
            <a:ext cx="16866452" cy="4726161"/>
          </a:xfrm>
          <a:prstGeom prst="rect">
            <a:avLst/>
          </a:prstGeom>
        </p:spPr>
      </p:pic>
      <p:pic>
        <p:nvPicPr>
          <p:cNvPr id="3" name="Frame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43" y="6524666"/>
            <a:ext cx="2151443" cy="1438953"/>
          </a:xfrm>
          <a:prstGeom prst="rect">
            <a:avLst/>
          </a:prstGeom>
        </p:spPr>
      </p:pic>
      <p:pic>
        <p:nvPicPr>
          <p:cNvPr id="5" name="Frame1gr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03" y="6523459"/>
            <a:ext cx="2767455" cy="1437818"/>
          </a:xfrm>
          <a:prstGeom prst="rect">
            <a:avLst/>
          </a:prstGeom>
        </p:spPr>
      </p:pic>
      <p:pic>
        <p:nvPicPr>
          <p:cNvPr id="9" name="Stage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2" y="3594623"/>
            <a:ext cx="7499525" cy="1889032"/>
          </a:xfrm>
          <a:prstGeom prst="rect">
            <a:avLst/>
          </a:prstGeom>
        </p:spPr>
      </p:pic>
      <p:pic>
        <p:nvPicPr>
          <p:cNvPr id="10" name="Stage0gr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4" y="3601989"/>
            <a:ext cx="7499525" cy="1889032"/>
          </a:xfrm>
          <a:prstGeom prst="rect">
            <a:avLst/>
          </a:prstGeom>
        </p:spPr>
      </p:pic>
      <p:pic>
        <p:nvPicPr>
          <p:cNvPr id="11" name="Stage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5"/>
          <a:stretch/>
        </p:blipFill>
        <p:spPr>
          <a:xfrm>
            <a:off x="6477394" y="5814476"/>
            <a:ext cx="6083203" cy="2518708"/>
          </a:xfrm>
          <a:prstGeom prst="rect">
            <a:avLst/>
          </a:prstGeom>
        </p:spPr>
      </p:pic>
      <p:pic>
        <p:nvPicPr>
          <p:cNvPr id="12" name="Stage1gr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72" y="5803379"/>
            <a:ext cx="7499525" cy="2518708"/>
          </a:xfrm>
          <a:prstGeom prst="rect">
            <a:avLst/>
          </a:prstGeom>
        </p:spPr>
      </p:pic>
      <p:pic>
        <p:nvPicPr>
          <p:cNvPr id="15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7" y="3896824"/>
            <a:ext cx="810512" cy="3641181"/>
          </a:xfrm>
          <a:prstGeom prst="rect">
            <a:avLst/>
          </a:prstGeom>
        </p:spPr>
      </p:pic>
      <p:pic>
        <p:nvPicPr>
          <p:cNvPr id="21" name="Stage1ini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76" y="5795426"/>
            <a:ext cx="1811208" cy="2518708"/>
          </a:xfrm>
          <a:prstGeom prst="rect">
            <a:avLst/>
          </a:prstGeom>
        </p:spPr>
      </p:pic>
      <p:grpSp>
        <p:nvGrpSpPr>
          <p:cNvPr id="16" name="More"/>
          <p:cNvGrpSpPr/>
          <p:nvPr/>
        </p:nvGrpSpPr>
        <p:grpSpPr>
          <a:xfrm>
            <a:off x="8757407" y="8425878"/>
            <a:ext cx="2279827" cy="1015663"/>
            <a:chOff x="8613391" y="2668335"/>
            <a:chExt cx="2279827" cy="1015663"/>
          </a:xfrm>
        </p:grpSpPr>
        <p:pic>
          <p:nvPicPr>
            <p:cNvPr id="17" name="Stage1init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876"/>
            <a:stretch/>
          </p:blipFill>
          <p:spPr>
            <a:xfrm>
              <a:off x="8613391" y="2829458"/>
              <a:ext cx="1811208" cy="40611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525066" y="2668335"/>
              <a:ext cx="13681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…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29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 to streaming video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84" y="1746660"/>
            <a:ext cx="12496800" cy="7264400"/>
          </a:xfrm>
        </p:spPr>
        <p:txBody>
          <a:bodyPr/>
          <a:lstStyle/>
          <a:p>
            <a:r>
              <a:rPr lang="en-US" altLang="en-US" dirty="0"/>
              <a:t>Evaluate on </a:t>
            </a:r>
            <a:r>
              <a:rPr lang="en-US" altLang="en-US" b="1" dirty="0" smtClean="0">
                <a:solidFill>
                  <a:schemeClr val="tx1"/>
                </a:solidFill>
              </a:rPr>
              <a:t>VSB100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20x runtime reduction, 50x memory load reduction</a:t>
            </a:r>
          </a:p>
          <a:p>
            <a:pPr lvl="1"/>
            <a:r>
              <a:rPr lang="en-US" altLang="en-US" dirty="0" smtClean="0"/>
              <a:t>Best streaming method on VSB100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D3673-13E8-4CD2-BED2-FCF5EA0C877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9683154" y="3004592"/>
            <a:ext cx="31559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latin typeface="+mn-lt"/>
                <a:ea typeface="ヒラギノ角ゴ ProN W3" charset="0"/>
                <a:cs typeface="ヒラギノ角ゴ ProN W3" charset="0"/>
                <a:sym typeface="Arial" charset="0"/>
              </a:rPr>
              <a:t>General benchmark</a:t>
            </a:r>
          </a:p>
        </p:txBody>
      </p:sp>
      <p:grpSp>
        <p:nvGrpSpPr>
          <p:cNvPr id="34" name="Stage0"/>
          <p:cNvGrpSpPr>
            <a:grpSpLocks/>
          </p:cNvGrpSpPr>
          <p:nvPr/>
        </p:nvGrpSpPr>
        <p:grpSpPr bwMode="auto">
          <a:xfrm>
            <a:off x="237704" y="3369270"/>
            <a:ext cx="12612216" cy="5900018"/>
            <a:chOff x="4177958" y="5348584"/>
            <a:chExt cx="8387396" cy="3924024"/>
          </a:xfrm>
        </p:grpSpPr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958" y="5348584"/>
              <a:ext cx="4216758" cy="392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186" y="5348585"/>
              <a:ext cx="4213168" cy="392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Stage1"/>
          <p:cNvGrpSpPr>
            <a:grpSpLocks/>
          </p:cNvGrpSpPr>
          <p:nvPr/>
        </p:nvGrpSpPr>
        <p:grpSpPr bwMode="auto">
          <a:xfrm>
            <a:off x="228800" y="3364508"/>
            <a:ext cx="12625883" cy="5900018"/>
            <a:chOff x="2100780" y="5054283"/>
            <a:chExt cx="8398772" cy="3924174"/>
          </a:xfrm>
        </p:grpSpPr>
        <p:pic>
          <p:nvPicPr>
            <p:cNvPr id="40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780" y="5054551"/>
              <a:ext cx="4217168" cy="392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972" y="5054283"/>
              <a:ext cx="4213580" cy="392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Stage2"/>
          <p:cNvGrpSpPr>
            <a:grpSpLocks/>
          </p:cNvGrpSpPr>
          <p:nvPr/>
        </p:nvGrpSpPr>
        <p:grpSpPr bwMode="auto">
          <a:xfrm>
            <a:off x="224038" y="3362921"/>
            <a:ext cx="12625882" cy="5900018"/>
            <a:chOff x="2096603" y="5052989"/>
            <a:chExt cx="8397953" cy="3924055"/>
          </a:xfrm>
        </p:grpSpPr>
        <p:pic>
          <p:nvPicPr>
            <p:cNvPr id="44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03" y="5052989"/>
              <a:ext cx="4217168" cy="392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011" y="5053242"/>
              <a:ext cx="4213545" cy="39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Stage3"/>
          <p:cNvGrpSpPr>
            <a:grpSpLocks/>
          </p:cNvGrpSpPr>
          <p:nvPr/>
        </p:nvGrpSpPr>
        <p:grpSpPr bwMode="auto">
          <a:xfrm>
            <a:off x="223310" y="3362920"/>
            <a:ext cx="12629786" cy="5900018"/>
            <a:chOff x="2096603" y="5053350"/>
            <a:chExt cx="8401163" cy="3923828"/>
          </a:xfrm>
        </p:grpSpPr>
        <p:pic>
          <p:nvPicPr>
            <p:cNvPr id="47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03" y="5053370"/>
              <a:ext cx="4217169" cy="392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187" y="5053350"/>
              <a:ext cx="4213579" cy="392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Stage4"/>
          <p:cNvGrpSpPr>
            <a:grpSpLocks/>
          </p:cNvGrpSpPr>
          <p:nvPr/>
        </p:nvGrpSpPr>
        <p:grpSpPr bwMode="auto">
          <a:xfrm>
            <a:off x="214276" y="3359745"/>
            <a:ext cx="12635644" cy="5900018"/>
            <a:chOff x="3668846" y="5322565"/>
            <a:chExt cx="8403921" cy="3924065"/>
          </a:xfrm>
        </p:grpSpPr>
        <p:pic>
          <p:nvPicPr>
            <p:cNvPr id="50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846" y="5322565"/>
              <a:ext cx="4216947" cy="392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454" y="5325020"/>
              <a:ext cx="4213313" cy="39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1"/>
          <p:cNvGrpSpPr>
            <a:grpSpLocks/>
          </p:cNvGrpSpPr>
          <p:nvPr/>
        </p:nvGrpSpPr>
        <p:grpSpPr bwMode="auto">
          <a:xfrm>
            <a:off x="1317824" y="3511226"/>
            <a:ext cx="9937104" cy="448188"/>
            <a:chOff x="4539099" y="4287005"/>
            <a:chExt cx="8080245" cy="364809"/>
          </a:xfrm>
        </p:grpSpPr>
        <p:sp>
          <p:nvSpPr>
            <p:cNvPr id="53" name="TextBox 13"/>
            <p:cNvSpPr txBox="1">
              <a:spLocks noChangeArrowheads="1"/>
            </p:cNvSpPr>
            <p:nvPr/>
          </p:nvSpPr>
          <p:spPr bwMode="auto">
            <a:xfrm>
              <a:off x="9687446" y="4301087"/>
              <a:ext cx="2931898" cy="35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1pPr>
              <a:lvl2pPr marL="742950" indent="-285750"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3pPr>
              <a:lvl4pPr marL="1600200" indent="-228600" eaLnBrk="0" hangingPunct="0">
                <a:spcBef>
                  <a:spcPts val="1200"/>
                </a:spcBef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4pPr>
              <a:lvl5pPr marL="2057400" indent="-228600" eaLnBrk="0" hangingPunct="0">
                <a:spcBef>
                  <a:spcPts val="1200"/>
                </a:spcBef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dirty="0" smtClean="0">
                  <a:solidFill>
                    <a:srgbClr val="000000"/>
                  </a:solidFill>
                  <a:latin typeface="Arial" pitchFamily="34" charset="0"/>
                  <a:sym typeface="Arial" pitchFamily="34" charset="0"/>
                </a:rPr>
                <a:t>Volume Precision-Recall</a:t>
              </a:r>
              <a:endParaRPr lang="en-US" altLang="en-US" sz="2200" dirty="0">
                <a:solidFill>
                  <a:srgbClr val="000000"/>
                </a:solidFill>
                <a:latin typeface="Arial" pitchFamily="34" charset="0"/>
                <a:sym typeface="Arial" pitchFamily="34" charset="0"/>
              </a:endParaRPr>
            </a:p>
          </p:txBody>
        </p:sp>
        <p:sp>
          <p:nvSpPr>
            <p:cNvPr id="54" name="TextBox 14"/>
            <p:cNvSpPr txBox="1">
              <a:spLocks noChangeArrowheads="1"/>
            </p:cNvSpPr>
            <p:nvPr/>
          </p:nvSpPr>
          <p:spPr bwMode="auto">
            <a:xfrm>
              <a:off x="4539099" y="4287005"/>
              <a:ext cx="2931898" cy="35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1pPr>
              <a:lvl2pPr marL="742950" indent="-285750" eaLnBrk="0" hangingPunct="0">
                <a:spcBef>
                  <a:spcPts val="1200"/>
                </a:spcBef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3pPr>
              <a:lvl4pPr marL="1600200" indent="-228600" eaLnBrk="0" hangingPunct="0">
                <a:spcBef>
                  <a:spcPts val="1200"/>
                </a:spcBef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4pPr>
              <a:lvl5pPr marL="2057400" indent="-228600" eaLnBrk="0" hangingPunct="0">
                <a:spcBef>
                  <a:spcPts val="1200"/>
                </a:spcBef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Helvetica Neue Light"/>
                  <a:ea typeface="ヒラギノ角ゴ ProN W3"/>
                  <a:cs typeface="ヒラギノ角ゴ ProN W3"/>
                  <a:sym typeface="Helvetica Neue Light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dirty="0" smtClean="0">
                  <a:solidFill>
                    <a:srgbClr val="000000"/>
                  </a:solidFill>
                  <a:latin typeface="Arial" pitchFamily="34" charset="0"/>
                  <a:sym typeface="Arial" pitchFamily="34" charset="0"/>
                </a:rPr>
                <a:t>Boundary Precision-Recall</a:t>
              </a:r>
              <a:endParaRPr lang="en-US" altLang="en-US" sz="2200" dirty="0">
                <a:solidFill>
                  <a:srgbClr val="000000"/>
                </a:solidFill>
                <a:latin typeface="Arial" pitchFamily="34" charset="0"/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72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Spectral graph reduction</a:t>
            </a:r>
          </a:p>
          <a:p>
            <a:pPr lvl="1">
              <a:defRPr/>
            </a:pPr>
            <a:r>
              <a:rPr lang="en-US" altLang="en-US" sz="2600" dirty="0" smtClean="0"/>
              <a:t>Equivalent graph reduction</a:t>
            </a:r>
          </a:p>
          <a:p>
            <a:pPr lvl="2">
              <a:defRPr/>
            </a:pPr>
            <a:r>
              <a:rPr lang="en-US" altLang="en-US" dirty="0" smtClean="0"/>
              <a:t>Efficiency</a:t>
            </a:r>
          </a:p>
          <a:p>
            <a:pPr lvl="1">
              <a:defRPr/>
            </a:pPr>
            <a:r>
              <a:rPr lang="en-US" altLang="en-US" dirty="0" smtClean="0"/>
              <a:t>Re-balance with higher-order models</a:t>
            </a:r>
          </a:p>
          <a:p>
            <a:pPr lvl="2">
              <a:defRPr/>
            </a:pPr>
            <a:r>
              <a:rPr lang="en-US" altLang="en-US" dirty="0" smtClean="0"/>
              <a:t>Performance</a:t>
            </a:r>
          </a:p>
          <a:p>
            <a:pPr lvl="1">
              <a:defRPr/>
            </a:pPr>
            <a:r>
              <a:rPr lang="en-US" altLang="en-US" sz="2600" dirty="0" smtClean="0"/>
              <a:t>Several applications</a:t>
            </a:r>
          </a:p>
          <a:p>
            <a:pPr lvl="2">
              <a:defRPr/>
            </a:pPr>
            <a:r>
              <a:rPr lang="en-US" altLang="en-US" dirty="0" smtClean="0"/>
              <a:t>superpixels</a:t>
            </a:r>
          </a:p>
          <a:p>
            <a:pPr lvl="2">
              <a:defRPr/>
            </a:pPr>
            <a:r>
              <a:rPr lang="en-US" altLang="en-US" dirty="0" smtClean="0"/>
              <a:t>other clustering problems</a:t>
            </a:r>
          </a:p>
          <a:p>
            <a:pPr lvl="1">
              <a:defRPr/>
            </a:pPr>
            <a:r>
              <a:rPr lang="en-US" altLang="en-US" sz="2600" dirty="0" smtClean="0"/>
              <a:t>Matlab code available</a:t>
            </a:r>
          </a:p>
          <a:p>
            <a:pPr lvl="2">
              <a:defRPr/>
            </a:pPr>
            <a:r>
              <a:rPr lang="en-US" altLang="en-US" sz="2000" dirty="0" smtClean="0">
                <a:solidFill>
                  <a:srgbClr val="0070C0"/>
                </a:solidFill>
              </a:rPr>
              <a:t>www.d2.mpi-inf.mpg.de/equivalence</a:t>
            </a:r>
          </a:p>
          <a:p>
            <a:pPr lvl="2">
              <a:defRPr/>
            </a:pPr>
            <a:endParaRPr lang="en-US" altLang="en-US" dirty="0" smtClean="0"/>
          </a:p>
          <a:p>
            <a:pPr lvl="2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Thanks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2856-CAE3-4877-8B76-D06F3DC138A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739" y="5884912"/>
            <a:ext cx="5773365" cy="32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34" y="5884912"/>
            <a:ext cx="941502" cy="674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52600"/>
            <a:ext cx="12496800" cy="7516688"/>
          </a:xfrm>
        </p:spPr>
        <p:txBody>
          <a:bodyPr/>
          <a:lstStyle/>
          <a:p>
            <a:r>
              <a:rPr lang="en-US" dirty="0" smtClean="0"/>
              <a:t>Image segmentation with graphs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r>
              <a:rPr lang="en-US" dirty="0" smtClean="0"/>
              <a:t>Superpixel grouping   ( </a:t>
            </a:r>
            <a:r>
              <a:rPr lang="en-US" dirty="0"/>
              <a:t>prior / external information )</a:t>
            </a:r>
            <a:endParaRPr lang="en-US" dirty="0" smtClean="0"/>
          </a:p>
          <a:p>
            <a:pPr lvl="1"/>
            <a:r>
              <a:rPr lang="en-US" dirty="0" smtClean="0"/>
              <a:t>Smaller graph size</a:t>
            </a:r>
          </a:p>
          <a:p>
            <a:pPr lvl="1"/>
            <a:r>
              <a:rPr lang="en-US" dirty="0" smtClean="0"/>
              <a:t>Reduce runtime</a:t>
            </a:r>
          </a:p>
          <a:p>
            <a:pPr lvl="1"/>
            <a:r>
              <a:rPr lang="en-US" dirty="0" smtClean="0"/>
              <a:t>Reduce memory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37059" y="2456994"/>
            <a:ext cx="2906049" cy="3964498"/>
            <a:chOff x="1637059" y="2456994"/>
            <a:chExt cx="2906049" cy="3964498"/>
          </a:xfrm>
        </p:grpSpPr>
        <p:sp>
          <p:nvSpPr>
            <p:cNvPr id="9" name="Text image"/>
            <p:cNvSpPr txBox="1">
              <a:spLocks/>
            </p:cNvSpPr>
            <p:nvPr/>
          </p:nvSpPr>
          <p:spPr bwMode="auto">
            <a:xfrm>
              <a:off x="1637059" y="5552729"/>
              <a:ext cx="2906049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Image</a:t>
              </a:r>
              <a:endParaRPr lang="en-US" sz="2400" kern="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5" t="19655" r="22669" b="19916"/>
            <a:stretch/>
          </p:blipFill>
          <p:spPr>
            <a:xfrm>
              <a:off x="1903759" y="2456994"/>
              <a:ext cx="2438401" cy="326571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0824" y="2435223"/>
            <a:ext cx="3178234" cy="4008838"/>
            <a:chOff x="5255903" y="2435223"/>
            <a:chExt cx="3178234" cy="4008838"/>
          </a:xfrm>
        </p:grpSpPr>
        <p:sp>
          <p:nvSpPr>
            <p:cNvPr id="8" name="Text i graph"/>
            <p:cNvSpPr txBox="1">
              <a:spLocks/>
            </p:cNvSpPr>
            <p:nvPr/>
          </p:nvSpPr>
          <p:spPr bwMode="auto">
            <a:xfrm>
              <a:off x="5255903" y="5575298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Pixel graph</a:t>
              </a:r>
              <a:endParaRPr lang="en-US" sz="2400" kern="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5" t="19654" r="22669" b="19916"/>
            <a:stretch/>
          </p:blipFill>
          <p:spPr>
            <a:xfrm>
              <a:off x="5489082" y="2435223"/>
              <a:ext cx="2438402" cy="326571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488388" y="2456994"/>
            <a:ext cx="3178234" cy="3987067"/>
            <a:chOff x="8979830" y="2456994"/>
            <a:chExt cx="3178234" cy="3987067"/>
          </a:xfrm>
        </p:grpSpPr>
        <p:sp>
          <p:nvSpPr>
            <p:cNvPr id="16" name="Text i graph"/>
            <p:cNvSpPr txBox="1">
              <a:spLocks/>
            </p:cNvSpPr>
            <p:nvPr/>
          </p:nvSpPr>
          <p:spPr bwMode="auto">
            <a:xfrm>
              <a:off x="8979830" y="5575298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 graph</a:t>
              </a:r>
              <a:endParaRPr lang="en-US" sz="2400" kern="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80" t="19712" r="22483" b="19680"/>
            <a:stretch/>
          </p:blipFill>
          <p:spPr>
            <a:xfrm>
              <a:off x="9255269" y="2456994"/>
              <a:ext cx="2438402" cy="3265715"/>
            </a:xfrm>
            <a:prstGeom prst="rect">
              <a:avLst/>
            </a:prstGeom>
          </p:spPr>
        </p:pic>
      </p:grpSp>
      <p:sp>
        <p:nvSpPr>
          <p:cNvPr id="29" name="Right Arrow 28"/>
          <p:cNvSpPr/>
          <p:nvPr/>
        </p:nvSpPr>
        <p:spPr bwMode="auto">
          <a:xfrm>
            <a:off x="8437416" y="3857788"/>
            <a:ext cx="585264" cy="464125"/>
          </a:xfrm>
          <a:prstGeom prst="rightArrow">
            <a:avLst>
              <a:gd name="adj1" fmla="val 39683"/>
              <a:gd name="adj2" fmla="val 500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1183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52600"/>
            <a:ext cx="12496800" cy="7516688"/>
          </a:xfrm>
        </p:spPr>
        <p:txBody>
          <a:bodyPr/>
          <a:lstStyle/>
          <a:p>
            <a:r>
              <a:rPr lang="en-US" dirty="0" smtClean="0"/>
              <a:t>Image segmentation with graphs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r>
              <a:rPr lang="en-US" dirty="0" smtClean="0"/>
              <a:t>Why solutions will differ</a:t>
            </a:r>
          </a:p>
          <a:p>
            <a:pPr lvl="1"/>
            <a:r>
              <a:rPr lang="en-US" dirty="0" smtClean="0"/>
              <a:t>superpixels may violate the true object boundaries</a:t>
            </a:r>
          </a:p>
          <a:p>
            <a:pPr lvl="1"/>
            <a:r>
              <a:rPr lang="en-US" dirty="0" smtClean="0"/>
              <a:t>superpixels have different </a:t>
            </a:r>
            <a:r>
              <a:rPr lang="en-US" i="1" dirty="0" smtClean="0"/>
              <a:t>sizes</a:t>
            </a:r>
          </a:p>
          <a:p>
            <a:pPr lvl="2"/>
            <a:r>
              <a:rPr lang="en-US" dirty="0" smtClean="0"/>
              <a:t>alter the balance, e.g. denominator in normalized cut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Spectral graph reduction</a:t>
            </a:r>
          </a:p>
          <a:p>
            <a:pPr lvl="1"/>
            <a:r>
              <a:rPr lang="en-US" dirty="0" smtClean="0"/>
              <a:t>Preserve same solutions   (</a:t>
            </a:r>
            <a:r>
              <a:rPr lang="en-US" i="1" dirty="0" smtClean="0"/>
              <a:t>equivalent graph reduction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37059" y="2456994"/>
            <a:ext cx="2906049" cy="3964498"/>
            <a:chOff x="1637059" y="2456994"/>
            <a:chExt cx="2906049" cy="3964498"/>
          </a:xfrm>
        </p:grpSpPr>
        <p:sp>
          <p:nvSpPr>
            <p:cNvPr id="9" name="Text image"/>
            <p:cNvSpPr txBox="1">
              <a:spLocks/>
            </p:cNvSpPr>
            <p:nvPr/>
          </p:nvSpPr>
          <p:spPr bwMode="auto">
            <a:xfrm>
              <a:off x="1637059" y="5552729"/>
              <a:ext cx="2906049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Image</a:t>
              </a:r>
              <a:endParaRPr lang="en-US" sz="2400" kern="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5" t="19655" r="22669" b="19916"/>
            <a:stretch/>
          </p:blipFill>
          <p:spPr>
            <a:xfrm>
              <a:off x="1903759" y="2456994"/>
              <a:ext cx="2438401" cy="326571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0824" y="2435223"/>
            <a:ext cx="3178234" cy="4008838"/>
            <a:chOff x="5255903" y="2435223"/>
            <a:chExt cx="3178234" cy="4008838"/>
          </a:xfrm>
        </p:grpSpPr>
        <p:sp>
          <p:nvSpPr>
            <p:cNvPr id="8" name="Text i graph"/>
            <p:cNvSpPr txBox="1">
              <a:spLocks/>
            </p:cNvSpPr>
            <p:nvPr/>
          </p:nvSpPr>
          <p:spPr bwMode="auto">
            <a:xfrm>
              <a:off x="5255903" y="5575298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Pixel graph</a:t>
              </a:r>
              <a:endParaRPr lang="en-US" sz="2400" kern="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5" t="19654" r="22669" b="19916"/>
            <a:stretch/>
          </p:blipFill>
          <p:spPr>
            <a:xfrm>
              <a:off x="5489082" y="2435223"/>
              <a:ext cx="2438402" cy="326571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488388" y="2456994"/>
            <a:ext cx="3178234" cy="3987067"/>
            <a:chOff x="8979830" y="2456994"/>
            <a:chExt cx="3178234" cy="3987067"/>
          </a:xfrm>
        </p:grpSpPr>
        <p:sp>
          <p:nvSpPr>
            <p:cNvPr id="16" name="Text i graph"/>
            <p:cNvSpPr txBox="1">
              <a:spLocks/>
            </p:cNvSpPr>
            <p:nvPr/>
          </p:nvSpPr>
          <p:spPr bwMode="auto">
            <a:xfrm>
              <a:off x="8979830" y="5575298"/>
              <a:ext cx="3178234" cy="86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 graph</a:t>
              </a:r>
              <a:endParaRPr lang="en-US" sz="2400" kern="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80" t="19712" r="22483" b="19680"/>
            <a:stretch/>
          </p:blipFill>
          <p:spPr>
            <a:xfrm>
              <a:off x="9255269" y="2456994"/>
              <a:ext cx="2438402" cy="3265715"/>
            </a:xfrm>
            <a:prstGeom prst="rect">
              <a:avLst/>
            </a:prstGeom>
          </p:spPr>
        </p:pic>
      </p:grpSp>
      <p:sp>
        <p:nvSpPr>
          <p:cNvPr id="29" name="Right Arrow 28"/>
          <p:cNvSpPr/>
          <p:nvPr/>
        </p:nvSpPr>
        <p:spPr bwMode="auto">
          <a:xfrm>
            <a:off x="8437416" y="3857788"/>
            <a:ext cx="585264" cy="464125"/>
          </a:xfrm>
          <a:prstGeom prst="rightArrow">
            <a:avLst>
              <a:gd name="adj1" fmla="val 39683"/>
              <a:gd name="adj2" fmla="val 500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r="38652"/>
          <a:stretch/>
        </p:blipFill>
        <p:spPr>
          <a:xfrm>
            <a:off x="8107354" y="2322141"/>
            <a:ext cx="1335314" cy="3400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57784" y="7253064"/>
            <a:ext cx="8064896" cy="86409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49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564432"/>
            <a:ext cx="12496800" cy="7704856"/>
          </a:xfrm>
        </p:spPr>
        <p:txBody>
          <a:bodyPr/>
          <a:lstStyle/>
          <a:p>
            <a:r>
              <a:rPr lang="en-US" dirty="0" smtClean="0"/>
              <a:t>Video segmentation with graphs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Superpixels</a:t>
            </a:r>
          </a:p>
          <a:p>
            <a:pPr lvl="1"/>
            <a:r>
              <a:rPr lang="en-US" dirty="0" smtClean="0"/>
              <a:t>Higher-order graph   ( </a:t>
            </a:r>
            <a:r>
              <a:rPr lang="en-US" i="1" dirty="0" smtClean="0"/>
              <a:t>edges connect multiple pixels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Alter the balance   ( </a:t>
            </a:r>
            <a:r>
              <a:rPr lang="en-US" i="1" dirty="0" smtClean="0"/>
              <a:t>different sizes 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Spectral graph reduction</a:t>
            </a:r>
          </a:p>
          <a:p>
            <a:pPr lvl="1"/>
            <a:r>
              <a:rPr lang="en-US" dirty="0" smtClean="0"/>
              <a:t>Re-balance with higher-order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5737" y="1283095"/>
            <a:ext cx="11693822" cy="3326171"/>
            <a:chOff x="525737" y="1564432"/>
            <a:chExt cx="11693822" cy="332617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7" y="1564432"/>
              <a:ext cx="11693822" cy="3326171"/>
            </a:xfrm>
            <a:prstGeom prst="rect">
              <a:avLst/>
            </a:prstGeom>
          </p:spPr>
        </p:pic>
        <p:sp>
          <p:nvSpPr>
            <p:cNvPr id="18" name="Text video"/>
            <p:cNvSpPr txBox="1">
              <a:spLocks/>
            </p:cNvSpPr>
            <p:nvPr/>
          </p:nvSpPr>
          <p:spPr bwMode="auto">
            <a:xfrm>
              <a:off x="3074482" y="4034475"/>
              <a:ext cx="1983663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Video</a:t>
              </a:r>
              <a:endParaRPr lang="en-US" sz="2400" kern="0" dirty="0"/>
            </a:p>
          </p:txBody>
        </p:sp>
      </p:grpSp>
      <p:grpSp>
        <p:nvGrpSpPr>
          <p:cNvPr id="19" name="Group 18" hidden="1"/>
          <p:cNvGrpSpPr/>
          <p:nvPr/>
        </p:nvGrpSpPr>
        <p:grpSpPr>
          <a:xfrm>
            <a:off x="525737" y="3439575"/>
            <a:ext cx="11693821" cy="3316128"/>
            <a:chOff x="525737" y="3720912"/>
            <a:chExt cx="11693821" cy="331612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7" y="3720912"/>
              <a:ext cx="11693821" cy="3316128"/>
            </a:xfrm>
            <a:prstGeom prst="rect">
              <a:avLst/>
            </a:prstGeom>
          </p:spPr>
        </p:pic>
        <p:sp>
          <p:nvSpPr>
            <p:cNvPr id="21" name="Text spx"/>
            <p:cNvSpPr txBox="1">
              <a:spLocks/>
            </p:cNvSpPr>
            <p:nvPr/>
          </p:nvSpPr>
          <p:spPr bwMode="auto">
            <a:xfrm>
              <a:off x="3059406" y="6151361"/>
              <a:ext cx="2448271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Superpixels</a:t>
              </a:r>
              <a:endParaRPr lang="en-US" sz="2400" kern="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737" y="3439575"/>
            <a:ext cx="11693821" cy="3316128"/>
            <a:chOff x="525737" y="3720912"/>
            <a:chExt cx="11693821" cy="33161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7" y="3720912"/>
              <a:ext cx="11693821" cy="3316128"/>
            </a:xfrm>
            <a:prstGeom prst="rect">
              <a:avLst/>
            </a:prstGeom>
          </p:spPr>
        </p:pic>
        <p:sp>
          <p:nvSpPr>
            <p:cNvPr id="15" name="Text v graph"/>
            <p:cNvSpPr txBox="1">
              <a:spLocks/>
            </p:cNvSpPr>
            <p:nvPr/>
          </p:nvSpPr>
          <p:spPr bwMode="auto">
            <a:xfrm>
              <a:off x="3061092" y="6160307"/>
              <a:ext cx="2952328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 graph</a:t>
              </a:r>
              <a:endParaRPr lang="en-US" sz="24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7331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564432"/>
            <a:ext cx="12496800" cy="7452568"/>
          </a:xfrm>
        </p:spPr>
        <p:txBody>
          <a:bodyPr/>
          <a:lstStyle/>
          <a:p>
            <a:r>
              <a:rPr lang="en-US" dirty="0" smtClean="0"/>
              <a:t>Video segmentation with graphs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Higher-order features and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5737" y="1276400"/>
            <a:ext cx="11693822" cy="3326171"/>
            <a:chOff x="525737" y="1542661"/>
            <a:chExt cx="11693822" cy="332617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7" y="1542661"/>
              <a:ext cx="11693822" cy="3326171"/>
            </a:xfrm>
            <a:prstGeom prst="rect">
              <a:avLst/>
            </a:prstGeom>
          </p:spPr>
        </p:pic>
        <p:sp>
          <p:nvSpPr>
            <p:cNvPr id="11" name="Text video"/>
            <p:cNvSpPr txBox="1">
              <a:spLocks/>
            </p:cNvSpPr>
            <p:nvPr/>
          </p:nvSpPr>
          <p:spPr bwMode="auto">
            <a:xfrm>
              <a:off x="3089558" y="4012704"/>
              <a:ext cx="1983663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Video</a:t>
              </a:r>
              <a:endParaRPr lang="en-US" sz="2400" kern="0" dirty="0"/>
            </a:p>
          </p:txBody>
        </p:sp>
      </p:grpSp>
      <p:grpSp>
        <p:nvGrpSpPr>
          <p:cNvPr id="23" name="Group 22" hidden="1"/>
          <p:cNvGrpSpPr/>
          <p:nvPr/>
        </p:nvGrpSpPr>
        <p:grpSpPr>
          <a:xfrm>
            <a:off x="525737" y="3432880"/>
            <a:ext cx="11693821" cy="3316128"/>
            <a:chOff x="525737" y="3720912"/>
            <a:chExt cx="11693821" cy="331612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7" y="3720912"/>
              <a:ext cx="11693821" cy="3316128"/>
            </a:xfrm>
            <a:prstGeom prst="rect">
              <a:avLst/>
            </a:prstGeom>
          </p:spPr>
        </p:pic>
        <p:sp>
          <p:nvSpPr>
            <p:cNvPr id="12" name="Text spx"/>
            <p:cNvSpPr txBox="1">
              <a:spLocks/>
            </p:cNvSpPr>
            <p:nvPr/>
          </p:nvSpPr>
          <p:spPr bwMode="auto">
            <a:xfrm>
              <a:off x="3067787" y="6151361"/>
              <a:ext cx="2448271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Superpixels</a:t>
              </a:r>
              <a:endParaRPr lang="en-US" sz="2400" kern="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37" y="3436640"/>
            <a:ext cx="11693821" cy="3316128"/>
            <a:chOff x="525737" y="3720912"/>
            <a:chExt cx="11693821" cy="33161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7" y="3720912"/>
              <a:ext cx="11693821" cy="3316128"/>
            </a:xfrm>
            <a:prstGeom prst="rect">
              <a:avLst/>
            </a:prstGeom>
          </p:spPr>
        </p:pic>
        <p:sp>
          <p:nvSpPr>
            <p:cNvPr id="10" name="Text v graph"/>
            <p:cNvSpPr txBox="1">
              <a:spLocks/>
            </p:cNvSpPr>
            <p:nvPr/>
          </p:nvSpPr>
          <p:spPr bwMode="auto">
            <a:xfrm>
              <a:off x="3067787" y="6160307"/>
              <a:ext cx="2952328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Superpixel graph</a:t>
              </a:r>
              <a:endParaRPr lang="en-US" sz="2400" kern="0" dirty="0"/>
            </a:p>
          </p:txBody>
        </p:sp>
      </p:grpSp>
      <p:grpSp>
        <p:nvGrpSpPr>
          <p:cNvPr id="27" name="Group 26" hidden="1"/>
          <p:cNvGrpSpPr/>
          <p:nvPr/>
        </p:nvGrpSpPr>
        <p:grpSpPr>
          <a:xfrm>
            <a:off x="525736" y="5871109"/>
            <a:ext cx="11693822" cy="3326171"/>
            <a:chOff x="525736" y="5871109"/>
            <a:chExt cx="11693822" cy="332617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6" y="5871109"/>
              <a:ext cx="11693822" cy="3326171"/>
            </a:xfrm>
            <a:prstGeom prst="rect">
              <a:avLst/>
            </a:prstGeom>
          </p:spPr>
        </p:pic>
        <p:sp>
          <p:nvSpPr>
            <p:cNvPr id="26" name="Text v graph"/>
            <p:cNvSpPr txBox="1">
              <a:spLocks/>
            </p:cNvSpPr>
            <p:nvPr/>
          </p:nvSpPr>
          <p:spPr bwMode="auto">
            <a:xfrm>
              <a:off x="5389719" y="8342318"/>
              <a:ext cx="2952328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 algn="ctr">
                <a:buFont typeface="Helvetica Neue Light"/>
                <a:buNone/>
              </a:pPr>
              <a:r>
                <a:rPr lang="en-US" sz="2400" kern="0" dirty="0" smtClean="0"/>
                <a:t>Larger superpixels</a:t>
              </a:r>
              <a:endParaRPr lang="en-US" sz="2400" kern="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5736" y="5863141"/>
            <a:ext cx="11693822" cy="3326171"/>
            <a:chOff x="525736" y="5871109"/>
            <a:chExt cx="11693822" cy="332617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6" y="5871109"/>
              <a:ext cx="11693822" cy="3326171"/>
            </a:xfrm>
            <a:prstGeom prst="rect">
              <a:avLst/>
            </a:prstGeom>
          </p:spPr>
        </p:pic>
        <p:sp>
          <p:nvSpPr>
            <p:cNvPr id="15" name="Text v graph"/>
            <p:cNvSpPr txBox="1">
              <a:spLocks/>
            </p:cNvSpPr>
            <p:nvPr/>
          </p:nvSpPr>
          <p:spPr bwMode="auto">
            <a:xfrm>
              <a:off x="3067787" y="8342318"/>
              <a:ext cx="3920993" cy="43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sz="2400" kern="0" dirty="0" smtClean="0"/>
                <a:t>Larger superpixel graph</a:t>
              </a:r>
              <a:endParaRPr lang="en-US" sz="2400" kern="0" dirty="0"/>
            </a:p>
          </p:txBody>
        </p:sp>
      </p:grpSp>
      <p:sp>
        <p:nvSpPr>
          <p:cNvPr id="24" name="Right Arrow 23"/>
          <p:cNvSpPr/>
          <p:nvPr/>
        </p:nvSpPr>
        <p:spPr bwMode="auto">
          <a:xfrm rot="5400000">
            <a:off x="6776488" y="6089939"/>
            <a:ext cx="585264" cy="464125"/>
          </a:xfrm>
          <a:prstGeom prst="rightArrow">
            <a:avLst>
              <a:gd name="adj1" fmla="val 39683"/>
              <a:gd name="adj2" fmla="val 500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26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44552"/>
            <a:ext cx="12496800" cy="6696744"/>
          </a:xfrm>
        </p:spPr>
        <p:txBody>
          <a:bodyPr/>
          <a:lstStyle/>
          <a:p>
            <a:r>
              <a:rPr lang="en-US" dirty="0" smtClean="0"/>
              <a:t>Related 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Spectral graph reduction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13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44552"/>
            <a:ext cx="12496800" cy="6696744"/>
          </a:xfrm>
        </p:spPr>
        <p:txBody>
          <a:bodyPr/>
          <a:lstStyle/>
          <a:p>
            <a:r>
              <a:rPr lang="en-US" dirty="0" smtClean="0"/>
              <a:t>Related 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Spectral graph reduction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Applications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1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52600"/>
            <a:ext cx="12636500" cy="726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of prior information</a:t>
            </a:r>
          </a:p>
          <a:p>
            <a:pPr lvl="1">
              <a:defRPr/>
            </a:pPr>
            <a:r>
              <a:rPr lang="en-US" dirty="0" smtClean="0"/>
              <a:t>Biased and constrained spectral clustering	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Maji et al. </a:t>
            </a:r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CVPR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’11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]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[Eriksson et al. </a:t>
            </a:r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ICCV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’07]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				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			[Yu and Shi </a:t>
            </a: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NIPS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’01]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>
                <a:solidFill>
                  <a:srgbClr val="FF0000"/>
                </a:solidFill>
              </a:rPr>
              <a:t>work </a:t>
            </a:r>
            <a:r>
              <a:rPr lang="en-US" dirty="0" smtClean="0">
                <a:solidFill>
                  <a:schemeClr val="tx1"/>
                </a:solidFill>
              </a:rPr>
              <a:t>: Constraints and efficiency</a:t>
            </a:r>
          </a:p>
          <a:p>
            <a:pPr lvl="1"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/>
              <a:t>Efficiency</a:t>
            </a:r>
          </a:p>
          <a:p>
            <a:pPr lvl="1">
              <a:tabLst>
                <a:tab pos="7358063" algn="l"/>
              </a:tabLst>
              <a:defRPr/>
            </a:pPr>
            <a:r>
              <a:rPr lang="en-US" dirty="0" smtClean="0"/>
              <a:t>Representative points	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[Yan et al., </a:t>
            </a: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KDD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’09] [Chen and </a:t>
            </a:r>
            <a:r>
              <a:rPr lang="en-US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Cai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AAAI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’11]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>
              <a:tabLst>
                <a:tab pos="7358063" algn="l"/>
              </a:tabLst>
              <a:defRPr/>
            </a:pPr>
            <a:r>
              <a:rPr lang="en-US" dirty="0" smtClean="0"/>
              <a:t>Sampled data points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[Fowlkes et al., </a:t>
            </a: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TPAMI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’04]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this </a:t>
            </a:r>
            <a:r>
              <a:rPr lang="en-US" dirty="0" smtClean="0">
                <a:solidFill>
                  <a:srgbClr val="FF0000"/>
                </a:solidFill>
              </a:rPr>
              <a:t>work</a:t>
            </a:r>
            <a:r>
              <a:rPr lang="en-US" dirty="0" smtClean="0">
                <a:solidFill>
                  <a:schemeClr val="tx1"/>
                </a:solidFill>
              </a:rPr>
              <a:t>: Grouping and equivalence</a:t>
            </a:r>
          </a:p>
          <a:p>
            <a:pPr lvl="1"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Equivalent graph reduction</a:t>
            </a:r>
          </a:p>
          <a:p>
            <a:pPr lvl="1">
              <a:tabLst>
                <a:tab pos="6273800" algn="l"/>
              </a:tabLst>
              <a:defRPr/>
            </a:pPr>
            <a:r>
              <a:rPr lang="en-US" dirty="0" smtClean="0"/>
              <a:t>(Normalized) Cut preservation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[Rangapuram and Hein, </a:t>
            </a: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AISTATS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’12][Taylor </a:t>
            </a: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CVPR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’13]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this </a:t>
            </a:r>
            <a:r>
              <a:rPr lang="en-US" dirty="0" smtClean="0">
                <a:solidFill>
                  <a:srgbClr val="FF0000"/>
                </a:solidFill>
              </a:rPr>
              <a:t>work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Extension to spectral clustering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Re-balance with higher-order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00BE5-4C5D-4C1D-8AB3-FB34228A91B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copy">
  <a:themeElements>
    <a:clrScheme name="Blank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697</Words>
  <Characters>0</Characters>
  <Application>Microsoft Office PowerPoint</Application>
  <PresentationFormat>Custom</PresentationFormat>
  <Lines>0</Lines>
  <Paragraphs>377</Paragraphs>
  <Slides>26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 copy</vt:lpstr>
      <vt:lpstr>Title &amp; Bullets</vt:lpstr>
      <vt:lpstr>PowerPoint Presentation</vt:lpstr>
      <vt:lpstr>Motivation</vt:lpstr>
      <vt:lpstr>Motivation</vt:lpstr>
      <vt:lpstr>Motivation</vt:lpstr>
      <vt:lpstr>Motivation</vt:lpstr>
      <vt:lpstr>Motivation</vt:lpstr>
      <vt:lpstr>Outline</vt:lpstr>
      <vt:lpstr>Outline</vt:lpstr>
      <vt:lpstr>Related work</vt:lpstr>
      <vt:lpstr>Outline</vt:lpstr>
      <vt:lpstr>Outline</vt:lpstr>
      <vt:lpstr>Segmentation</vt:lpstr>
      <vt:lpstr>Segmentation</vt:lpstr>
      <vt:lpstr>Proposed pipeline</vt:lpstr>
      <vt:lpstr>Proposed pipeline</vt:lpstr>
      <vt:lpstr>Equivalent graph reduction</vt:lpstr>
      <vt:lpstr>Outline</vt:lpstr>
      <vt:lpstr>Outline</vt:lpstr>
      <vt:lpstr>Application to image segmentation</vt:lpstr>
      <vt:lpstr>Application to video segmentation</vt:lpstr>
      <vt:lpstr>Application to video segmentation</vt:lpstr>
      <vt:lpstr>Application to video segmentation</vt:lpstr>
      <vt:lpstr>Application to video segmentation</vt:lpstr>
      <vt:lpstr>Application to streaming video segmentation</vt:lpstr>
      <vt:lpstr>Application to streaming video segmentation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Galasso</dc:creator>
  <cp:lastModifiedBy>Gal</cp:lastModifiedBy>
  <cp:revision>595</cp:revision>
  <dcterms:modified xsi:type="dcterms:W3CDTF">2014-07-03T17:59:20Z</dcterms:modified>
</cp:coreProperties>
</file>