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5"/>
  </p:notesMasterIdLst>
  <p:sldIdLst>
    <p:sldId id="304" r:id="rId3"/>
    <p:sldId id="335" r:id="rId4"/>
    <p:sldId id="309" r:id="rId5"/>
    <p:sldId id="308" r:id="rId6"/>
    <p:sldId id="336" r:id="rId7"/>
    <p:sldId id="310" r:id="rId8"/>
    <p:sldId id="311" r:id="rId9"/>
    <p:sldId id="312" r:id="rId10"/>
    <p:sldId id="316" r:id="rId11"/>
    <p:sldId id="305" r:id="rId12"/>
    <p:sldId id="337" r:id="rId13"/>
    <p:sldId id="266" r:id="rId14"/>
    <p:sldId id="267" r:id="rId15"/>
    <p:sldId id="268" r:id="rId16"/>
    <p:sldId id="269" r:id="rId17"/>
    <p:sldId id="270" r:id="rId18"/>
    <p:sldId id="338" r:id="rId19"/>
    <p:sldId id="271" r:id="rId20"/>
    <p:sldId id="272" r:id="rId21"/>
    <p:sldId id="314" r:id="rId22"/>
    <p:sldId id="317" r:id="rId23"/>
    <p:sldId id="332" r:id="rId24"/>
    <p:sldId id="315" r:id="rId25"/>
    <p:sldId id="318" r:id="rId26"/>
    <p:sldId id="319" r:id="rId27"/>
    <p:sldId id="320" r:id="rId28"/>
    <p:sldId id="321" r:id="rId29"/>
    <p:sldId id="32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2" r:id="rId39"/>
    <p:sldId id="281" r:id="rId40"/>
    <p:sldId id="307" r:id="rId41"/>
    <p:sldId id="323" r:id="rId42"/>
    <p:sldId id="333" r:id="rId43"/>
    <p:sldId id="334" r:id="rId44"/>
    <p:sldId id="339" r:id="rId45"/>
    <p:sldId id="340" r:id="rId46"/>
    <p:sldId id="284" r:id="rId47"/>
    <p:sldId id="285" r:id="rId48"/>
    <p:sldId id="286" r:id="rId49"/>
    <p:sldId id="287" r:id="rId50"/>
    <p:sldId id="289" r:id="rId51"/>
    <p:sldId id="290" r:id="rId52"/>
    <p:sldId id="330" r:id="rId53"/>
    <p:sldId id="325" r:id="rId54"/>
    <p:sldId id="291" r:id="rId55"/>
    <p:sldId id="295" r:id="rId56"/>
    <p:sldId id="297" r:id="rId57"/>
    <p:sldId id="298" r:id="rId58"/>
    <p:sldId id="294" r:id="rId59"/>
    <p:sldId id="327" r:id="rId60"/>
    <p:sldId id="324" r:id="rId61"/>
    <p:sldId id="326" r:id="rId62"/>
    <p:sldId id="328" r:id="rId63"/>
    <p:sldId id="306" r:id="rId64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>
    <p:extLst>
      <p:ext uri="{19B8F6BF-5375-455C-9EA6-DF929625EA0E}">
        <p15:presenceInfo xmlns:p15="http://schemas.microsoft.com/office/powerpoint/2012/main" userId="sim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24" autoAdjust="0"/>
  </p:normalViewPr>
  <p:slideViewPr>
    <p:cSldViewPr snapToGrid="0">
      <p:cViewPr varScale="1">
        <p:scale>
          <a:sx n="85" d="100"/>
          <a:sy n="85" d="100"/>
        </p:scale>
        <p:origin x="1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F7E6-16F8-4093-9B89-CC76EB41E68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7B9E-38E2-42EB-AA18-907BA718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31: Look at robots.txt</a:t>
            </a:r>
          </a:p>
          <a:p>
            <a:r>
              <a:rPr lang="en-US" dirty="0"/>
              <a:t>46: Task XPath</a:t>
            </a:r>
          </a:p>
          <a:p>
            <a:r>
              <a:rPr lang="en-US" dirty="0"/>
              <a:t>47: Firefox add-in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6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engines: “the good the bad and the ugly movie”.</a:t>
            </a:r>
          </a:p>
          <a:p>
            <a:r>
              <a:rPr lang="en-US" dirty="0"/>
              <a:t>Term, which WP page is clicked -&gt; entity disambiguation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modified since is a feature to only get a website if modified</a:t>
            </a:r>
            <a:r>
              <a:rPr lang="en-US" baseline="0" dirty="0"/>
              <a:t> since a certain date..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8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Keep a Knowledge Base Synchronized with Its Encyclopedia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2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&lt;html&gt;</a:t>
            </a:r>
          </a:p>
          <a:p>
            <a:r>
              <a:rPr lang="it-IT" dirty="0"/>
              <a:t> &lt;body&gt;</a:t>
            </a:r>
          </a:p>
          <a:p>
            <a:r>
              <a:rPr lang="it-IT" dirty="0"/>
              <a:t>  &lt;b&gt;</a:t>
            </a:r>
            <a:r>
              <a:rPr lang="it-IT" dirty="0" err="1"/>
              <a:t>Shrek</a:t>
            </a:r>
            <a:r>
              <a:rPr lang="it-IT" dirty="0"/>
              <a:t>&lt;/b&gt;</a:t>
            </a:r>
          </a:p>
          <a:p>
            <a:r>
              <a:rPr lang="it-IT" dirty="0"/>
              <a:t>  &lt;</a:t>
            </a:r>
            <a:r>
              <a:rPr lang="it-IT" dirty="0" err="1"/>
              <a:t>ul</a:t>
            </a:r>
            <a:r>
              <a:rPr lang="it-IT" dirty="0"/>
              <a:t>&gt;</a:t>
            </a:r>
          </a:p>
          <a:p>
            <a:r>
              <a:rPr lang="it-IT" dirty="0"/>
              <a:t>   &lt;li&gt;Creator: &lt;b&gt;W. </a:t>
            </a:r>
            <a:r>
              <a:rPr lang="it-IT" dirty="0" err="1"/>
              <a:t>Steig</a:t>
            </a:r>
            <a:r>
              <a:rPr lang="it-IT" dirty="0"/>
              <a:t>&lt;/b&gt;&lt;/li&gt;</a:t>
            </a:r>
          </a:p>
          <a:p>
            <a:r>
              <a:rPr lang="it-IT" dirty="0"/>
              <a:t>   &lt;li&gt;</a:t>
            </a:r>
            <a:r>
              <a:rPr lang="it-IT" dirty="0" err="1"/>
              <a:t>Duration</a:t>
            </a:r>
            <a:r>
              <a:rPr lang="it-IT" dirty="0"/>
              <a:t>: &lt;i&gt;84m&lt;/i&gt;&lt;/li&gt;</a:t>
            </a:r>
          </a:p>
          <a:p>
            <a:r>
              <a:rPr lang="it-IT" dirty="0"/>
              <a:t>   &lt;/</a:t>
            </a:r>
            <a:r>
              <a:rPr lang="it-IT" dirty="0" err="1"/>
              <a:t>ul</a:t>
            </a:r>
            <a:r>
              <a:rPr lang="it-IT" dirty="0"/>
              <a:t>&gt;</a:t>
            </a:r>
          </a:p>
          <a:p>
            <a:r>
              <a:rPr lang="it-IT" dirty="0"/>
              <a:t>&lt;/body&gt;</a:t>
            </a:r>
          </a:p>
          <a:p>
            <a:r>
              <a:rPr lang="it-IT" dirty="0"/>
              <a:t>&lt;/html&gt;</a:t>
            </a:r>
          </a:p>
          <a:p>
            <a:endParaRPr lang="it-IT" dirty="0"/>
          </a:p>
          <a:p>
            <a:r>
              <a:rPr lang="it-IT" dirty="0"/>
              <a:t>/html/body/b</a:t>
            </a:r>
          </a:p>
          <a:p>
            <a:r>
              <a:rPr lang="en-US" dirty="0"/>
              <a:t>/html/body/</a:t>
            </a:r>
            <a:r>
              <a:rPr lang="en-US" dirty="0" err="1"/>
              <a:t>ul</a:t>
            </a:r>
            <a:r>
              <a:rPr lang="en-US" dirty="0"/>
              <a:t>/li[1]/b</a:t>
            </a:r>
          </a:p>
          <a:p>
            <a:r>
              <a:rPr lang="en-US" dirty="0"/>
              <a:t>/html/body/</a:t>
            </a:r>
            <a:r>
              <a:rPr lang="en-US" dirty="0" err="1"/>
              <a:t>ul</a:t>
            </a:r>
            <a:r>
              <a:rPr lang="en-US" dirty="0"/>
              <a:t>/li[2]/I</a:t>
            </a:r>
          </a:p>
          <a:p>
            <a:r>
              <a:rPr lang="en-US" dirty="0"/>
              <a:t>/text()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0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Tools-&gt; developer -&gt; console – “allow pasting”. And use console window at bottom, not search field at top!</a:t>
            </a:r>
          </a:p>
          <a:p>
            <a:endParaRPr lang="en-US" dirty="0"/>
          </a:p>
          <a:p>
            <a:r>
              <a:rPr lang="en-US" dirty="0"/>
              <a:t>Website: https://lotr.fandom.com/wiki/Bilbo_Baggins</a:t>
            </a:r>
          </a:p>
          <a:p>
            <a:endParaRPr lang="en-US" dirty="0"/>
          </a:p>
          <a:p>
            <a:r>
              <a:rPr lang="en-US" dirty="0"/>
              <a:t>Try </a:t>
            </a:r>
            <a:r>
              <a:rPr lang="en-US" dirty="0" err="1"/>
              <a:t>Xpath</a:t>
            </a:r>
            <a:r>
              <a:rPr lang="en-US" dirty="0"/>
              <a:t> is nice because shows graphically what is caught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0072-EA2C-4807-BFF8-84E82B1C9B76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8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A4CC-7EAA-424A-904F-C2AD4E2B120B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4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E7A4-A4EC-4730-9052-BC0817A4235D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1945-E7BF-4CD1-94F0-324E644982B8}" type="datetime1">
              <a:rPr lang="en-US" smtClean="0"/>
              <a:t>6/24/2022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51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83A8-6576-4286-A253-5231C1AA851A}" type="datetime1">
              <a:rPr lang="en-US" smtClean="0"/>
              <a:t>6/24/2022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11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C2A-5EC7-4844-8792-650FD119C6BE}" type="datetime1">
              <a:rPr lang="en-US" smtClean="0"/>
              <a:t>6/24/2022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991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0420-97D5-44D6-B9E7-AF4B1BC27B8C}" type="datetime1">
              <a:rPr lang="en-US" smtClean="0"/>
              <a:t>6/24/2022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71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17AD-ABA8-4685-94B8-0D7FFB08BA6A}" type="datetime1">
              <a:rPr lang="en-US" smtClean="0"/>
              <a:t>6/24/2022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79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9256-DF0E-4654-8071-2FA638438821}" type="datetime1">
              <a:rPr lang="en-US" smtClean="0"/>
              <a:t>6/24/2022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174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9690-9872-4CF6-AC01-3003121CEA08}" type="datetime1">
              <a:rPr lang="en-US" smtClean="0"/>
              <a:t>6/24/2022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634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F8-A867-45C6-B3DF-98349F945BA6}" type="datetime1">
              <a:rPr lang="en-US" smtClean="0"/>
              <a:t>6/24/2022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75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C5DE-AFF4-401A-B5A3-4A30EA782C31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30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0848-DF0B-43EF-AEFE-3E7165C9EE1F}" type="datetime1">
              <a:rPr lang="en-US" smtClean="0"/>
              <a:t>6/24/2022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79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6F37-644E-4CFF-8062-2E5E95669DC4}" type="datetime1">
              <a:rPr lang="en-US" smtClean="0"/>
              <a:t>6/24/2022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788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BB1F-4BF0-4063-9822-145D4941E5DF}" type="datetime1">
              <a:rPr lang="en-US" smtClean="0"/>
              <a:t>6/24/2022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79C0-86B7-489D-AA8F-606525094111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AB8-AF56-46BE-BB7D-4CD990DC8915}" type="datetime1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A7F6-70CA-4B59-91FA-0ED0504C5C93}" type="datetime1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0F01-205F-49D7-A240-DF4E7FF37E07}" type="datetime1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F98-45EC-4132-AF47-878C6292080B}" type="datetime1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4F9A-EF05-4EC0-9835-815DCE4686B8}" type="datetime1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653-2757-4EE0-A8B5-3E8F27A8D114}" type="datetime1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61EA0-C9F7-4704-802C-7CAADED3B680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A0261-2493-4C02-9B53-6EF6F260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C94B-42E2-4767-98A9-2462C791D49F}" type="datetime1">
              <a:rPr lang="en-US" smtClean="0"/>
              <a:t>6/24/2022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ADBB-CFEC-451E-A931-09F422AE93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50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Max_Planck_Institute_for_Informati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i-inf.mpg.de/robots.tx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de/robots.txt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umps.wikimedia.org/enwiki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taverse.harvard.edu/dataset.xhtml?persistentId=doi:10.7910/DVN/PDI7IN" TargetMode="External"/><Relationship Id="rId5" Type="http://schemas.openxmlformats.org/officeDocument/2006/relationships/hyperlink" Target="https://gwu-libraries.github.io/sfm-ui/posts/2017-09-14-twitter-data" TargetMode="External"/><Relationship Id="rId4" Type="http://schemas.openxmlformats.org/officeDocument/2006/relationships/hyperlink" Target="https://wwwdb.inf.tu-dresden.de/misc/dwtc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formatter.com/xpath-tester.html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66074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Automated knowledge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base construction</a:t>
            </a:r>
            <a:br>
              <a:rPr lang="en-US" dirty="0">
                <a:latin typeface="+mn-lt"/>
              </a:rPr>
            </a:b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dirty="0">
                <a:latin typeface="+mn-lt"/>
              </a:rPr>
              <a:t>2. Design considerations,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crawling and scraping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1472"/>
            <a:ext cx="6858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Simon Razniewski</a:t>
            </a:r>
          </a:p>
          <a:p>
            <a:r>
              <a:rPr lang="en-US" dirty="0"/>
              <a:t>Summer term 2022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Material adapted from Fabian </a:t>
            </a:r>
            <a:r>
              <a:rPr lang="en-US" sz="1800" dirty="0" err="1"/>
              <a:t>Suchanek</a:t>
            </a:r>
            <a:r>
              <a:rPr lang="en-US" sz="1800" dirty="0"/>
              <a:t> and Antoine </a:t>
            </a:r>
            <a:r>
              <a:rPr lang="en-US" sz="1800" dirty="0" err="1"/>
              <a:t>Amarilli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2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900E-B8F1-4470-88C0-AE07E784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Crawling: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196CA-52A0-4B55-9D6A-AC9B0A027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Given</a:t>
            </a:r>
            <a:r>
              <a:rPr lang="en-US" dirty="0"/>
              <a:t>: One or several source URLs</a:t>
            </a:r>
          </a:p>
          <a:p>
            <a:r>
              <a:rPr lang="en-US" b="1" dirty="0"/>
              <a:t>Return</a:t>
            </a:r>
            <a:r>
              <a:rPr lang="en-US" dirty="0"/>
              <a:t>: Document corpus obtained by transitive hyperlink closure (bounded)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7088D-DE88-4355-B5E9-D78E71CD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9">
            <a:extLst>
              <a:ext uri="{FF2B5EF4-FFF2-40B4-BE49-F238E27FC236}">
                <a16:creationId xmlns:a16="http://schemas.microsoft.com/office/drawing/2014/main" id="{6C1C4D67-6F0E-46D6-8084-02D69179073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1" b="4542"/>
          <a:stretch/>
        </p:blipFill>
        <p:spPr>
          <a:xfrm>
            <a:off x="58341" y="3065929"/>
            <a:ext cx="9026128" cy="270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31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0" y="857250"/>
            <a:ext cx="89606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" y="857250"/>
            <a:ext cx="89808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"/>
          <a:stretch/>
        </p:blipFill>
        <p:spPr>
          <a:xfrm>
            <a:off x="292894" y="857250"/>
            <a:ext cx="8558213" cy="49098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857250"/>
            <a:ext cx="89427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"/>
          <a:stretch/>
        </p:blipFill>
        <p:spPr>
          <a:xfrm>
            <a:off x="75011" y="857250"/>
            <a:ext cx="8993981" cy="5062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95474" y="5309937"/>
            <a:ext cx="1764631" cy="8422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CA700B-A4B6-405C-B9A9-CA72048A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Crawling: The fine print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07999-D26E-4C1A-97B9-028530216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How to find hyperlinks?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decide when to revisit/how often to revisit?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Denial of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Captchas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Deep web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Existing crawl corpora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3C8F4-97F2-4CCE-8D65-172E0965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2"/>
          <a:stretch/>
        </p:blipFill>
        <p:spPr>
          <a:xfrm>
            <a:off x="184340" y="837372"/>
            <a:ext cx="8993981" cy="3209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B96A7D-26C1-464F-9FA1-065FB3C7DA24}"/>
              </a:ext>
            </a:extLst>
          </p:cNvPr>
          <p:cNvSpPr/>
          <p:nvPr/>
        </p:nvSpPr>
        <p:spPr>
          <a:xfrm>
            <a:off x="3307976" y="2698376"/>
            <a:ext cx="26983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30" y="845776"/>
            <a:ext cx="6952998" cy="40552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FB1D3-DE6F-441B-9FA1-6A6A1583AF2C}"/>
              </a:ext>
            </a:extLst>
          </p:cNvPr>
          <p:cNvSpPr txBox="1"/>
          <p:nvPr/>
        </p:nvSpPr>
        <p:spPr>
          <a:xfrm>
            <a:off x="421341" y="5325035"/>
            <a:ext cx="652630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Firefox: Developer tools/Network/Response header</a:t>
            </a:r>
          </a:p>
          <a:p>
            <a:r>
              <a:rPr lang="en-US" sz="1050" dirty="0">
                <a:hlinkClick r:id="rId4"/>
              </a:rPr>
              <a:t>https://en.wikipedia.org/wiki/Max_Planck_Institute_for_Informatics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5962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EB81-3CBA-4E72-BC9E-3ACEC012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DD52C-EB9B-4781-B47B-C5DDFA9E3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Central communication: Mailing list</a:t>
            </a:r>
          </a:p>
          <a:p>
            <a:endParaRPr lang="en-US" dirty="0"/>
          </a:p>
          <a:p>
            <a:r>
              <a:rPr lang="en-US" dirty="0"/>
              <a:t>Assignment results</a:t>
            </a:r>
          </a:p>
          <a:p>
            <a:pPr lvl="1"/>
            <a:r>
              <a:rPr lang="en-US"/>
              <a:t>Late submissions, format</a:t>
            </a:r>
            <a:endParaRPr lang="en-US" dirty="0"/>
          </a:p>
          <a:p>
            <a:endParaRPr lang="en-US" dirty="0"/>
          </a:p>
          <a:p>
            <a:r>
              <a:rPr lang="en-US" dirty="0"/>
              <a:t>Rooms</a:t>
            </a:r>
          </a:p>
          <a:p>
            <a:endParaRPr lang="en-US" dirty="0"/>
          </a:p>
          <a:p>
            <a:r>
              <a:rPr lang="en-US" dirty="0"/>
              <a:t>Survey</a:t>
            </a:r>
          </a:p>
          <a:p>
            <a:pPr lvl="1"/>
            <a:r>
              <a:rPr lang="en-US" dirty="0"/>
              <a:t>Missed DSAI (57% other)?  </a:t>
            </a:r>
            <a:r>
              <a:rPr lang="en-US" dirty="0">
                <a:sym typeface="Wingdings" panose="05000000000000000000" pitchFamily="2" charset="2"/>
              </a:rPr>
              <a:t> MSc. mostly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NLP 50/50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ML: 75/25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Semantic Web, </a:t>
            </a:r>
            <a:r>
              <a:rPr lang="en-US" dirty="0" err="1">
                <a:sym typeface="Wingdings" panose="05000000000000000000" pitchFamily="2" charset="2"/>
              </a:rPr>
              <a:t>Wikidata</a:t>
            </a:r>
            <a:r>
              <a:rPr lang="en-US" dirty="0">
                <a:sym typeface="Wingdings" panose="05000000000000000000" pitchFamily="2" charset="2"/>
              </a:rPr>
              <a:t>: 25/75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80% Python</a:t>
            </a:r>
          </a:p>
          <a:p>
            <a:pPr lvl="1"/>
            <a:r>
              <a:rPr lang="en-US" dirty="0"/>
              <a:t>Oral exam 50/50  </a:t>
            </a:r>
            <a:r>
              <a:rPr lang="en-US" dirty="0">
                <a:sym typeface="Wingdings" panose="05000000000000000000" pitchFamily="2" charset="2"/>
              </a:rPr>
              <a:t> assignments, last tutorial test session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Comments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Recordings: Noted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Rooms: see above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Builds from core?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1ADC7-873B-4821-A085-EC797CB7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Freshness problem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Prediction problem</a:t>
            </a:r>
            <a:r>
              <a:rPr lang="en-US" dirty="0">
                <a:solidFill>
                  <a:srgbClr val="0000FF"/>
                </a:solidFill>
              </a:rPr>
              <a:t>: Estimate page change frequency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From previous change behavior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Or from page content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Optimization problem</a:t>
            </a:r>
            <a:r>
              <a:rPr lang="en-US" dirty="0">
                <a:solidFill>
                  <a:srgbClr val="0000FF"/>
                </a:solidFill>
              </a:rPr>
              <a:t>: Decide crawl frequency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Fixed budget </a:t>
            </a:r>
            <a:r>
              <a:rPr lang="en-US" dirty="0">
                <a:sym typeface="Wingdings" panose="05000000000000000000" pitchFamily="2" charset="2"/>
              </a:rPr>
              <a:t> How to distribute them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Flexible budget  Cost-benefit framework needed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change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</a:rPr>
              <a:t>Cho and Molina, TOIT 2003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Model changes as Poisson processes (i.e., memoryless/</a:t>
            </a:r>
            <a:br>
              <a:rPr lang="en-US" dirty="0"/>
            </a:br>
            <a:r>
              <a:rPr lang="en-US" dirty="0"/>
              <a:t>statistically independent)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Extrapolate change frequency from previous visits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Daily visit for 10 days, 6 changes detected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Change frequency: 0.6 changes/day?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ym typeface="Wingdings" panose="05000000000000000000" pitchFamily="2" charset="2"/>
              </a:rPr>
              <a:t>Extrapolation underestimates change frequency due to multiple change possibility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</a:rPr>
              <a:t>Wijaya et al., EMNLP 2015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Wikipedia-specific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Learn state-change-indicating terms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E.g., engage, divorce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Wijaya</a:t>
            </a:r>
            <a:r>
              <a:rPr lang="en-US" dirty="0">
                <a:solidFill>
                  <a:srgbClr val="0000FF"/>
                </a:solidFill>
              </a:rPr>
              <a:t> et al., EMNLP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76" y="1936886"/>
            <a:ext cx="6099107" cy="39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Optimization problem</a:t>
            </a:r>
            <a:br>
              <a:rPr lang="en-US" sz="3200" dirty="0"/>
            </a:br>
            <a:r>
              <a:rPr lang="en-US" sz="2000" dirty="0"/>
              <a:t>[</a:t>
            </a:r>
            <a:r>
              <a:rPr lang="en-US" sz="2000" dirty="0" err="1"/>
              <a:t>Razniewski</a:t>
            </a:r>
            <a:r>
              <a:rPr lang="en-US" sz="2000" dirty="0"/>
              <a:t>, 2016]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flexible</a:t>
            </a:r>
          </a:p>
          <a:p>
            <a:endParaRPr lang="en-US" dirty="0"/>
          </a:p>
          <a:p>
            <a:r>
              <a:rPr lang="en-US" dirty="0"/>
              <a:t>Ingredients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Benefit</a:t>
            </a:r>
            <a:r>
              <a:rPr lang="en-US" dirty="0"/>
              <a:t> of an up-to-date website</a:t>
            </a:r>
          </a:p>
          <a:p>
            <a:pPr lvl="2"/>
            <a:r>
              <a:rPr lang="en-US" dirty="0"/>
              <a:t>Alternatively: cost of outdated website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Cost</a:t>
            </a:r>
            <a:r>
              <a:rPr lang="en-US" dirty="0"/>
              <a:t> of a crawl action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Decay behavior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Page-specific </a:t>
            </a:r>
            <a:r>
              <a:rPr lang="en-US" dirty="0" err="1">
                <a:sym typeface="Wingdings" panose="05000000000000000000" pitchFamily="2" charset="2"/>
              </a:rPr>
              <a:t>recrawl</a:t>
            </a:r>
            <a:r>
              <a:rPr lang="en-US" dirty="0">
                <a:sym typeface="Wingdings" panose="05000000000000000000" pitchFamily="2" charset="2"/>
              </a:rPr>
              <a:t> frequency that maximizes benefit minus cost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7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44403"/>
            <a:ext cx="4991100" cy="362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25" y="4831932"/>
            <a:ext cx="3067050" cy="46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0" y="2970800"/>
            <a:ext cx="19240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decay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48" y="1769545"/>
            <a:ext cx="7798087" cy="4867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0562" y="6257930"/>
            <a:ext cx="1831415" cy="378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08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freshness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86" y="1967644"/>
            <a:ext cx="6950920" cy="2623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40" y="4783148"/>
            <a:ext cx="3353719" cy="138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3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income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94" y="1711994"/>
            <a:ext cx="3354582" cy="885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" y="2767280"/>
            <a:ext cx="331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B…Benefit/time unit</a:t>
            </a:r>
          </a:p>
          <a:p>
            <a:r>
              <a:rPr lang="en-US" sz="1600" dirty="0"/>
              <a:t>F…Average freshness</a:t>
            </a:r>
          </a:p>
          <a:p>
            <a:r>
              <a:rPr lang="el-GR" sz="1600" dirty="0"/>
              <a:t>Λ</a:t>
            </a:r>
            <a:r>
              <a:rPr lang="en-US" sz="1600" dirty="0"/>
              <a:t>… decay coefficient</a:t>
            </a:r>
          </a:p>
          <a:p>
            <a:r>
              <a:rPr lang="en-US" sz="1600" dirty="0"/>
              <a:t>u…update interval length</a:t>
            </a:r>
          </a:p>
          <a:p>
            <a:r>
              <a:rPr lang="en-US" sz="1600" dirty="0"/>
              <a:t>C…cost of an update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49" y="4520976"/>
            <a:ext cx="476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Standard algebra: </a:t>
            </a:r>
          </a:p>
          <a:p>
            <a:r>
              <a:rPr lang="en-US" dirty="0">
                <a:sym typeface="Wingdings" panose="05000000000000000000" pitchFamily="2" charset="2"/>
              </a:rPr>
              <a:t>Finding function maximum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47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for address updates:</a:t>
            </a:r>
            <a:br>
              <a:rPr lang="en-US" dirty="0"/>
            </a:br>
            <a:r>
              <a:rPr lang="en-US" dirty="0"/>
              <a:t> NI over 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068" y="5781153"/>
            <a:ext cx="8109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Assumption:  benefit over one year = 100 x cost of single crawl</a:t>
            </a:r>
          </a:p>
          <a:p>
            <a:r>
              <a:rPr lang="en-US" dirty="0"/>
              <a:t>Actual ratio magnitudes lower, e.g., 0.003 Cents/crawl </a:t>
            </a:r>
            <a:r>
              <a:rPr lang="en-US" sz="1100" dirty="0"/>
              <a:t>[http://www.michaelnielsen.org/ddi/how-to-crawl-a-quarter-billion-webpages-in-40-hours/]</a:t>
            </a:r>
          </a:p>
          <a:p>
            <a:r>
              <a:rPr lang="en-US" sz="1100" dirty="0"/>
              <a:t>(and for 580 $ on Amazon EC2)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1379686"/>
            <a:ext cx="8265076" cy="4426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7C0038-E71B-48B8-B158-942BBC42C96F}"/>
              </a:ext>
            </a:extLst>
          </p:cNvPr>
          <p:cNvSpPr txBox="1"/>
          <p:nvPr/>
        </p:nvSpPr>
        <p:spPr>
          <a:xfrm>
            <a:off x="8696709" y="2922494"/>
            <a:ext cx="447291" cy="1169551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0" rtlCol="0">
            <a:spAutoFit/>
          </a:bodyPr>
          <a:lstStyle/>
          <a:p>
            <a:r>
              <a:rPr lang="el-GR" sz="1400" b="1" dirty="0"/>
              <a:t>Λ</a:t>
            </a:r>
            <a:endParaRPr lang="en-US" sz="1400" b="1" dirty="0"/>
          </a:p>
          <a:p>
            <a:r>
              <a:rPr lang="en-US" sz="1400" dirty="0"/>
              <a:t>0.46</a:t>
            </a:r>
          </a:p>
          <a:p>
            <a:r>
              <a:rPr lang="en-US" sz="1400" dirty="0"/>
              <a:t>0.32</a:t>
            </a:r>
          </a:p>
          <a:p>
            <a:r>
              <a:rPr lang="en-US" sz="1400" dirty="0"/>
              <a:t>0.16</a:t>
            </a:r>
          </a:p>
          <a:p>
            <a:r>
              <a:rPr lang="en-US" sz="1400" dirty="0"/>
              <a:t>0.10</a:t>
            </a:r>
          </a:p>
        </p:txBody>
      </p:sp>
    </p:spTree>
    <p:extLst>
      <p:ext uri="{BB962C8B-B14F-4D97-AF65-F5344CB8AC3E}">
        <p14:creationId xmlns:p14="http://schemas.microsoft.com/office/powerpoint/2010/main" val="660976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3690"/>
          <a:stretch/>
        </p:blipFill>
        <p:spPr>
          <a:xfrm>
            <a:off x="381001" y="933711"/>
            <a:ext cx="6417732" cy="33094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59725" y="3683977"/>
            <a:ext cx="2544559" cy="32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500" dirty="0">
                <a:solidFill>
                  <a:schemeClr val="tx1"/>
                </a:solidFill>
                <a:latin typeface="Fabiana" pitchFamily="2" charset="0"/>
              </a:rPr>
              <a:t> and later Google)</a:t>
            </a:r>
          </a:p>
        </p:txBody>
      </p:sp>
    </p:spTree>
    <p:extLst>
      <p:ext uri="{BB962C8B-B14F-4D97-AF65-F5344CB8AC3E}">
        <p14:creationId xmlns:p14="http://schemas.microsoft.com/office/powerpoint/2010/main" val="157528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AKBC - Design considerations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Scraping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03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8635"/>
          <a:stretch/>
        </p:blipFill>
        <p:spPr>
          <a:xfrm>
            <a:off x="403622" y="913882"/>
            <a:ext cx="7394178" cy="26809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DA512-B641-4C52-B686-792734CA1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34"/>
          <a:stretch/>
        </p:blipFill>
        <p:spPr>
          <a:xfrm>
            <a:off x="403622" y="3594847"/>
            <a:ext cx="7394178" cy="5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3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3E3555-B2C4-4742-9635-2CAAD3ED1647}"/>
              </a:ext>
            </a:extLst>
          </p:cNvPr>
          <p:cNvGrpSpPr/>
          <p:nvPr/>
        </p:nvGrpSpPr>
        <p:grpSpPr>
          <a:xfrm>
            <a:off x="830146" y="2545977"/>
            <a:ext cx="7054077" cy="4610217"/>
            <a:chOff x="606028" y="1541930"/>
            <a:chExt cx="7054077" cy="46102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8557"/>
            <a:stretch/>
          </p:blipFill>
          <p:spPr>
            <a:xfrm>
              <a:off x="606028" y="1541930"/>
              <a:ext cx="6242447" cy="429861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895474" y="5309937"/>
              <a:ext cx="1764631" cy="8422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1D7021-4BE6-4B1A-A0E9-193B4ACF780B}"/>
              </a:ext>
            </a:extLst>
          </p:cNvPr>
          <p:cNvSpPr txBox="1"/>
          <p:nvPr/>
        </p:nvSpPr>
        <p:spPr>
          <a:xfrm>
            <a:off x="367553" y="358588"/>
            <a:ext cx="6427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Crawler traffic</a:t>
            </a:r>
          </a:p>
          <a:p>
            <a:endParaRPr lang="en-US" dirty="0"/>
          </a:p>
          <a:p>
            <a:r>
              <a:rPr lang="en-US" dirty="0"/>
              <a:t>[Yuan et al., CCN 2002]</a:t>
            </a:r>
          </a:p>
          <a:p>
            <a:r>
              <a:rPr lang="en-US" i="1" dirty="0"/>
              <a:t>“We estimate that approximately 40% of Internet traffic is due to Web crawlers”</a:t>
            </a:r>
          </a:p>
        </p:txBody>
      </p:sp>
    </p:spTree>
    <p:extLst>
      <p:ext uri="{BB962C8B-B14F-4D97-AF65-F5344CB8AC3E}">
        <p14:creationId xmlns:p14="http://schemas.microsoft.com/office/powerpoint/2010/main" val="2688524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4" y="971550"/>
            <a:ext cx="6786563" cy="5029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76337" y="6136107"/>
            <a:ext cx="56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https://www.mpi-inf.mpg.de/robots.txt</a:t>
            </a:r>
            <a:endParaRPr lang="en-US" dirty="0"/>
          </a:p>
          <a:p>
            <a:r>
              <a:rPr lang="en-US" dirty="0">
                <a:hlinkClick r:id="rId4"/>
              </a:rPr>
              <a:t>https://www.google.de/robots.txt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69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6926"/>
          <a:stretch/>
        </p:blipFill>
        <p:spPr>
          <a:xfrm>
            <a:off x="1048940" y="5197642"/>
            <a:ext cx="7350919" cy="6631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557"/>
          <a:stretch/>
        </p:blipFill>
        <p:spPr>
          <a:xfrm>
            <a:off x="1048941" y="1045370"/>
            <a:ext cx="7350919" cy="40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1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16" y="1037334"/>
            <a:ext cx="6475810" cy="47919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02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47" y="1400175"/>
            <a:ext cx="5822156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94420" y="3096126"/>
            <a:ext cx="251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 Try often enough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5831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6" y="1104900"/>
            <a:ext cx="6379835" cy="4710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1710" y="5397744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96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1769"/>
          <a:stretch/>
        </p:blipFill>
        <p:spPr>
          <a:xfrm>
            <a:off x="646407" y="1000760"/>
            <a:ext cx="6085285" cy="28305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2884"/>
          <a:stretch/>
        </p:blipFill>
        <p:spPr>
          <a:xfrm>
            <a:off x="706040" y="5366084"/>
            <a:ext cx="6085285" cy="345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853" y="817395"/>
            <a:ext cx="5889252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abiana" pitchFamily="2" charset="0"/>
              </a:rPr>
              <a:t>Deep web / dark web</a:t>
            </a:r>
          </a:p>
        </p:txBody>
      </p:sp>
    </p:spTree>
    <p:extLst>
      <p:ext uri="{BB962C8B-B14F-4D97-AF65-F5344CB8AC3E}">
        <p14:creationId xmlns:p14="http://schemas.microsoft.com/office/powerpoint/2010/main" val="622654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3" y="880393"/>
            <a:ext cx="6250781" cy="46792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173" y="3337631"/>
            <a:ext cx="38340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  <a:hlinkClick r:id="rId3"/>
              </a:rPr>
              <a:t>enWikipedia</a:t>
            </a:r>
            <a:r>
              <a:rPr lang="en-US" sz="1400" dirty="0">
                <a:hlinkClick r:id="rId3"/>
              </a:rPr>
              <a:t> </a:t>
            </a:r>
            <a:r>
              <a:rPr lang="en-US" sz="1400" dirty="0"/>
              <a:t>		5m       30 GB	    </a:t>
            </a:r>
          </a:p>
          <a:p>
            <a:endParaRPr lang="en-US" sz="1400" dirty="0"/>
          </a:p>
          <a:p>
            <a:r>
              <a:rPr lang="en-US" sz="1400" dirty="0">
                <a:hlinkClick r:id="rId4"/>
              </a:rPr>
              <a:t>Dresden web</a:t>
            </a:r>
            <a:r>
              <a:rPr lang="en-US" sz="1400" dirty="0"/>
              <a:t>	      125m	</a:t>
            </a:r>
            <a:br>
              <a:rPr lang="en-US" sz="1400" dirty="0">
                <a:hlinkClick r:id="rId4"/>
              </a:rPr>
            </a:br>
            <a:r>
              <a:rPr lang="en-US" sz="1400" dirty="0">
                <a:hlinkClick r:id="rId4"/>
              </a:rPr>
              <a:t>table corpus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rgbClr val="FFFF00"/>
                </a:solidFill>
                <a:hlinkClick r:id="rId5"/>
              </a:rPr>
              <a:t>Twitter d</a:t>
            </a:r>
            <a:r>
              <a:rPr lang="en-US" sz="1400" dirty="0">
                <a:hlinkClick r:id="rId5"/>
              </a:rPr>
              <a:t>umps</a:t>
            </a:r>
            <a:br>
              <a:rPr lang="en-US" sz="1400" dirty="0"/>
            </a:br>
            <a:r>
              <a:rPr lang="en-US" sz="1400" dirty="0">
                <a:hlinkClick r:id="rId6"/>
              </a:rPr>
              <a:t>2016 US election</a:t>
            </a:r>
            <a:r>
              <a:rPr lang="en-US" sz="1400" dirty="0"/>
              <a:t>   280m</a:t>
            </a:r>
          </a:p>
          <a:p>
            <a:endParaRPr lang="en-US" sz="1400" dirty="0"/>
          </a:p>
          <a:p>
            <a:r>
              <a:rPr lang="en-US" sz="1400" dirty="0" err="1"/>
              <a:t>Reddit</a:t>
            </a:r>
            <a:r>
              <a:rPr lang="en-US" sz="1400" dirty="0"/>
              <a:t> dumps		…</a:t>
            </a:r>
          </a:p>
          <a:p>
            <a:endParaRPr lang="en-US" sz="1400" dirty="0"/>
          </a:p>
          <a:p>
            <a:r>
              <a:rPr lang="en-US" sz="1400" dirty="0" err="1"/>
              <a:t>Wikia</a:t>
            </a:r>
            <a:r>
              <a:rPr lang="en-US" sz="1400" dirty="0"/>
              <a:t> dumps		…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8912" y="5327655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64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Insights from crawling mpi-inf.mpg.de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kern="1000" dirty="0"/>
              <a:t>URL ending </a:t>
            </a:r>
            <a:r>
              <a:rPr lang="en-US" sz="2000" kern="1000" dirty="0">
                <a:solidFill>
                  <a:srgbClr val="0000FF"/>
                </a:solidFill>
              </a:rPr>
              <a:t>inclusion/exclusion</a:t>
            </a:r>
            <a:r>
              <a:rPr lang="en-US" sz="2000" kern="1000" dirty="0"/>
              <a:t> criteria need thought</a:t>
            </a:r>
          </a:p>
          <a:p>
            <a:r>
              <a:rPr lang="en-US" sz="2000" dirty="0"/>
              <a:t>Long (</a:t>
            </a:r>
            <a:r>
              <a:rPr lang="en-US" sz="2000" dirty="0">
                <a:solidFill>
                  <a:srgbClr val="0000FF"/>
                </a:solidFill>
              </a:rPr>
              <a:t>machine-generated URLs</a:t>
            </a:r>
            <a:r>
              <a:rPr lang="en-US" sz="2000" dirty="0"/>
              <a:t>) need exclusion</a:t>
            </a:r>
          </a:p>
          <a:p>
            <a:r>
              <a:rPr lang="en-US" sz="2000" dirty="0"/>
              <a:t>Beyond that no issues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35 lines in Python</a:t>
            </a:r>
          </a:p>
          <a:p>
            <a:r>
              <a:rPr lang="en-US" sz="2000" dirty="0"/>
              <a:t>Sequential runtime for 2000 pages: ~10 minutes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Completeness?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AKBC 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Fundamental questions: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should be the output?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best suited input?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get from 2. to 1.?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83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Design considerations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Scraping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A0261-2493-4C02-9B53-6EF6F260EEA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abi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abi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446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153788" y="3081145"/>
            <a:ext cx="8936181" cy="133372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73" y="7961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Inputs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00473" y="565450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Outputs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107" y="2385416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Premium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Sources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(Wikipedia, IMDB, 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21626" y="1586692"/>
            <a:ext cx="213637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Semi-Structured Data</a:t>
            </a:r>
          </a:p>
          <a:p>
            <a:pPr algn="ctr"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(Infoboxes, </a:t>
            </a:r>
            <a:r>
              <a:rPr lang="de-DE" sz="1350" dirty="0" err="1">
                <a:solidFill>
                  <a:prstClr val="black"/>
                </a:solidFill>
                <a:latin typeface="Calibri" panose="020F0502020204030204"/>
              </a:rPr>
              <a:t>Tables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, Lists …)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502807" y="1586693"/>
            <a:ext cx="1699953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Text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Documents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Web Pages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188435" y="1586693"/>
            <a:ext cx="1305098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400" b="1" dirty="0" err="1">
                <a:solidFill>
                  <a:prstClr val="black"/>
                </a:solidFill>
                <a:latin typeface="Calibri" panose="020F0502020204030204"/>
              </a:rPr>
              <a:t>Conversations</a:t>
            </a: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Behavior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56568" y="2417390"/>
            <a:ext cx="1128455" cy="363682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Online Forums</a:t>
            </a:r>
          </a:p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Social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Media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290490" y="2419872"/>
            <a:ext cx="799479" cy="361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Queries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Clicks</a:t>
            </a:r>
            <a:endParaRPr lang="de-DE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7470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Entity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names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aliases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classes</a:t>
            </a:r>
            <a:endParaRPr lang="de-DE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09113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Entities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 in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Taxonomy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623573" y="4761348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Relational</a:t>
            </a: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955472" y="4761347"/>
            <a:ext cx="987126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Constraint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86122" y="4761347"/>
            <a:ext cx="120741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Canonicalized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cxnSp>
        <p:nvCxnSpPr>
          <p:cNvPr id="77" name="Straight Connector 76"/>
          <p:cNvCxnSpPr>
            <a:stCxn id="2" idx="2"/>
            <a:endCxn id="63" idx="0"/>
          </p:cNvCxnSpPr>
          <p:nvPr/>
        </p:nvCxnSpPr>
        <p:spPr>
          <a:xfrm flipH="1">
            <a:off x="1889812" y="1165508"/>
            <a:ext cx="2504359" cy="421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" idx="2"/>
            <a:endCxn id="64" idx="0"/>
          </p:cNvCxnSpPr>
          <p:nvPr/>
        </p:nvCxnSpPr>
        <p:spPr>
          <a:xfrm>
            <a:off x="4394171" y="1165508"/>
            <a:ext cx="9586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" idx="2"/>
            <a:endCxn id="66" idx="0"/>
          </p:cNvCxnSpPr>
          <p:nvPr/>
        </p:nvCxnSpPr>
        <p:spPr>
          <a:xfrm>
            <a:off x="4394171" y="1165508"/>
            <a:ext cx="34468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2"/>
            <a:endCxn id="67" idx="0"/>
          </p:cNvCxnSpPr>
          <p:nvPr/>
        </p:nvCxnSpPr>
        <p:spPr>
          <a:xfrm flipH="1">
            <a:off x="7620795" y="2010642"/>
            <a:ext cx="220189" cy="406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6" idx="2"/>
            <a:endCxn id="69" idx="0"/>
          </p:cNvCxnSpPr>
          <p:nvPr/>
        </p:nvCxnSpPr>
        <p:spPr>
          <a:xfrm>
            <a:off x="7840984" y="2010642"/>
            <a:ext cx="849246" cy="409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59" idx="0"/>
          </p:cNvCxnSpPr>
          <p:nvPr/>
        </p:nvCxnSpPr>
        <p:spPr>
          <a:xfrm>
            <a:off x="1122220" y="5170748"/>
            <a:ext cx="3338234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2" idx="2"/>
            <a:endCxn id="59" idx="0"/>
          </p:cNvCxnSpPr>
          <p:nvPr/>
        </p:nvCxnSpPr>
        <p:spPr>
          <a:xfrm>
            <a:off x="2813863" y="5170748"/>
            <a:ext cx="1646591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5" idx="2"/>
            <a:endCxn id="59" idx="0"/>
          </p:cNvCxnSpPr>
          <p:nvPr/>
        </p:nvCxnSpPr>
        <p:spPr>
          <a:xfrm>
            <a:off x="4449036" y="5185295"/>
            <a:ext cx="11419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3" idx="2"/>
            <a:endCxn id="59" idx="0"/>
          </p:cNvCxnSpPr>
          <p:nvPr/>
        </p:nvCxnSpPr>
        <p:spPr>
          <a:xfrm flipH="1">
            <a:off x="4460454" y="5185297"/>
            <a:ext cx="1767869" cy="469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59" idx="0"/>
          </p:cNvCxnSpPr>
          <p:nvPr/>
        </p:nvCxnSpPr>
        <p:spPr>
          <a:xfrm flipH="1">
            <a:off x="4460454" y="5185295"/>
            <a:ext cx="3429374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5415085" y="2406392"/>
            <a:ext cx="1179656" cy="49293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Difficult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(Books,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Interviews …)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051384" y="2406392"/>
            <a:ext cx="1285784" cy="492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High-Quality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(News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Articles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  Wikipedia …)</a:t>
            </a:r>
          </a:p>
        </p:txBody>
      </p:sp>
      <p:cxnSp>
        <p:nvCxnSpPr>
          <p:cNvPr id="122" name="Straight Connector 121"/>
          <p:cNvCxnSpPr>
            <a:stCxn id="64" idx="2"/>
            <a:endCxn id="115" idx="0"/>
          </p:cNvCxnSpPr>
          <p:nvPr/>
        </p:nvCxnSpPr>
        <p:spPr>
          <a:xfrm flipH="1">
            <a:off x="4694276" y="2010642"/>
            <a:ext cx="658508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64" idx="2"/>
            <a:endCxn id="114" idx="0"/>
          </p:cNvCxnSpPr>
          <p:nvPr/>
        </p:nvCxnSpPr>
        <p:spPr>
          <a:xfrm>
            <a:off x="5352784" y="2010642"/>
            <a:ext cx="652129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045979" y="355831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Methods</a:t>
            </a: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421482" y="3528642"/>
            <a:ext cx="843736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 Patterns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799634" y="3525413"/>
            <a:ext cx="937421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Logical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254623" y="3532581"/>
            <a:ext cx="901347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Statistical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611872" y="3518048"/>
            <a:ext cx="814234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Deep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Learning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589069" y="3525413"/>
            <a:ext cx="552388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NLP</a:t>
            </a: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Tools</a:t>
            </a:r>
          </a:p>
        </p:txBody>
      </p:sp>
      <p:cxnSp>
        <p:nvCxnSpPr>
          <p:cNvPr id="144" name="Straight Connector 143"/>
          <p:cNvCxnSpPr>
            <a:stCxn id="138" idx="2"/>
            <a:endCxn id="75" idx="0"/>
          </p:cNvCxnSpPr>
          <p:nvPr/>
        </p:nvCxnSpPr>
        <p:spPr>
          <a:xfrm>
            <a:off x="3268345" y="3949362"/>
            <a:ext cx="1180691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2"/>
            <a:endCxn id="75" idx="0"/>
          </p:cNvCxnSpPr>
          <p:nvPr/>
        </p:nvCxnSpPr>
        <p:spPr>
          <a:xfrm flipH="1">
            <a:off x="4449036" y="3956530"/>
            <a:ext cx="25626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73" idx="0"/>
          </p:cNvCxnSpPr>
          <p:nvPr/>
        </p:nvCxnSpPr>
        <p:spPr>
          <a:xfrm>
            <a:off x="5865263" y="3956530"/>
            <a:ext cx="363060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2"/>
            <a:endCxn id="73" idx="0"/>
          </p:cNvCxnSpPr>
          <p:nvPr/>
        </p:nvCxnSpPr>
        <p:spPr>
          <a:xfrm flipH="1">
            <a:off x="6228322" y="3941996"/>
            <a:ext cx="790667" cy="8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76" idx="0"/>
          </p:cNvCxnSpPr>
          <p:nvPr/>
        </p:nvCxnSpPr>
        <p:spPr>
          <a:xfrm>
            <a:off x="6981672" y="3956529"/>
            <a:ext cx="908156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8" idx="2"/>
            <a:endCxn id="76" idx="0"/>
          </p:cNvCxnSpPr>
          <p:nvPr/>
        </p:nvCxnSpPr>
        <p:spPr>
          <a:xfrm>
            <a:off x="3268344" y="3949362"/>
            <a:ext cx="4621484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8" idx="2"/>
            <a:endCxn id="72" idx="0"/>
          </p:cNvCxnSpPr>
          <p:nvPr/>
        </p:nvCxnSpPr>
        <p:spPr>
          <a:xfrm flipH="1">
            <a:off x="2813863" y="3949361"/>
            <a:ext cx="454481" cy="79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9" idx="2"/>
            <a:endCxn id="72" idx="0"/>
          </p:cNvCxnSpPr>
          <p:nvPr/>
        </p:nvCxnSpPr>
        <p:spPr>
          <a:xfrm flipH="1">
            <a:off x="2813863" y="3956530"/>
            <a:ext cx="1891433" cy="790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37" idx="2"/>
            <a:endCxn id="70" idx="0"/>
          </p:cNvCxnSpPr>
          <p:nvPr/>
        </p:nvCxnSpPr>
        <p:spPr>
          <a:xfrm flipH="1">
            <a:off x="1122220" y="3952590"/>
            <a:ext cx="721130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37" idx="2"/>
            <a:endCxn id="72" idx="0"/>
          </p:cNvCxnSpPr>
          <p:nvPr/>
        </p:nvCxnSpPr>
        <p:spPr>
          <a:xfrm>
            <a:off x="1843350" y="3952590"/>
            <a:ext cx="970513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3" idx="2"/>
            <a:endCxn id="137" idx="0"/>
          </p:cNvCxnSpPr>
          <p:nvPr/>
        </p:nvCxnSpPr>
        <p:spPr>
          <a:xfrm>
            <a:off x="1011063" y="2809365"/>
            <a:ext cx="832287" cy="71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74" idx="2"/>
            <a:endCxn id="138" idx="0"/>
          </p:cNvCxnSpPr>
          <p:nvPr/>
        </p:nvCxnSpPr>
        <p:spPr>
          <a:xfrm>
            <a:off x="2910011" y="2796542"/>
            <a:ext cx="358334" cy="72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74" idx="2"/>
            <a:endCxn id="139" idx="0"/>
          </p:cNvCxnSpPr>
          <p:nvPr/>
        </p:nvCxnSpPr>
        <p:spPr>
          <a:xfrm>
            <a:off x="2910011" y="2796542"/>
            <a:ext cx="1795286" cy="73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15" idx="2"/>
            <a:endCxn id="141" idx="0"/>
          </p:cNvCxnSpPr>
          <p:nvPr/>
        </p:nvCxnSpPr>
        <p:spPr>
          <a:xfrm>
            <a:off x="5103347" y="2899326"/>
            <a:ext cx="761916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14" idx="2"/>
            <a:endCxn id="140" idx="0"/>
          </p:cNvCxnSpPr>
          <p:nvPr/>
        </p:nvCxnSpPr>
        <p:spPr>
          <a:xfrm>
            <a:off x="6413985" y="2899326"/>
            <a:ext cx="605005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7" idx="2"/>
            <a:endCxn id="140" idx="0"/>
          </p:cNvCxnSpPr>
          <p:nvPr/>
        </p:nvCxnSpPr>
        <p:spPr>
          <a:xfrm flipH="1">
            <a:off x="7018989" y="2781072"/>
            <a:ext cx="601806" cy="73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69" idx="2"/>
          </p:cNvCxnSpPr>
          <p:nvPr/>
        </p:nvCxnSpPr>
        <p:spPr>
          <a:xfrm flipH="1">
            <a:off x="7053792" y="2781072"/>
            <a:ext cx="1636438" cy="72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15" idx="2"/>
            <a:endCxn id="138" idx="0"/>
          </p:cNvCxnSpPr>
          <p:nvPr/>
        </p:nvCxnSpPr>
        <p:spPr>
          <a:xfrm flipH="1">
            <a:off x="3268344" y="2899326"/>
            <a:ext cx="1835003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15" idx="2"/>
            <a:endCxn id="139" idx="0"/>
          </p:cNvCxnSpPr>
          <p:nvPr/>
        </p:nvCxnSpPr>
        <p:spPr>
          <a:xfrm flipH="1">
            <a:off x="4705296" y="2899326"/>
            <a:ext cx="398051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" idx="2"/>
            <a:endCxn id="138" idx="0"/>
          </p:cNvCxnSpPr>
          <p:nvPr/>
        </p:nvCxnSpPr>
        <p:spPr>
          <a:xfrm>
            <a:off x="1011063" y="2809365"/>
            <a:ext cx="2257282" cy="7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14" idx="2"/>
            <a:endCxn id="139" idx="0"/>
          </p:cNvCxnSpPr>
          <p:nvPr/>
        </p:nvCxnSpPr>
        <p:spPr>
          <a:xfrm flipH="1">
            <a:off x="4705297" y="2899326"/>
            <a:ext cx="1708688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endCxn id="73" idx="0"/>
          </p:cNvCxnSpPr>
          <p:nvPr/>
        </p:nvCxnSpPr>
        <p:spPr>
          <a:xfrm>
            <a:off x="4691970" y="3969829"/>
            <a:ext cx="1536353" cy="79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69" idx="2"/>
            <a:endCxn id="139" idx="0"/>
          </p:cNvCxnSpPr>
          <p:nvPr/>
        </p:nvCxnSpPr>
        <p:spPr>
          <a:xfrm flipH="1">
            <a:off x="4705296" y="2781072"/>
            <a:ext cx="3984934" cy="751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5" idx="2"/>
            <a:endCxn id="140" idx="0"/>
          </p:cNvCxnSpPr>
          <p:nvPr/>
        </p:nvCxnSpPr>
        <p:spPr>
          <a:xfrm>
            <a:off x="5103346" y="2899326"/>
            <a:ext cx="1915643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14" idx="2"/>
            <a:endCxn id="141" idx="0"/>
          </p:cNvCxnSpPr>
          <p:nvPr/>
        </p:nvCxnSpPr>
        <p:spPr>
          <a:xfrm flipH="1">
            <a:off x="5865263" y="2899326"/>
            <a:ext cx="139650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6" idx="0"/>
            <a:endCxn id="139" idx="2"/>
          </p:cNvCxnSpPr>
          <p:nvPr/>
        </p:nvCxnSpPr>
        <p:spPr>
          <a:xfrm flipH="1" flipV="1">
            <a:off x="4705297" y="3956530"/>
            <a:ext cx="318453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127055" y="2372593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Web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collections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(Web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crawls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18" name="Straight Connector 17"/>
          <p:cNvCxnSpPr>
            <a:stCxn id="63" idx="2"/>
            <a:endCxn id="3" idx="0"/>
          </p:cNvCxnSpPr>
          <p:nvPr/>
        </p:nvCxnSpPr>
        <p:spPr>
          <a:xfrm flipH="1">
            <a:off x="1011063" y="2010641"/>
            <a:ext cx="878749" cy="37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3" idx="2"/>
            <a:endCxn id="74" idx="0"/>
          </p:cNvCxnSpPr>
          <p:nvPr/>
        </p:nvCxnSpPr>
        <p:spPr>
          <a:xfrm>
            <a:off x="1889812" y="2010641"/>
            <a:ext cx="1020199" cy="36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2063539" y="2302694"/>
            <a:ext cx="4717655" cy="6293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7598" y="1885814"/>
            <a:ext cx="241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Crawling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034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153788" y="3081145"/>
            <a:ext cx="8936181" cy="133372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73" y="7961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Inputs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00473" y="565450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Outputs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107" y="2385416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Premium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Sources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(Wikipedia, IMDB, 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21626" y="1586692"/>
            <a:ext cx="213637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Semi-Structured Data</a:t>
            </a:r>
          </a:p>
          <a:p>
            <a:pPr algn="ctr"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(Infoboxes, </a:t>
            </a:r>
            <a:r>
              <a:rPr lang="de-DE" sz="1350" dirty="0" err="1">
                <a:solidFill>
                  <a:prstClr val="black"/>
                </a:solidFill>
                <a:latin typeface="Calibri" panose="020F0502020204030204"/>
              </a:rPr>
              <a:t>Tables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, Lists …)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502807" y="1586693"/>
            <a:ext cx="1699953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Text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Documents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Web Pages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188435" y="1586693"/>
            <a:ext cx="1305098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400" b="1" dirty="0" err="1">
                <a:solidFill>
                  <a:prstClr val="black"/>
                </a:solidFill>
                <a:latin typeface="Calibri" panose="020F0502020204030204"/>
              </a:rPr>
              <a:t>Conversations</a:t>
            </a: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Behavior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56568" y="2417390"/>
            <a:ext cx="1128455" cy="363682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Online Forums</a:t>
            </a:r>
          </a:p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Social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Media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290490" y="2419872"/>
            <a:ext cx="799479" cy="361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Queries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Clicks</a:t>
            </a:r>
            <a:endParaRPr lang="de-DE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7470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Entity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names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aliases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classes</a:t>
            </a:r>
            <a:endParaRPr lang="de-DE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09113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Entities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 in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Taxonomy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623573" y="4761348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Relational</a:t>
            </a: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955472" y="4761347"/>
            <a:ext cx="987126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Constraint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86122" y="4761347"/>
            <a:ext cx="120741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Canonicalized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cxnSp>
        <p:nvCxnSpPr>
          <p:cNvPr id="77" name="Straight Connector 76"/>
          <p:cNvCxnSpPr>
            <a:stCxn id="2" idx="2"/>
            <a:endCxn id="63" idx="0"/>
          </p:cNvCxnSpPr>
          <p:nvPr/>
        </p:nvCxnSpPr>
        <p:spPr>
          <a:xfrm flipH="1">
            <a:off x="1889812" y="1165508"/>
            <a:ext cx="2504359" cy="421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" idx="2"/>
            <a:endCxn id="64" idx="0"/>
          </p:cNvCxnSpPr>
          <p:nvPr/>
        </p:nvCxnSpPr>
        <p:spPr>
          <a:xfrm>
            <a:off x="4394171" y="1165508"/>
            <a:ext cx="9586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" idx="2"/>
            <a:endCxn id="66" idx="0"/>
          </p:cNvCxnSpPr>
          <p:nvPr/>
        </p:nvCxnSpPr>
        <p:spPr>
          <a:xfrm>
            <a:off x="4394171" y="1165508"/>
            <a:ext cx="34468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2"/>
            <a:endCxn id="67" idx="0"/>
          </p:cNvCxnSpPr>
          <p:nvPr/>
        </p:nvCxnSpPr>
        <p:spPr>
          <a:xfrm flipH="1">
            <a:off x="7620795" y="2010642"/>
            <a:ext cx="220189" cy="406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6" idx="2"/>
            <a:endCxn id="69" idx="0"/>
          </p:cNvCxnSpPr>
          <p:nvPr/>
        </p:nvCxnSpPr>
        <p:spPr>
          <a:xfrm>
            <a:off x="7840984" y="2010642"/>
            <a:ext cx="849246" cy="409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59" idx="0"/>
          </p:cNvCxnSpPr>
          <p:nvPr/>
        </p:nvCxnSpPr>
        <p:spPr>
          <a:xfrm>
            <a:off x="1122220" y="5170748"/>
            <a:ext cx="3338234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2" idx="2"/>
            <a:endCxn id="59" idx="0"/>
          </p:cNvCxnSpPr>
          <p:nvPr/>
        </p:nvCxnSpPr>
        <p:spPr>
          <a:xfrm>
            <a:off x="2813863" y="5170748"/>
            <a:ext cx="1646591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5" idx="2"/>
            <a:endCxn id="59" idx="0"/>
          </p:cNvCxnSpPr>
          <p:nvPr/>
        </p:nvCxnSpPr>
        <p:spPr>
          <a:xfrm>
            <a:off x="4449036" y="5185295"/>
            <a:ext cx="11419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3" idx="2"/>
            <a:endCxn id="59" idx="0"/>
          </p:cNvCxnSpPr>
          <p:nvPr/>
        </p:nvCxnSpPr>
        <p:spPr>
          <a:xfrm flipH="1">
            <a:off x="4460454" y="5185297"/>
            <a:ext cx="1767869" cy="469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59" idx="0"/>
          </p:cNvCxnSpPr>
          <p:nvPr/>
        </p:nvCxnSpPr>
        <p:spPr>
          <a:xfrm flipH="1">
            <a:off x="4460454" y="5185295"/>
            <a:ext cx="3429374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5415085" y="2406392"/>
            <a:ext cx="1179656" cy="49293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Difficult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(Books,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Interviews …)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051384" y="2406392"/>
            <a:ext cx="1285784" cy="492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High-Quality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(News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Articles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  Wikipedia …)</a:t>
            </a:r>
          </a:p>
        </p:txBody>
      </p:sp>
      <p:cxnSp>
        <p:nvCxnSpPr>
          <p:cNvPr id="122" name="Straight Connector 121"/>
          <p:cNvCxnSpPr>
            <a:stCxn id="64" idx="2"/>
            <a:endCxn id="115" idx="0"/>
          </p:cNvCxnSpPr>
          <p:nvPr/>
        </p:nvCxnSpPr>
        <p:spPr>
          <a:xfrm flipH="1">
            <a:off x="4694276" y="2010642"/>
            <a:ext cx="658508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64" idx="2"/>
            <a:endCxn id="114" idx="0"/>
          </p:cNvCxnSpPr>
          <p:nvPr/>
        </p:nvCxnSpPr>
        <p:spPr>
          <a:xfrm>
            <a:off x="5352784" y="2010642"/>
            <a:ext cx="652129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045979" y="355831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Methods</a:t>
            </a: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421482" y="3528642"/>
            <a:ext cx="843736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 Patterns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799634" y="3525413"/>
            <a:ext cx="937421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Logical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254623" y="3532581"/>
            <a:ext cx="901347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Statistical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611872" y="3518048"/>
            <a:ext cx="814234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Deep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Learning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589069" y="3525413"/>
            <a:ext cx="552388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NLP</a:t>
            </a: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Tools</a:t>
            </a:r>
          </a:p>
        </p:txBody>
      </p:sp>
      <p:cxnSp>
        <p:nvCxnSpPr>
          <p:cNvPr id="144" name="Straight Connector 143"/>
          <p:cNvCxnSpPr>
            <a:stCxn id="138" idx="2"/>
            <a:endCxn id="75" idx="0"/>
          </p:cNvCxnSpPr>
          <p:nvPr/>
        </p:nvCxnSpPr>
        <p:spPr>
          <a:xfrm>
            <a:off x="3268345" y="3949362"/>
            <a:ext cx="1180691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2"/>
            <a:endCxn id="75" idx="0"/>
          </p:cNvCxnSpPr>
          <p:nvPr/>
        </p:nvCxnSpPr>
        <p:spPr>
          <a:xfrm flipH="1">
            <a:off x="4449036" y="3956530"/>
            <a:ext cx="25626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73" idx="0"/>
          </p:cNvCxnSpPr>
          <p:nvPr/>
        </p:nvCxnSpPr>
        <p:spPr>
          <a:xfrm>
            <a:off x="5865263" y="3956530"/>
            <a:ext cx="363060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2"/>
            <a:endCxn id="73" idx="0"/>
          </p:cNvCxnSpPr>
          <p:nvPr/>
        </p:nvCxnSpPr>
        <p:spPr>
          <a:xfrm flipH="1">
            <a:off x="6228322" y="3941996"/>
            <a:ext cx="790667" cy="8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76" idx="0"/>
          </p:cNvCxnSpPr>
          <p:nvPr/>
        </p:nvCxnSpPr>
        <p:spPr>
          <a:xfrm>
            <a:off x="6981672" y="3956529"/>
            <a:ext cx="908156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8" idx="2"/>
            <a:endCxn id="76" idx="0"/>
          </p:cNvCxnSpPr>
          <p:nvPr/>
        </p:nvCxnSpPr>
        <p:spPr>
          <a:xfrm>
            <a:off x="3268344" y="3949362"/>
            <a:ext cx="4621484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8" idx="2"/>
            <a:endCxn id="72" idx="0"/>
          </p:cNvCxnSpPr>
          <p:nvPr/>
        </p:nvCxnSpPr>
        <p:spPr>
          <a:xfrm flipH="1">
            <a:off x="2813863" y="3949361"/>
            <a:ext cx="454481" cy="79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9" idx="2"/>
            <a:endCxn id="72" idx="0"/>
          </p:cNvCxnSpPr>
          <p:nvPr/>
        </p:nvCxnSpPr>
        <p:spPr>
          <a:xfrm flipH="1">
            <a:off x="2813863" y="3956530"/>
            <a:ext cx="1891433" cy="790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37" idx="2"/>
            <a:endCxn id="70" idx="0"/>
          </p:cNvCxnSpPr>
          <p:nvPr/>
        </p:nvCxnSpPr>
        <p:spPr>
          <a:xfrm flipH="1">
            <a:off x="1122220" y="3952590"/>
            <a:ext cx="721130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37" idx="2"/>
            <a:endCxn id="72" idx="0"/>
          </p:cNvCxnSpPr>
          <p:nvPr/>
        </p:nvCxnSpPr>
        <p:spPr>
          <a:xfrm>
            <a:off x="1843350" y="3952590"/>
            <a:ext cx="970513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3" idx="2"/>
            <a:endCxn id="137" idx="0"/>
          </p:cNvCxnSpPr>
          <p:nvPr/>
        </p:nvCxnSpPr>
        <p:spPr>
          <a:xfrm>
            <a:off x="1011063" y="2809365"/>
            <a:ext cx="832287" cy="71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74" idx="2"/>
            <a:endCxn id="138" idx="0"/>
          </p:cNvCxnSpPr>
          <p:nvPr/>
        </p:nvCxnSpPr>
        <p:spPr>
          <a:xfrm>
            <a:off x="2910011" y="2796542"/>
            <a:ext cx="358334" cy="72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74" idx="2"/>
            <a:endCxn id="139" idx="0"/>
          </p:cNvCxnSpPr>
          <p:nvPr/>
        </p:nvCxnSpPr>
        <p:spPr>
          <a:xfrm>
            <a:off x="2910011" y="2796542"/>
            <a:ext cx="1795286" cy="73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15" idx="2"/>
            <a:endCxn id="141" idx="0"/>
          </p:cNvCxnSpPr>
          <p:nvPr/>
        </p:nvCxnSpPr>
        <p:spPr>
          <a:xfrm>
            <a:off x="5103347" y="2899326"/>
            <a:ext cx="761916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14" idx="2"/>
            <a:endCxn id="140" idx="0"/>
          </p:cNvCxnSpPr>
          <p:nvPr/>
        </p:nvCxnSpPr>
        <p:spPr>
          <a:xfrm>
            <a:off x="6413985" y="2899326"/>
            <a:ext cx="605005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7" idx="2"/>
            <a:endCxn id="140" idx="0"/>
          </p:cNvCxnSpPr>
          <p:nvPr/>
        </p:nvCxnSpPr>
        <p:spPr>
          <a:xfrm flipH="1">
            <a:off x="7018989" y="2781072"/>
            <a:ext cx="601806" cy="73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69" idx="2"/>
          </p:cNvCxnSpPr>
          <p:nvPr/>
        </p:nvCxnSpPr>
        <p:spPr>
          <a:xfrm flipH="1">
            <a:off x="7053792" y="2781072"/>
            <a:ext cx="1636438" cy="72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15" idx="2"/>
            <a:endCxn id="138" idx="0"/>
          </p:cNvCxnSpPr>
          <p:nvPr/>
        </p:nvCxnSpPr>
        <p:spPr>
          <a:xfrm flipH="1">
            <a:off x="3268344" y="2899326"/>
            <a:ext cx="1835003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15" idx="2"/>
            <a:endCxn id="139" idx="0"/>
          </p:cNvCxnSpPr>
          <p:nvPr/>
        </p:nvCxnSpPr>
        <p:spPr>
          <a:xfrm flipH="1">
            <a:off x="4705296" y="2899326"/>
            <a:ext cx="398051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" idx="2"/>
            <a:endCxn id="138" idx="0"/>
          </p:cNvCxnSpPr>
          <p:nvPr/>
        </p:nvCxnSpPr>
        <p:spPr>
          <a:xfrm>
            <a:off x="1011063" y="2809365"/>
            <a:ext cx="2257282" cy="7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14" idx="2"/>
            <a:endCxn id="139" idx="0"/>
          </p:cNvCxnSpPr>
          <p:nvPr/>
        </p:nvCxnSpPr>
        <p:spPr>
          <a:xfrm flipH="1">
            <a:off x="4705297" y="2899326"/>
            <a:ext cx="1708688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endCxn id="73" idx="0"/>
          </p:cNvCxnSpPr>
          <p:nvPr/>
        </p:nvCxnSpPr>
        <p:spPr>
          <a:xfrm>
            <a:off x="4691970" y="3969829"/>
            <a:ext cx="1536353" cy="79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69" idx="2"/>
            <a:endCxn id="139" idx="0"/>
          </p:cNvCxnSpPr>
          <p:nvPr/>
        </p:nvCxnSpPr>
        <p:spPr>
          <a:xfrm flipH="1">
            <a:off x="4705296" y="2781072"/>
            <a:ext cx="3984934" cy="751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5" idx="2"/>
            <a:endCxn id="140" idx="0"/>
          </p:cNvCxnSpPr>
          <p:nvPr/>
        </p:nvCxnSpPr>
        <p:spPr>
          <a:xfrm>
            <a:off x="5103346" y="2899326"/>
            <a:ext cx="1915643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14" idx="2"/>
            <a:endCxn id="141" idx="0"/>
          </p:cNvCxnSpPr>
          <p:nvPr/>
        </p:nvCxnSpPr>
        <p:spPr>
          <a:xfrm flipH="1">
            <a:off x="5865263" y="2899326"/>
            <a:ext cx="139650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6" idx="0"/>
            <a:endCxn id="139" idx="2"/>
          </p:cNvCxnSpPr>
          <p:nvPr/>
        </p:nvCxnSpPr>
        <p:spPr>
          <a:xfrm flipH="1" flipV="1">
            <a:off x="4705297" y="3956530"/>
            <a:ext cx="318453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127055" y="2372593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Web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collections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(Web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crawls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18" name="Straight Connector 17"/>
          <p:cNvCxnSpPr>
            <a:stCxn id="63" idx="2"/>
            <a:endCxn id="3" idx="0"/>
          </p:cNvCxnSpPr>
          <p:nvPr/>
        </p:nvCxnSpPr>
        <p:spPr>
          <a:xfrm flipH="1">
            <a:off x="1011063" y="2010641"/>
            <a:ext cx="878749" cy="37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3" idx="2"/>
            <a:endCxn id="74" idx="0"/>
          </p:cNvCxnSpPr>
          <p:nvPr/>
        </p:nvCxnSpPr>
        <p:spPr>
          <a:xfrm>
            <a:off x="1889812" y="2010641"/>
            <a:ext cx="1020199" cy="36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53788" y="2298449"/>
            <a:ext cx="3672254" cy="17567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0073" y="1874499"/>
            <a:ext cx="241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Scraping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009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C88E-8850-4955-9BEE-2E763E8A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87CB7-17BF-4168-A096-DD7BBCDA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8D4E2-0C31-42B6-861D-1884121B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922" y="203765"/>
            <a:ext cx="5508187" cy="42134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6D3232-AB75-47C2-8C64-6CDD054C1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94" y="1260385"/>
            <a:ext cx="5661564" cy="37964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16BEC-5E30-4383-BEC0-100E41288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59" y="2373276"/>
            <a:ext cx="5137986" cy="441052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3472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42AA5-59B7-44F9-9F07-82250FAC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505C4-79D2-415B-ABBA-99AD35163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576" y="1179704"/>
            <a:ext cx="5844988" cy="26166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147811-EC2E-457C-9DA8-90C425BA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73" y="3207656"/>
            <a:ext cx="5369859" cy="23060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909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2" y="777738"/>
            <a:ext cx="88820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6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"/>
          <a:stretch/>
        </p:blipFill>
        <p:spPr>
          <a:xfrm>
            <a:off x="247028" y="847311"/>
            <a:ext cx="8848725" cy="5102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48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" b="2359"/>
          <a:stretch/>
        </p:blipFill>
        <p:spPr>
          <a:xfrm>
            <a:off x="211984" y="1339516"/>
            <a:ext cx="8779669" cy="4539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167" y="794084"/>
            <a:ext cx="790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Scraping aims to reconstruct the KB</a:t>
            </a:r>
          </a:p>
        </p:txBody>
      </p:sp>
    </p:spTree>
    <p:extLst>
      <p:ext uri="{BB962C8B-B14F-4D97-AF65-F5344CB8AC3E}">
        <p14:creationId xmlns:p14="http://schemas.microsoft.com/office/powerpoint/2010/main" val="1650989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"/>
          <a:stretch/>
        </p:blipFill>
        <p:spPr>
          <a:xfrm>
            <a:off x="326231" y="857250"/>
            <a:ext cx="80718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48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85284" y="5454316"/>
            <a:ext cx="633663" cy="9020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00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1" y="822082"/>
            <a:ext cx="89213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49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470" y="6352148"/>
            <a:ext cx="7822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[https://www.w3schools.com/xml/xml_xpath.asp]</a:t>
            </a:r>
          </a:p>
          <a:p>
            <a:r>
              <a:rPr lang="en-US" sz="1400" dirty="0"/>
              <a:t>[https://devhints.io/xpath]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6157" y="4313583"/>
            <a:ext cx="2365513" cy="168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729" y="1838739"/>
            <a:ext cx="2148767" cy="258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D71D-A1A9-454C-A87E-8D9E7DC4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the output?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2C95-7D38-4A6C-AE52-CD06D1B1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Err, a KB?</a:t>
            </a:r>
          </a:p>
          <a:p>
            <a:endParaRPr lang="en-US" dirty="0"/>
          </a:p>
          <a:p>
            <a:r>
              <a:rPr lang="en-US" dirty="0"/>
              <a:t>What kind of KB?</a:t>
            </a:r>
          </a:p>
          <a:p>
            <a:pPr lvl="1"/>
            <a:r>
              <a:rPr lang="en-US" dirty="0"/>
              <a:t>Canonicalized entities?</a:t>
            </a:r>
          </a:p>
          <a:p>
            <a:pPr lvl="1"/>
            <a:r>
              <a:rPr lang="en-US" dirty="0"/>
              <a:t>Canonicalized relations?</a:t>
            </a:r>
          </a:p>
          <a:p>
            <a:pPr lvl="1"/>
            <a:r>
              <a:rPr lang="en-US" dirty="0"/>
              <a:t>Importance of precision vs. recall?</a:t>
            </a:r>
          </a:p>
          <a:p>
            <a:pPr lvl="1"/>
            <a:endParaRPr lang="en-US" dirty="0"/>
          </a:p>
          <a:p>
            <a:r>
              <a:rPr lang="en-US" dirty="0"/>
              <a:t>Typically approached as several subtasks</a:t>
            </a:r>
          </a:p>
          <a:p>
            <a:pPr lvl="1"/>
            <a:r>
              <a:rPr lang="en-US" dirty="0"/>
              <a:t>Entity extraction</a:t>
            </a:r>
          </a:p>
          <a:p>
            <a:pPr lvl="1"/>
            <a:r>
              <a:rPr lang="en-US" dirty="0"/>
              <a:t>Entity canonicalization</a:t>
            </a:r>
          </a:p>
          <a:p>
            <a:pPr lvl="1"/>
            <a:r>
              <a:rPr lang="en-US" dirty="0"/>
              <a:t>Entity set expansion</a:t>
            </a:r>
          </a:p>
          <a:p>
            <a:pPr lvl="1"/>
            <a:r>
              <a:rPr lang="en-US" dirty="0"/>
              <a:t>Entity typing</a:t>
            </a:r>
          </a:p>
          <a:p>
            <a:pPr lvl="1"/>
            <a:r>
              <a:rPr lang="en-US" dirty="0"/>
              <a:t>Relation extraction</a:t>
            </a:r>
          </a:p>
          <a:p>
            <a:pPr lvl="1"/>
            <a:r>
              <a:rPr lang="en-US" dirty="0"/>
              <a:t>Relation canonicalization</a:t>
            </a:r>
          </a:p>
          <a:p>
            <a:pPr lvl="1"/>
            <a:r>
              <a:rPr lang="en-US" dirty="0"/>
              <a:t>Constraint extraction</a:t>
            </a:r>
          </a:p>
          <a:p>
            <a:pPr lvl="1"/>
            <a:r>
              <a:rPr lang="en-US" dirty="0"/>
              <a:t>Knowledge cleaning</a:t>
            </a:r>
          </a:p>
          <a:p>
            <a:pPr marL="342900" lvl="1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subtask may need different input, different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528C5-D12F-4CC8-84EB-9A6C6D92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25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1"/>
          <a:stretch/>
        </p:blipFill>
        <p:spPr>
          <a:xfrm>
            <a:off x="35719" y="857250"/>
            <a:ext cx="9071372" cy="1605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4379" y="6356355"/>
            <a:ext cx="4620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https://www.freeformatter.com/xpath-tester.html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85011" y="257749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&lt;html&gt;</a:t>
            </a:r>
          </a:p>
          <a:p>
            <a:r>
              <a:rPr lang="en-US" dirty="0">
                <a:solidFill>
                  <a:srgbClr val="0000FF"/>
                </a:solidFill>
              </a:rPr>
              <a:t> &lt;body&gt;</a:t>
            </a:r>
          </a:p>
          <a:p>
            <a:r>
              <a:rPr lang="en-US" dirty="0">
                <a:solidFill>
                  <a:srgbClr val="0000FF"/>
                </a:solidFill>
              </a:rPr>
              <a:t>  &lt;b&gt;Shrek&lt;/b&gt;</a:t>
            </a:r>
          </a:p>
          <a:p>
            <a:r>
              <a:rPr lang="en-US" dirty="0">
                <a:solidFill>
                  <a:srgbClr val="0000FF"/>
                </a:solidFill>
              </a:rPr>
              <a:t>  &lt;</a:t>
            </a:r>
            <a:r>
              <a:rPr lang="en-US" dirty="0" err="1">
                <a:solidFill>
                  <a:srgbClr val="0000FF"/>
                </a:solidFill>
              </a:rPr>
              <a:t>ul</a:t>
            </a:r>
            <a:r>
              <a:rPr lang="en-US" dirty="0">
                <a:solidFill>
                  <a:srgbClr val="0000FF"/>
                </a:solidFill>
              </a:rPr>
              <a:t>&gt;</a:t>
            </a:r>
          </a:p>
          <a:p>
            <a:r>
              <a:rPr lang="en-US" dirty="0">
                <a:solidFill>
                  <a:srgbClr val="0000FF"/>
                </a:solidFill>
              </a:rPr>
              <a:t>   &lt;li&gt;Creator: &lt;b&gt;W. </a:t>
            </a:r>
            <a:r>
              <a:rPr lang="en-US" dirty="0" err="1">
                <a:solidFill>
                  <a:srgbClr val="0000FF"/>
                </a:solidFill>
              </a:rPr>
              <a:t>Steig</a:t>
            </a:r>
            <a:r>
              <a:rPr lang="en-US" dirty="0">
                <a:solidFill>
                  <a:srgbClr val="0000FF"/>
                </a:solidFill>
              </a:rPr>
              <a:t>&lt;/b&gt;&lt;/li&gt;</a:t>
            </a:r>
          </a:p>
          <a:p>
            <a:r>
              <a:rPr lang="en-US" dirty="0">
                <a:solidFill>
                  <a:srgbClr val="0000FF"/>
                </a:solidFill>
              </a:rPr>
              <a:t>   &lt;li&gt;Duration: &lt;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&gt;84m&lt;/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&gt;&lt;/li&gt;</a:t>
            </a:r>
          </a:p>
          <a:p>
            <a:r>
              <a:rPr lang="en-US" dirty="0">
                <a:solidFill>
                  <a:srgbClr val="0000FF"/>
                </a:solidFill>
              </a:rPr>
              <a:t>   &lt;/</a:t>
            </a:r>
            <a:r>
              <a:rPr lang="en-US" dirty="0" err="1">
                <a:solidFill>
                  <a:srgbClr val="0000FF"/>
                </a:solidFill>
              </a:rPr>
              <a:t>ul</a:t>
            </a:r>
            <a:r>
              <a:rPr lang="en-US" dirty="0">
                <a:solidFill>
                  <a:srgbClr val="0000FF"/>
                </a:solidFill>
              </a:rPr>
              <a:t>&gt;</a:t>
            </a:r>
          </a:p>
          <a:p>
            <a:r>
              <a:rPr lang="en-US" dirty="0">
                <a:solidFill>
                  <a:srgbClr val="0000FF"/>
                </a:solidFill>
              </a:rPr>
              <a:t>&lt;/body&gt;</a:t>
            </a:r>
          </a:p>
          <a:p>
            <a:r>
              <a:rPr lang="en-US" dirty="0">
                <a:solidFill>
                  <a:srgbClr val="0000FF"/>
                </a:solidFill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965850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Scraping: Browser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Website: </a:t>
            </a:r>
            <a:r>
              <a:rPr lang="en-US" sz="1800" dirty="0"/>
              <a:t>https://lotr.fandom.com/wiki/Bilbo_Baggins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Try XPath</a:t>
            </a:r>
            <a:r>
              <a:rPr lang="en-US" dirty="0"/>
              <a:t>” Firefox </a:t>
            </a:r>
            <a:r>
              <a:rPr lang="en-US" dirty="0" err="1"/>
              <a:t>addin</a:t>
            </a:r>
            <a:endParaRPr lang="en-US" dirty="0"/>
          </a:p>
          <a:p>
            <a:endParaRPr lang="en-US" dirty="0"/>
          </a:p>
          <a:p>
            <a:r>
              <a:rPr lang="en-US" dirty="0"/>
              <a:t>//h3[@class='pi-data-label pi-secondary-font']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Firefox console</a:t>
            </a:r>
          </a:p>
          <a:p>
            <a:pPr lvl="1"/>
            <a:r>
              <a:rPr lang="en-US" dirty="0"/>
              <a:t> $x('//h3[@class=\'pi-data-label pi-secondary-font\']')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//h3[@class='pi-data-label pi-secondary-font'] | //div[@class='pi-data-value pi-font']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247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Scraping in Python - XPath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87" y="1597823"/>
            <a:ext cx="6714963" cy="51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21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2"/>
          <a:stretch/>
        </p:blipFill>
        <p:spPr>
          <a:xfrm>
            <a:off x="184804" y="777738"/>
            <a:ext cx="7011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6DA0C-E2B3-45D6-B468-3519BFDF0BC0}"/>
              </a:ext>
            </a:extLst>
          </p:cNvPr>
          <p:cNvSpPr/>
          <p:nvPr/>
        </p:nvSpPr>
        <p:spPr>
          <a:xfrm>
            <a:off x="5056094" y="2187388"/>
            <a:ext cx="2814918" cy="4007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23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2"/>
          <a:stretch/>
        </p:blipFill>
        <p:spPr>
          <a:xfrm>
            <a:off x="456449" y="708163"/>
            <a:ext cx="60015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920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0"/>
          <a:stretch/>
        </p:blipFill>
        <p:spPr>
          <a:xfrm>
            <a:off x="57150" y="857250"/>
            <a:ext cx="9028510" cy="46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32242" y="6072809"/>
            <a:ext cx="374218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Crescenzi</a:t>
            </a:r>
            <a:r>
              <a:rPr lang="en-US" dirty="0"/>
              <a:t> et al., VDLB 2001</a:t>
            </a:r>
          </a:p>
          <a:p>
            <a:r>
              <a:rPr lang="en-US" sz="1050" dirty="0"/>
              <a:t>http://www.vldb.org/conf/2001/P109.pdf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377" y="1816768"/>
            <a:ext cx="647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Finds least upper bounds in regex lattice</a:t>
            </a:r>
          </a:p>
        </p:txBody>
      </p:sp>
    </p:spTree>
    <p:extLst>
      <p:ext uri="{BB962C8B-B14F-4D97-AF65-F5344CB8AC3E}">
        <p14:creationId xmlns:p14="http://schemas.microsoft.com/office/powerpoint/2010/main" val="3975417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"/>
          <a:stretch/>
        </p:blipFill>
        <p:spPr>
          <a:xfrm>
            <a:off x="0" y="863205"/>
            <a:ext cx="9144000" cy="46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32243" y="6072809"/>
            <a:ext cx="340912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Crescenzi</a:t>
            </a:r>
            <a:r>
              <a:rPr lang="en-US" dirty="0"/>
              <a:t> et al., VDLB 2001</a:t>
            </a:r>
          </a:p>
          <a:p>
            <a:r>
              <a:rPr lang="en-US" sz="1050" dirty="0"/>
              <a:t>http://www.vldb.org/conf/2001/P109.pdf</a:t>
            </a:r>
          </a:p>
        </p:txBody>
      </p:sp>
    </p:spTree>
    <p:extLst>
      <p:ext uri="{BB962C8B-B14F-4D97-AF65-F5344CB8AC3E}">
        <p14:creationId xmlns:p14="http://schemas.microsoft.com/office/powerpoint/2010/main" val="1843565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6"/>
          <a:stretch/>
        </p:blipFill>
        <p:spPr>
          <a:xfrm>
            <a:off x="207169" y="857250"/>
            <a:ext cx="62333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6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Alternative Scraping in Python – </a:t>
            </a:r>
            <a:r>
              <a:rPr lang="en-US" sz="2800" dirty="0" err="1"/>
              <a:t>BeautifulSoup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701" y="1541930"/>
            <a:ext cx="8119649" cy="5179550"/>
          </a:xfrm>
        </p:spPr>
        <p:txBody>
          <a:bodyPr>
            <a:normAutofit/>
          </a:bodyPr>
          <a:lstStyle/>
          <a:p>
            <a:r>
              <a:rPr lang="en-US" sz="1800" dirty="0"/>
              <a:t>Python library for</a:t>
            </a:r>
          </a:p>
          <a:p>
            <a:pPr lvl="1"/>
            <a:r>
              <a:rPr lang="en-US" sz="1400" dirty="0"/>
              <a:t>Treating HTML structure as a Python object</a:t>
            </a:r>
          </a:p>
          <a:p>
            <a:pPr lvl="1"/>
            <a:r>
              <a:rPr lang="en-US" sz="1400" dirty="0"/>
              <a:t>Effective search inside this object</a:t>
            </a:r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452" y="2816925"/>
            <a:ext cx="34687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&lt;html&gt;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&lt;head&gt;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&lt;title&gt;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The Dormouse's story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&lt;/title&gt;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&lt;/head&gt;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&lt;body&gt;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Once upon a time there were three little sisters; and their names were  &lt;a class="sister" </a:t>
            </a:r>
            <a:r>
              <a:rPr lang="en-US" sz="1400" dirty="0" err="1">
                <a:solidFill>
                  <a:srgbClr val="0000FF"/>
                </a:solidFill>
              </a:rPr>
              <a:t>href</a:t>
            </a:r>
            <a:r>
              <a:rPr lang="en-US" sz="1400" dirty="0">
                <a:solidFill>
                  <a:srgbClr val="0000FF"/>
                </a:solidFill>
              </a:rPr>
              <a:t>="http://ex.com/</a:t>
            </a:r>
            <a:r>
              <a:rPr lang="en-US" sz="1400" dirty="0" err="1">
                <a:solidFill>
                  <a:srgbClr val="0000FF"/>
                </a:solidFill>
              </a:rPr>
              <a:t>elsie</a:t>
            </a:r>
            <a:r>
              <a:rPr lang="en-US" sz="1400" dirty="0">
                <a:solidFill>
                  <a:srgbClr val="0000FF"/>
                </a:solidFill>
              </a:rPr>
              <a:t>" id="link1"&gt;Elsie&lt;/a&gt; ,  &lt;a class="sister" </a:t>
            </a:r>
            <a:r>
              <a:rPr lang="en-US" sz="1400" dirty="0" err="1">
                <a:solidFill>
                  <a:srgbClr val="0000FF"/>
                </a:solidFill>
              </a:rPr>
              <a:t>href</a:t>
            </a:r>
            <a:r>
              <a:rPr lang="en-US" sz="1400" dirty="0">
                <a:solidFill>
                  <a:srgbClr val="0000FF"/>
                </a:solidFill>
              </a:rPr>
              <a:t>="http://ex.com/</a:t>
            </a:r>
            <a:r>
              <a:rPr lang="en-US" sz="1400" dirty="0" err="1">
                <a:solidFill>
                  <a:srgbClr val="0000FF"/>
                </a:solidFill>
              </a:rPr>
              <a:t>lacie</a:t>
            </a:r>
            <a:r>
              <a:rPr lang="en-US" sz="1400" dirty="0">
                <a:solidFill>
                  <a:srgbClr val="0000FF"/>
                </a:solidFill>
              </a:rPr>
              <a:t>" id="link2"&gt; Lacie&lt;/a&gt; and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097406" y="2485984"/>
            <a:ext cx="484040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soup.title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# &lt;title&gt;The Dormouse's story&lt;/title&gt;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 err="1">
                <a:solidFill>
                  <a:srgbClr val="0000FF"/>
                </a:solidFill>
              </a:rPr>
              <a:t>soup.title.string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# 'The Dormouse's story'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soup.title.parent.name</a:t>
            </a:r>
          </a:p>
          <a:p>
            <a:r>
              <a:rPr lang="en-US" sz="1400" dirty="0">
                <a:solidFill>
                  <a:srgbClr val="0000FF"/>
                </a:solidFill>
              </a:rPr>
              <a:t># ‘head'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sz="1400" dirty="0" err="1">
                <a:solidFill>
                  <a:srgbClr val="0000FF"/>
                </a:solidFill>
              </a:rPr>
              <a:t>soup.a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# &lt;a class="sister" </a:t>
            </a:r>
            <a:r>
              <a:rPr lang="en-US" sz="1400" dirty="0" err="1">
                <a:solidFill>
                  <a:srgbClr val="0000FF"/>
                </a:solidFill>
              </a:rPr>
              <a:t>href</a:t>
            </a:r>
            <a:r>
              <a:rPr lang="en-US" sz="1400" dirty="0">
                <a:solidFill>
                  <a:srgbClr val="0000FF"/>
                </a:solidFill>
              </a:rPr>
              <a:t>="http://ex.com/</a:t>
            </a:r>
            <a:r>
              <a:rPr lang="en-US" sz="1400" dirty="0" err="1">
                <a:solidFill>
                  <a:srgbClr val="0000FF"/>
                </a:solidFill>
              </a:rPr>
              <a:t>elsie</a:t>
            </a:r>
            <a:r>
              <a:rPr lang="en-US" sz="1400" dirty="0">
                <a:solidFill>
                  <a:srgbClr val="0000FF"/>
                </a:solidFill>
              </a:rPr>
              <a:t>" id="link1"&gt;Elsie&lt;/a&gt;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 err="1">
                <a:solidFill>
                  <a:srgbClr val="0000FF"/>
                </a:solidFill>
              </a:rPr>
              <a:t>soup.find_all</a:t>
            </a:r>
            <a:r>
              <a:rPr lang="en-US" sz="1400" dirty="0">
                <a:solidFill>
                  <a:srgbClr val="0000FF"/>
                </a:solidFill>
              </a:rPr>
              <a:t>('a')</a:t>
            </a:r>
          </a:p>
          <a:p>
            <a:r>
              <a:rPr lang="en-US" sz="1400" dirty="0">
                <a:solidFill>
                  <a:srgbClr val="0000FF"/>
                </a:solidFill>
              </a:rPr>
              <a:t># [&lt;a class="sister" </a:t>
            </a:r>
            <a:r>
              <a:rPr lang="en-US" sz="1400" dirty="0" err="1">
                <a:solidFill>
                  <a:srgbClr val="0000FF"/>
                </a:solidFill>
              </a:rPr>
              <a:t>href</a:t>
            </a:r>
            <a:r>
              <a:rPr lang="en-US" sz="1400" dirty="0">
                <a:solidFill>
                  <a:srgbClr val="0000FF"/>
                </a:solidFill>
              </a:rPr>
              <a:t>="http://ex.com/</a:t>
            </a:r>
            <a:r>
              <a:rPr lang="en-US" sz="1400" dirty="0" err="1">
                <a:solidFill>
                  <a:srgbClr val="0000FF"/>
                </a:solidFill>
              </a:rPr>
              <a:t>elsie</a:t>
            </a:r>
            <a:r>
              <a:rPr lang="en-US" sz="1400" dirty="0">
                <a:solidFill>
                  <a:srgbClr val="0000FF"/>
                </a:solidFill>
              </a:rPr>
              <a:t>" id="link1"&gt;Elsie&lt;/a&gt;,</a:t>
            </a:r>
          </a:p>
          <a:p>
            <a:r>
              <a:rPr lang="en-US" sz="1400" dirty="0">
                <a:solidFill>
                  <a:srgbClr val="0000FF"/>
                </a:solidFill>
              </a:rPr>
              <a:t>#  &lt;a class="sister" </a:t>
            </a:r>
            <a:r>
              <a:rPr lang="en-US" sz="1400" dirty="0" err="1">
                <a:solidFill>
                  <a:srgbClr val="0000FF"/>
                </a:solidFill>
              </a:rPr>
              <a:t>href</a:t>
            </a:r>
            <a:r>
              <a:rPr lang="en-US" sz="1400" dirty="0">
                <a:solidFill>
                  <a:srgbClr val="0000FF"/>
                </a:solidFill>
              </a:rPr>
              <a:t>="http://ex.com/</a:t>
            </a:r>
            <a:r>
              <a:rPr lang="en-US" sz="1400" dirty="0" err="1">
                <a:solidFill>
                  <a:srgbClr val="0000FF"/>
                </a:solidFill>
              </a:rPr>
              <a:t>lacie</a:t>
            </a:r>
            <a:r>
              <a:rPr lang="en-US" sz="1400" dirty="0">
                <a:solidFill>
                  <a:srgbClr val="0000FF"/>
                </a:solidFill>
              </a:rPr>
              <a:t>" id="link2"&gt;Lacie&lt;/a&gt;</a:t>
            </a:r>
          </a:p>
        </p:txBody>
      </p:sp>
    </p:spTree>
    <p:extLst>
      <p:ext uri="{BB962C8B-B14F-4D97-AF65-F5344CB8AC3E}">
        <p14:creationId xmlns:p14="http://schemas.microsoft.com/office/powerpoint/2010/main" val="16053503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Alternative Scraping in Python – </a:t>
            </a:r>
            <a:r>
              <a:rPr lang="en-US" sz="2800" dirty="0" err="1"/>
              <a:t>BeautifulSoup</a:t>
            </a:r>
            <a:r>
              <a:rPr lang="en-US" sz="2800" dirty="0"/>
              <a:t>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53" y="1824452"/>
            <a:ext cx="73818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153788" y="3081145"/>
            <a:ext cx="8936181" cy="133372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73" y="7961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Inputs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00473" y="565450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Outputs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107" y="2385416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Premium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Sources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(Wikipedia, IMDB, 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21626" y="1586692"/>
            <a:ext cx="213637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Semi-Structured Data</a:t>
            </a:r>
          </a:p>
          <a:p>
            <a:pPr algn="ctr"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(Infoboxes, </a:t>
            </a:r>
            <a:r>
              <a:rPr lang="de-DE" sz="1350" dirty="0" err="1">
                <a:solidFill>
                  <a:prstClr val="black"/>
                </a:solidFill>
                <a:latin typeface="Calibri" panose="020F0502020204030204"/>
              </a:rPr>
              <a:t>Tables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, Lists …)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502807" y="1586693"/>
            <a:ext cx="1699953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Text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Documents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Web Pages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188435" y="1586693"/>
            <a:ext cx="1305098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400" b="1" dirty="0" err="1">
                <a:solidFill>
                  <a:prstClr val="black"/>
                </a:solidFill>
                <a:latin typeface="Calibri" panose="020F0502020204030204"/>
              </a:rPr>
              <a:t>Conversations</a:t>
            </a: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Behavior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56568" y="2417390"/>
            <a:ext cx="1128455" cy="363682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Online Forums</a:t>
            </a:r>
          </a:p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Social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Media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290490" y="2419872"/>
            <a:ext cx="799479" cy="361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Queries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Clicks</a:t>
            </a:r>
            <a:endParaRPr lang="de-DE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7470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Entity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Names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de-DE" sz="1050" b="1" dirty="0" err="1">
                <a:solidFill>
                  <a:prstClr val="black"/>
                </a:solidFill>
                <a:latin typeface="Calibri" panose="020F0502020204030204"/>
              </a:rPr>
              <a:t>liases</a:t>
            </a: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050" b="1" dirty="0" err="1">
                <a:solidFill>
                  <a:prstClr val="black"/>
                </a:solidFill>
                <a:latin typeface="Calibri" panose="020F0502020204030204"/>
              </a:rPr>
              <a:t>Classes</a:t>
            </a:r>
            <a:endParaRPr lang="de-DE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09113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Entities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 in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Taxonomy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623573" y="4761348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Relational</a:t>
            </a: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955472" y="4761347"/>
            <a:ext cx="987126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Constraint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86122" y="4761347"/>
            <a:ext cx="120741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Canonicalized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cxnSp>
        <p:nvCxnSpPr>
          <p:cNvPr id="77" name="Straight Connector 76"/>
          <p:cNvCxnSpPr>
            <a:stCxn id="2" idx="2"/>
            <a:endCxn id="63" idx="0"/>
          </p:cNvCxnSpPr>
          <p:nvPr/>
        </p:nvCxnSpPr>
        <p:spPr>
          <a:xfrm flipH="1">
            <a:off x="1889812" y="1165508"/>
            <a:ext cx="2504359" cy="421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" idx="2"/>
            <a:endCxn id="64" idx="0"/>
          </p:cNvCxnSpPr>
          <p:nvPr/>
        </p:nvCxnSpPr>
        <p:spPr>
          <a:xfrm>
            <a:off x="4394171" y="1165508"/>
            <a:ext cx="9586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" idx="2"/>
            <a:endCxn id="66" idx="0"/>
          </p:cNvCxnSpPr>
          <p:nvPr/>
        </p:nvCxnSpPr>
        <p:spPr>
          <a:xfrm>
            <a:off x="4394171" y="1165508"/>
            <a:ext cx="34468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2"/>
            <a:endCxn id="67" idx="0"/>
          </p:cNvCxnSpPr>
          <p:nvPr/>
        </p:nvCxnSpPr>
        <p:spPr>
          <a:xfrm flipH="1">
            <a:off x="7620795" y="2010642"/>
            <a:ext cx="220189" cy="406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6" idx="2"/>
            <a:endCxn id="69" idx="0"/>
          </p:cNvCxnSpPr>
          <p:nvPr/>
        </p:nvCxnSpPr>
        <p:spPr>
          <a:xfrm>
            <a:off x="7840984" y="2010642"/>
            <a:ext cx="849246" cy="409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59" idx="0"/>
          </p:cNvCxnSpPr>
          <p:nvPr/>
        </p:nvCxnSpPr>
        <p:spPr>
          <a:xfrm>
            <a:off x="1122220" y="5170748"/>
            <a:ext cx="3338234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2" idx="2"/>
            <a:endCxn id="59" idx="0"/>
          </p:cNvCxnSpPr>
          <p:nvPr/>
        </p:nvCxnSpPr>
        <p:spPr>
          <a:xfrm>
            <a:off x="2813863" y="5170748"/>
            <a:ext cx="1646591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5" idx="2"/>
            <a:endCxn id="59" idx="0"/>
          </p:cNvCxnSpPr>
          <p:nvPr/>
        </p:nvCxnSpPr>
        <p:spPr>
          <a:xfrm>
            <a:off x="4449036" y="5185295"/>
            <a:ext cx="11419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3" idx="2"/>
            <a:endCxn id="59" idx="0"/>
          </p:cNvCxnSpPr>
          <p:nvPr/>
        </p:nvCxnSpPr>
        <p:spPr>
          <a:xfrm flipH="1">
            <a:off x="4460454" y="5185297"/>
            <a:ext cx="1767869" cy="469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59" idx="0"/>
          </p:cNvCxnSpPr>
          <p:nvPr/>
        </p:nvCxnSpPr>
        <p:spPr>
          <a:xfrm flipH="1">
            <a:off x="4460454" y="5185295"/>
            <a:ext cx="3429374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5415085" y="2406392"/>
            <a:ext cx="1179656" cy="49293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Difficult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(Books,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Interviews …)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051384" y="2406392"/>
            <a:ext cx="1285784" cy="492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High-Quality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(News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Articles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  Wikipedia …)</a:t>
            </a:r>
          </a:p>
        </p:txBody>
      </p:sp>
      <p:cxnSp>
        <p:nvCxnSpPr>
          <p:cNvPr id="122" name="Straight Connector 121"/>
          <p:cNvCxnSpPr>
            <a:stCxn id="64" idx="2"/>
            <a:endCxn id="115" idx="0"/>
          </p:cNvCxnSpPr>
          <p:nvPr/>
        </p:nvCxnSpPr>
        <p:spPr>
          <a:xfrm flipH="1">
            <a:off x="4694276" y="2010642"/>
            <a:ext cx="658508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64" idx="2"/>
            <a:endCxn id="114" idx="0"/>
          </p:cNvCxnSpPr>
          <p:nvPr/>
        </p:nvCxnSpPr>
        <p:spPr>
          <a:xfrm>
            <a:off x="5352784" y="2010642"/>
            <a:ext cx="652129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045979" y="355831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Methods</a:t>
            </a: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421482" y="3528642"/>
            <a:ext cx="843736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 Patterns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799634" y="3525413"/>
            <a:ext cx="937421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Logical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254623" y="3532581"/>
            <a:ext cx="901347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Statistical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611872" y="3518048"/>
            <a:ext cx="814234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Deep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Learning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589069" y="3525413"/>
            <a:ext cx="552388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NLP</a:t>
            </a: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Tools</a:t>
            </a:r>
          </a:p>
        </p:txBody>
      </p:sp>
      <p:cxnSp>
        <p:nvCxnSpPr>
          <p:cNvPr id="144" name="Straight Connector 143"/>
          <p:cNvCxnSpPr>
            <a:stCxn id="138" idx="2"/>
            <a:endCxn id="75" idx="0"/>
          </p:cNvCxnSpPr>
          <p:nvPr/>
        </p:nvCxnSpPr>
        <p:spPr>
          <a:xfrm>
            <a:off x="3268345" y="3949362"/>
            <a:ext cx="1180691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2"/>
            <a:endCxn id="75" idx="0"/>
          </p:cNvCxnSpPr>
          <p:nvPr/>
        </p:nvCxnSpPr>
        <p:spPr>
          <a:xfrm flipH="1">
            <a:off x="4449036" y="3956530"/>
            <a:ext cx="25626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73" idx="0"/>
          </p:cNvCxnSpPr>
          <p:nvPr/>
        </p:nvCxnSpPr>
        <p:spPr>
          <a:xfrm>
            <a:off x="5865263" y="3956530"/>
            <a:ext cx="363060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2"/>
            <a:endCxn id="73" idx="0"/>
          </p:cNvCxnSpPr>
          <p:nvPr/>
        </p:nvCxnSpPr>
        <p:spPr>
          <a:xfrm flipH="1">
            <a:off x="6228322" y="3941996"/>
            <a:ext cx="790667" cy="8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76" idx="0"/>
          </p:cNvCxnSpPr>
          <p:nvPr/>
        </p:nvCxnSpPr>
        <p:spPr>
          <a:xfrm>
            <a:off x="6981672" y="3956529"/>
            <a:ext cx="908156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8" idx="2"/>
            <a:endCxn id="76" idx="0"/>
          </p:cNvCxnSpPr>
          <p:nvPr/>
        </p:nvCxnSpPr>
        <p:spPr>
          <a:xfrm>
            <a:off x="3268344" y="3949362"/>
            <a:ext cx="4621484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8" idx="2"/>
            <a:endCxn id="72" idx="0"/>
          </p:cNvCxnSpPr>
          <p:nvPr/>
        </p:nvCxnSpPr>
        <p:spPr>
          <a:xfrm flipH="1">
            <a:off x="2813863" y="3949361"/>
            <a:ext cx="454481" cy="79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9" idx="2"/>
            <a:endCxn id="72" idx="0"/>
          </p:cNvCxnSpPr>
          <p:nvPr/>
        </p:nvCxnSpPr>
        <p:spPr>
          <a:xfrm flipH="1">
            <a:off x="2813863" y="3956530"/>
            <a:ext cx="1891433" cy="790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37" idx="2"/>
            <a:endCxn id="70" idx="0"/>
          </p:cNvCxnSpPr>
          <p:nvPr/>
        </p:nvCxnSpPr>
        <p:spPr>
          <a:xfrm flipH="1">
            <a:off x="1122220" y="3952590"/>
            <a:ext cx="721130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37" idx="2"/>
            <a:endCxn id="72" idx="0"/>
          </p:cNvCxnSpPr>
          <p:nvPr/>
        </p:nvCxnSpPr>
        <p:spPr>
          <a:xfrm>
            <a:off x="1843350" y="3952590"/>
            <a:ext cx="970513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3" idx="2"/>
            <a:endCxn id="137" idx="0"/>
          </p:cNvCxnSpPr>
          <p:nvPr/>
        </p:nvCxnSpPr>
        <p:spPr>
          <a:xfrm>
            <a:off x="1011063" y="2809365"/>
            <a:ext cx="832287" cy="71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74" idx="2"/>
            <a:endCxn id="138" idx="0"/>
          </p:cNvCxnSpPr>
          <p:nvPr/>
        </p:nvCxnSpPr>
        <p:spPr>
          <a:xfrm>
            <a:off x="2910011" y="2796542"/>
            <a:ext cx="358334" cy="72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74" idx="2"/>
            <a:endCxn id="139" idx="0"/>
          </p:cNvCxnSpPr>
          <p:nvPr/>
        </p:nvCxnSpPr>
        <p:spPr>
          <a:xfrm>
            <a:off x="2910011" y="2796542"/>
            <a:ext cx="1795286" cy="73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15" idx="2"/>
            <a:endCxn id="141" idx="0"/>
          </p:cNvCxnSpPr>
          <p:nvPr/>
        </p:nvCxnSpPr>
        <p:spPr>
          <a:xfrm>
            <a:off x="5103347" y="2899326"/>
            <a:ext cx="761916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14" idx="2"/>
            <a:endCxn id="140" idx="0"/>
          </p:cNvCxnSpPr>
          <p:nvPr/>
        </p:nvCxnSpPr>
        <p:spPr>
          <a:xfrm>
            <a:off x="6413985" y="2899326"/>
            <a:ext cx="605005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7" idx="2"/>
            <a:endCxn id="140" idx="0"/>
          </p:cNvCxnSpPr>
          <p:nvPr/>
        </p:nvCxnSpPr>
        <p:spPr>
          <a:xfrm flipH="1">
            <a:off x="7018989" y="2781072"/>
            <a:ext cx="601806" cy="73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69" idx="2"/>
          </p:cNvCxnSpPr>
          <p:nvPr/>
        </p:nvCxnSpPr>
        <p:spPr>
          <a:xfrm flipH="1">
            <a:off x="7053792" y="2781072"/>
            <a:ext cx="1636438" cy="72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15" idx="2"/>
            <a:endCxn id="138" idx="0"/>
          </p:cNvCxnSpPr>
          <p:nvPr/>
        </p:nvCxnSpPr>
        <p:spPr>
          <a:xfrm flipH="1">
            <a:off x="3268344" y="2899326"/>
            <a:ext cx="1835003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15" idx="2"/>
            <a:endCxn id="139" idx="0"/>
          </p:cNvCxnSpPr>
          <p:nvPr/>
        </p:nvCxnSpPr>
        <p:spPr>
          <a:xfrm flipH="1">
            <a:off x="4705296" y="2899326"/>
            <a:ext cx="398051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" idx="2"/>
            <a:endCxn id="138" idx="0"/>
          </p:cNvCxnSpPr>
          <p:nvPr/>
        </p:nvCxnSpPr>
        <p:spPr>
          <a:xfrm>
            <a:off x="1011063" y="2809365"/>
            <a:ext cx="2257282" cy="7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14" idx="2"/>
            <a:endCxn id="139" idx="0"/>
          </p:cNvCxnSpPr>
          <p:nvPr/>
        </p:nvCxnSpPr>
        <p:spPr>
          <a:xfrm flipH="1">
            <a:off x="4705297" y="2899326"/>
            <a:ext cx="1708688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endCxn id="73" idx="0"/>
          </p:cNvCxnSpPr>
          <p:nvPr/>
        </p:nvCxnSpPr>
        <p:spPr>
          <a:xfrm>
            <a:off x="4691970" y="3969829"/>
            <a:ext cx="1536353" cy="79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69" idx="2"/>
            <a:endCxn id="139" idx="0"/>
          </p:cNvCxnSpPr>
          <p:nvPr/>
        </p:nvCxnSpPr>
        <p:spPr>
          <a:xfrm flipH="1">
            <a:off x="4705296" y="2781072"/>
            <a:ext cx="3984934" cy="751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5" idx="2"/>
            <a:endCxn id="140" idx="0"/>
          </p:cNvCxnSpPr>
          <p:nvPr/>
        </p:nvCxnSpPr>
        <p:spPr>
          <a:xfrm>
            <a:off x="5103346" y="2899326"/>
            <a:ext cx="1915643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14" idx="2"/>
            <a:endCxn id="141" idx="0"/>
          </p:cNvCxnSpPr>
          <p:nvPr/>
        </p:nvCxnSpPr>
        <p:spPr>
          <a:xfrm flipH="1">
            <a:off x="5865263" y="2899326"/>
            <a:ext cx="139650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6" idx="0"/>
            <a:endCxn id="139" idx="2"/>
          </p:cNvCxnSpPr>
          <p:nvPr/>
        </p:nvCxnSpPr>
        <p:spPr>
          <a:xfrm flipH="1" flipV="1">
            <a:off x="4705297" y="3956530"/>
            <a:ext cx="318453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127055" y="2372593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Web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collections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(Web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crawls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18" name="Straight Connector 17"/>
          <p:cNvCxnSpPr>
            <a:stCxn id="63" idx="2"/>
            <a:endCxn id="3" idx="0"/>
          </p:cNvCxnSpPr>
          <p:nvPr/>
        </p:nvCxnSpPr>
        <p:spPr>
          <a:xfrm flipH="1">
            <a:off x="1011063" y="2010641"/>
            <a:ext cx="878749" cy="37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3" idx="2"/>
            <a:endCxn id="74" idx="0"/>
          </p:cNvCxnSpPr>
          <p:nvPr/>
        </p:nvCxnSpPr>
        <p:spPr>
          <a:xfrm>
            <a:off x="1889812" y="2010641"/>
            <a:ext cx="1020199" cy="36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640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XPath vs. </a:t>
            </a:r>
            <a:r>
              <a:rPr lang="en-US" dirty="0" err="1"/>
              <a:t>BeautifulSoup</a:t>
            </a:r>
            <a:r>
              <a:rPr lang="en-US" dirty="0"/>
              <a:t> vs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XPath</a:t>
            </a:r>
            <a:r>
              <a:rPr lang="en-US" dirty="0"/>
              <a:t>: Generic query language to select nodes in XML (HTML) documents</a:t>
            </a:r>
          </a:p>
          <a:p>
            <a:pPr lvl="1"/>
            <a:r>
              <a:rPr lang="en-US" dirty="0"/>
              <a:t>Queries can be issued from Python, Java, C, …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0000FF"/>
                </a:solidFill>
              </a:rPr>
              <a:t>BeautifulSoup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Python library to manipulate/search websites as Python objects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0000FF"/>
                </a:solidFill>
              </a:rPr>
              <a:t>Scrapy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 Python library to crawl websites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Selenium</a:t>
            </a:r>
          </a:p>
          <a:p>
            <a:pPr lvl="1"/>
            <a:r>
              <a:rPr lang="en-US" dirty="0"/>
              <a:t>Actual scripted browser interaction</a:t>
            </a:r>
          </a:p>
          <a:p>
            <a:pPr marL="3429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To get around </a:t>
            </a:r>
            <a:r>
              <a:rPr lang="en-US" dirty="0" err="1">
                <a:sym typeface="Wingdings" panose="05000000000000000000" pitchFamily="2" charset="2"/>
              </a:rPr>
              <a:t>Javascript</a:t>
            </a:r>
            <a:r>
              <a:rPr lang="en-US" dirty="0">
                <a:sym typeface="Wingdings" panose="05000000000000000000" pitchFamily="2" charset="2"/>
              </a:rPr>
              <a:t>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721" y="6490648"/>
            <a:ext cx="102671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https://www.udemy.com/tutorial/scrapy-tutorial-web-scraping-with-python/scrapy-vs-beautiful-soup-vs-selenium/</a:t>
            </a:r>
          </a:p>
        </p:txBody>
      </p:sp>
    </p:spTree>
    <p:extLst>
      <p:ext uri="{BB962C8B-B14F-4D97-AF65-F5344CB8AC3E}">
        <p14:creationId xmlns:p14="http://schemas.microsoft.com/office/powerpoint/2010/main" val="22955243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 crawling (practicality/ethics…)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</a:rPr>
              <a:t>1x </a:t>
            </a:r>
            <a:r>
              <a:rPr lang="en-US" dirty="0" err="1">
                <a:solidFill>
                  <a:srgbClr val="0000FF"/>
                </a:solidFill>
              </a:rPr>
              <a:t>Wikia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infobox</a:t>
            </a:r>
            <a:r>
              <a:rPr lang="en-US" dirty="0">
                <a:solidFill>
                  <a:srgbClr val="0000FF"/>
                </a:solidFill>
              </a:rPr>
              <a:t> extraction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XML format, but essential content not structured by XML tags </a:t>
            </a:r>
            <a:r>
              <a:rPr lang="en-US" dirty="0">
                <a:sym typeface="Wingdings" panose="05000000000000000000" pitchFamily="2" charset="2"/>
              </a:rPr>
              <a:t>  </a:t>
            </a:r>
            <a:r>
              <a:rPr lang="en-US" dirty="0" err="1">
                <a:sym typeface="Wingdings" panose="05000000000000000000" pitchFamily="2" charset="2"/>
              </a:rPr>
              <a:t>BeautifulSoup</a:t>
            </a:r>
            <a:r>
              <a:rPr lang="en-US" dirty="0">
                <a:sym typeface="Wingdings" panose="05000000000000000000" pitchFamily="2" charset="2"/>
              </a:rPr>
              <a:t>/pattern matching/regex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</a:rPr>
              <a:t>1x LSF-scraping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XPath/</a:t>
            </a:r>
            <a:r>
              <a:rPr lang="en-US" dirty="0" err="1"/>
              <a:t>BeautifulSoup</a:t>
            </a:r>
            <a:r>
              <a:rPr lang="en-US" dirty="0"/>
              <a:t> should both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34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Considerations about </a:t>
            </a:r>
            <a:r>
              <a:rPr lang="en-US" dirty="0">
                <a:solidFill>
                  <a:srgbClr val="0000FF"/>
                </a:solidFill>
              </a:rPr>
              <a:t>output, input, method </a:t>
            </a:r>
            <a:r>
              <a:rPr lang="en-US" dirty="0"/>
              <a:t>go first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Crawling</a:t>
            </a:r>
          </a:p>
          <a:p>
            <a:pPr lvl="1"/>
            <a:r>
              <a:rPr lang="en-US" dirty="0"/>
              <a:t>BFS to achieve coverage</a:t>
            </a:r>
          </a:p>
          <a:p>
            <a:pPr lvl="1"/>
            <a:r>
              <a:rPr lang="en-US" dirty="0"/>
              <a:t>Challenges with captchas, traps, deep web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Scraping</a:t>
            </a:r>
          </a:p>
          <a:p>
            <a:pPr lvl="1"/>
            <a:r>
              <a:rPr lang="en-US" dirty="0"/>
              <a:t>Reverse-engineering of template-based websites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Next week: (Textual) entity typing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0261-2493-4C02-9B53-6EF6F260EEA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5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153788" y="3081145"/>
            <a:ext cx="8936181" cy="133372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73" y="7961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Inputs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00473" y="565450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Outputs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107" y="2385416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Premium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Sources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(Wikipedia, IMDB, 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21626" y="1586692"/>
            <a:ext cx="213637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Semi-Structured Data</a:t>
            </a:r>
          </a:p>
          <a:p>
            <a:pPr algn="ctr"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(Infoboxes, </a:t>
            </a:r>
            <a:r>
              <a:rPr lang="de-DE" sz="1350" dirty="0" err="1">
                <a:solidFill>
                  <a:prstClr val="black"/>
                </a:solidFill>
                <a:latin typeface="Calibri" panose="020F0502020204030204"/>
              </a:rPr>
              <a:t>Tables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, Lists …)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502807" y="1586693"/>
            <a:ext cx="1699953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Text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Documents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Web Pages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188435" y="1586693"/>
            <a:ext cx="1305098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400" b="1" dirty="0" err="1">
                <a:solidFill>
                  <a:prstClr val="black"/>
                </a:solidFill>
                <a:latin typeface="Calibri" panose="020F0502020204030204"/>
              </a:rPr>
              <a:t>Conversations</a:t>
            </a: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Behavior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56568" y="2417390"/>
            <a:ext cx="1128455" cy="363682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Online Forums</a:t>
            </a:r>
          </a:p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Social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Media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290490" y="2419872"/>
            <a:ext cx="799479" cy="361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Queries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Clicks</a:t>
            </a:r>
            <a:endParaRPr lang="de-DE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7470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Entity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names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aliases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classes</a:t>
            </a:r>
            <a:endParaRPr lang="de-DE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09113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Entities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 in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Taxonomy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623573" y="4761348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Relational</a:t>
            </a: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955472" y="4761347"/>
            <a:ext cx="987126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Constraint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86122" y="4761347"/>
            <a:ext cx="120741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Canonicalized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cxnSp>
        <p:nvCxnSpPr>
          <p:cNvPr id="77" name="Straight Connector 76"/>
          <p:cNvCxnSpPr>
            <a:stCxn id="2" idx="2"/>
            <a:endCxn id="63" idx="0"/>
          </p:cNvCxnSpPr>
          <p:nvPr/>
        </p:nvCxnSpPr>
        <p:spPr>
          <a:xfrm flipH="1">
            <a:off x="1889812" y="1165508"/>
            <a:ext cx="2504359" cy="421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" idx="2"/>
            <a:endCxn id="64" idx="0"/>
          </p:cNvCxnSpPr>
          <p:nvPr/>
        </p:nvCxnSpPr>
        <p:spPr>
          <a:xfrm>
            <a:off x="4394171" y="1165508"/>
            <a:ext cx="9586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" idx="2"/>
            <a:endCxn id="66" idx="0"/>
          </p:cNvCxnSpPr>
          <p:nvPr/>
        </p:nvCxnSpPr>
        <p:spPr>
          <a:xfrm>
            <a:off x="4394171" y="1165508"/>
            <a:ext cx="34468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2"/>
            <a:endCxn id="67" idx="0"/>
          </p:cNvCxnSpPr>
          <p:nvPr/>
        </p:nvCxnSpPr>
        <p:spPr>
          <a:xfrm flipH="1">
            <a:off x="7620795" y="2010642"/>
            <a:ext cx="220189" cy="406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6" idx="2"/>
            <a:endCxn id="69" idx="0"/>
          </p:cNvCxnSpPr>
          <p:nvPr/>
        </p:nvCxnSpPr>
        <p:spPr>
          <a:xfrm>
            <a:off x="7840984" y="2010642"/>
            <a:ext cx="849246" cy="409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59" idx="0"/>
          </p:cNvCxnSpPr>
          <p:nvPr/>
        </p:nvCxnSpPr>
        <p:spPr>
          <a:xfrm>
            <a:off x="1122220" y="5170748"/>
            <a:ext cx="3338234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2" idx="2"/>
            <a:endCxn id="59" idx="0"/>
          </p:cNvCxnSpPr>
          <p:nvPr/>
        </p:nvCxnSpPr>
        <p:spPr>
          <a:xfrm>
            <a:off x="2813863" y="5170748"/>
            <a:ext cx="1646591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5" idx="2"/>
            <a:endCxn id="59" idx="0"/>
          </p:cNvCxnSpPr>
          <p:nvPr/>
        </p:nvCxnSpPr>
        <p:spPr>
          <a:xfrm>
            <a:off x="4449036" y="5185295"/>
            <a:ext cx="11419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3" idx="2"/>
            <a:endCxn id="59" idx="0"/>
          </p:cNvCxnSpPr>
          <p:nvPr/>
        </p:nvCxnSpPr>
        <p:spPr>
          <a:xfrm flipH="1">
            <a:off x="4460454" y="5185297"/>
            <a:ext cx="1767869" cy="469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59" idx="0"/>
          </p:cNvCxnSpPr>
          <p:nvPr/>
        </p:nvCxnSpPr>
        <p:spPr>
          <a:xfrm flipH="1">
            <a:off x="4460454" y="5185295"/>
            <a:ext cx="3429374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5415085" y="2406392"/>
            <a:ext cx="1179656" cy="49293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Difficult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(Books,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Interviews …)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051384" y="2406392"/>
            <a:ext cx="1285784" cy="492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High-Quality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(News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Articles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  Wikipedia …)</a:t>
            </a:r>
          </a:p>
        </p:txBody>
      </p:sp>
      <p:cxnSp>
        <p:nvCxnSpPr>
          <p:cNvPr id="122" name="Straight Connector 121"/>
          <p:cNvCxnSpPr>
            <a:stCxn id="64" idx="2"/>
            <a:endCxn id="115" idx="0"/>
          </p:cNvCxnSpPr>
          <p:nvPr/>
        </p:nvCxnSpPr>
        <p:spPr>
          <a:xfrm flipH="1">
            <a:off x="4694276" y="2010642"/>
            <a:ext cx="658508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64" idx="2"/>
            <a:endCxn id="114" idx="0"/>
          </p:cNvCxnSpPr>
          <p:nvPr/>
        </p:nvCxnSpPr>
        <p:spPr>
          <a:xfrm>
            <a:off x="5352784" y="2010642"/>
            <a:ext cx="652129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045979" y="355831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Methods</a:t>
            </a: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421482" y="3528642"/>
            <a:ext cx="843736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 Patterns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799634" y="3525413"/>
            <a:ext cx="937421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Logical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254623" y="3532581"/>
            <a:ext cx="901347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Statistical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611872" y="3518048"/>
            <a:ext cx="814234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Deep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Learning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589069" y="3525413"/>
            <a:ext cx="552388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NLP</a:t>
            </a: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Tools</a:t>
            </a:r>
          </a:p>
        </p:txBody>
      </p:sp>
      <p:cxnSp>
        <p:nvCxnSpPr>
          <p:cNvPr id="144" name="Straight Connector 143"/>
          <p:cNvCxnSpPr>
            <a:stCxn id="138" idx="2"/>
            <a:endCxn id="75" idx="0"/>
          </p:cNvCxnSpPr>
          <p:nvPr/>
        </p:nvCxnSpPr>
        <p:spPr>
          <a:xfrm>
            <a:off x="3268345" y="3949362"/>
            <a:ext cx="1180691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2"/>
            <a:endCxn id="75" idx="0"/>
          </p:cNvCxnSpPr>
          <p:nvPr/>
        </p:nvCxnSpPr>
        <p:spPr>
          <a:xfrm flipH="1">
            <a:off x="4449036" y="3956530"/>
            <a:ext cx="25626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73" idx="0"/>
          </p:cNvCxnSpPr>
          <p:nvPr/>
        </p:nvCxnSpPr>
        <p:spPr>
          <a:xfrm>
            <a:off x="5865263" y="3956530"/>
            <a:ext cx="363060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2"/>
            <a:endCxn id="73" idx="0"/>
          </p:cNvCxnSpPr>
          <p:nvPr/>
        </p:nvCxnSpPr>
        <p:spPr>
          <a:xfrm flipH="1">
            <a:off x="6228322" y="3941996"/>
            <a:ext cx="790667" cy="8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76" idx="0"/>
          </p:cNvCxnSpPr>
          <p:nvPr/>
        </p:nvCxnSpPr>
        <p:spPr>
          <a:xfrm>
            <a:off x="6981672" y="3956529"/>
            <a:ext cx="908156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8" idx="2"/>
            <a:endCxn id="76" idx="0"/>
          </p:cNvCxnSpPr>
          <p:nvPr/>
        </p:nvCxnSpPr>
        <p:spPr>
          <a:xfrm>
            <a:off x="3268344" y="3949362"/>
            <a:ext cx="4621484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8" idx="2"/>
            <a:endCxn id="72" idx="0"/>
          </p:cNvCxnSpPr>
          <p:nvPr/>
        </p:nvCxnSpPr>
        <p:spPr>
          <a:xfrm flipH="1">
            <a:off x="2813863" y="3949361"/>
            <a:ext cx="454481" cy="79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9" idx="2"/>
            <a:endCxn id="72" idx="0"/>
          </p:cNvCxnSpPr>
          <p:nvPr/>
        </p:nvCxnSpPr>
        <p:spPr>
          <a:xfrm flipH="1">
            <a:off x="2813863" y="3956530"/>
            <a:ext cx="1891433" cy="790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37" idx="2"/>
            <a:endCxn id="70" idx="0"/>
          </p:cNvCxnSpPr>
          <p:nvPr/>
        </p:nvCxnSpPr>
        <p:spPr>
          <a:xfrm flipH="1">
            <a:off x="1122220" y="3952590"/>
            <a:ext cx="721130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37" idx="2"/>
            <a:endCxn id="72" idx="0"/>
          </p:cNvCxnSpPr>
          <p:nvPr/>
        </p:nvCxnSpPr>
        <p:spPr>
          <a:xfrm>
            <a:off x="1843350" y="3952590"/>
            <a:ext cx="970513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3" idx="2"/>
            <a:endCxn id="137" idx="0"/>
          </p:cNvCxnSpPr>
          <p:nvPr/>
        </p:nvCxnSpPr>
        <p:spPr>
          <a:xfrm>
            <a:off x="1011063" y="2809365"/>
            <a:ext cx="832287" cy="71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74" idx="2"/>
            <a:endCxn id="138" idx="0"/>
          </p:cNvCxnSpPr>
          <p:nvPr/>
        </p:nvCxnSpPr>
        <p:spPr>
          <a:xfrm>
            <a:off x="2910011" y="2796542"/>
            <a:ext cx="358334" cy="72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74" idx="2"/>
            <a:endCxn id="139" idx="0"/>
          </p:cNvCxnSpPr>
          <p:nvPr/>
        </p:nvCxnSpPr>
        <p:spPr>
          <a:xfrm>
            <a:off x="2910011" y="2796542"/>
            <a:ext cx="1795286" cy="73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15" idx="2"/>
            <a:endCxn id="141" idx="0"/>
          </p:cNvCxnSpPr>
          <p:nvPr/>
        </p:nvCxnSpPr>
        <p:spPr>
          <a:xfrm>
            <a:off x="5103347" y="2899326"/>
            <a:ext cx="761916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14" idx="2"/>
            <a:endCxn id="140" idx="0"/>
          </p:cNvCxnSpPr>
          <p:nvPr/>
        </p:nvCxnSpPr>
        <p:spPr>
          <a:xfrm>
            <a:off x="6413985" y="2899326"/>
            <a:ext cx="605005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7" idx="2"/>
            <a:endCxn id="140" idx="0"/>
          </p:cNvCxnSpPr>
          <p:nvPr/>
        </p:nvCxnSpPr>
        <p:spPr>
          <a:xfrm flipH="1">
            <a:off x="7018989" y="2781072"/>
            <a:ext cx="601806" cy="73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69" idx="2"/>
          </p:cNvCxnSpPr>
          <p:nvPr/>
        </p:nvCxnSpPr>
        <p:spPr>
          <a:xfrm flipH="1">
            <a:off x="7053792" y="2781072"/>
            <a:ext cx="1636438" cy="72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15" idx="2"/>
            <a:endCxn id="138" idx="0"/>
          </p:cNvCxnSpPr>
          <p:nvPr/>
        </p:nvCxnSpPr>
        <p:spPr>
          <a:xfrm flipH="1">
            <a:off x="3268344" y="2899326"/>
            <a:ext cx="1835003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15" idx="2"/>
            <a:endCxn id="139" idx="0"/>
          </p:cNvCxnSpPr>
          <p:nvPr/>
        </p:nvCxnSpPr>
        <p:spPr>
          <a:xfrm flipH="1">
            <a:off x="4705296" y="2899326"/>
            <a:ext cx="398051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" idx="2"/>
            <a:endCxn id="138" idx="0"/>
          </p:cNvCxnSpPr>
          <p:nvPr/>
        </p:nvCxnSpPr>
        <p:spPr>
          <a:xfrm>
            <a:off x="1011063" y="2809365"/>
            <a:ext cx="2257282" cy="7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14" idx="2"/>
            <a:endCxn id="139" idx="0"/>
          </p:cNvCxnSpPr>
          <p:nvPr/>
        </p:nvCxnSpPr>
        <p:spPr>
          <a:xfrm flipH="1">
            <a:off x="4705297" y="2899326"/>
            <a:ext cx="1708688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endCxn id="73" idx="0"/>
          </p:cNvCxnSpPr>
          <p:nvPr/>
        </p:nvCxnSpPr>
        <p:spPr>
          <a:xfrm>
            <a:off x="4691970" y="3969829"/>
            <a:ext cx="1536353" cy="79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69" idx="2"/>
            <a:endCxn id="139" idx="0"/>
          </p:cNvCxnSpPr>
          <p:nvPr/>
        </p:nvCxnSpPr>
        <p:spPr>
          <a:xfrm flipH="1">
            <a:off x="4705296" y="2781072"/>
            <a:ext cx="3984934" cy="751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5" idx="2"/>
            <a:endCxn id="140" idx="0"/>
          </p:cNvCxnSpPr>
          <p:nvPr/>
        </p:nvCxnSpPr>
        <p:spPr>
          <a:xfrm>
            <a:off x="5103346" y="2899326"/>
            <a:ext cx="1915643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14" idx="2"/>
            <a:endCxn id="141" idx="0"/>
          </p:cNvCxnSpPr>
          <p:nvPr/>
        </p:nvCxnSpPr>
        <p:spPr>
          <a:xfrm flipH="1">
            <a:off x="5865263" y="2899326"/>
            <a:ext cx="139650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6" idx="0"/>
            <a:endCxn id="139" idx="2"/>
          </p:cNvCxnSpPr>
          <p:nvPr/>
        </p:nvCxnSpPr>
        <p:spPr>
          <a:xfrm flipH="1" flipV="1">
            <a:off x="4705297" y="3956530"/>
            <a:ext cx="318453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127055" y="2372593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Web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collections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(Web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crawls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18" name="Straight Connector 17"/>
          <p:cNvCxnSpPr>
            <a:stCxn id="63" idx="2"/>
            <a:endCxn id="3" idx="0"/>
          </p:cNvCxnSpPr>
          <p:nvPr/>
        </p:nvCxnSpPr>
        <p:spPr>
          <a:xfrm flipH="1">
            <a:off x="1011063" y="2010641"/>
            <a:ext cx="878749" cy="37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3" idx="2"/>
            <a:endCxn id="74" idx="0"/>
          </p:cNvCxnSpPr>
          <p:nvPr/>
        </p:nvCxnSpPr>
        <p:spPr>
          <a:xfrm>
            <a:off x="1889812" y="2010641"/>
            <a:ext cx="1020199" cy="36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2063539" y="2302694"/>
            <a:ext cx="4717655" cy="6293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7598" y="1885814"/>
            <a:ext cx="241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Crawling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73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153788" y="3081145"/>
            <a:ext cx="8936181" cy="133372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73" y="7961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Inputs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00473" y="565450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Outputs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107" y="2385416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Premium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Sources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(Wikipedia, IMDB, 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21626" y="1586692"/>
            <a:ext cx="213637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Semi-Structured Data</a:t>
            </a:r>
          </a:p>
          <a:p>
            <a:pPr algn="ctr"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(Infoboxes, </a:t>
            </a:r>
            <a:r>
              <a:rPr lang="de-DE" sz="1350" dirty="0" err="1">
                <a:solidFill>
                  <a:prstClr val="black"/>
                </a:solidFill>
                <a:latin typeface="Calibri" panose="020F0502020204030204"/>
              </a:rPr>
              <a:t>Tables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, Lists …)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502807" y="1586693"/>
            <a:ext cx="1699953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Text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Documents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Web Pages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188435" y="1586693"/>
            <a:ext cx="1305098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400" b="1" dirty="0" err="1">
                <a:solidFill>
                  <a:prstClr val="black"/>
                </a:solidFill>
                <a:latin typeface="Calibri" panose="020F0502020204030204"/>
              </a:rPr>
              <a:t>Conversations</a:t>
            </a: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Behavior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56568" y="2417390"/>
            <a:ext cx="1128455" cy="363682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Online Forums</a:t>
            </a:r>
          </a:p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Social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Media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290490" y="2419872"/>
            <a:ext cx="799479" cy="361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Queries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Clicks</a:t>
            </a:r>
            <a:endParaRPr lang="de-DE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7470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Entity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names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aliases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classes</a:t>
            </a:r>
            <a:endParaRPr lang="de-DE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09113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Entities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 in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Taxonomy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623573" y="4761348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Relational</a:t>
            </a: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955472" y="4761347"/>
            <a:ext cx="987126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Constraint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86122" y="4761347"/>
            <a:ext cx="120741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Canonicalized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cxnSp>
        <p:nvCxnSpPr>
          <p:cNvPr id="77" name="Straight Connector 76"/>
          <p:cNvCxnSpPr>
            <a:stCxn id="2" idx="2"/>
            <a:endCxn id="63" idx="0"/>
          </p:cNvCxnSpPr>
          <p:nvPr/>
        </p:nvCxnSpPr>
        <p:spPr>
          <a:xfrm flipH="1">
            <a:off x="1889812" y="1165508"/>
            <a:ext cx="2504359" cy="421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" idx="2"/>
            <a:endCxn id="64" idx="0"/>
          </p:cNvCxnSpPr>
          <p:nvPr/>
        </p:nvCxnSpPr>
        <p:spPr>
          <a:xfrm>
            <a:off x="4394171" y="1165508"/>
            <a:ext cx="9586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" idx="2"/>
            <a:endCxn id="66" idx="0"/>
          </p:cNvCxnSpPr>
          <p:nvPr/>
        </p:nvCxnSpPr>
        <p:spPr>
          <a:xfrm>
            <a:off x="4394171" y="1165508"/>
            <a:ext cx="34468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2"/>
            <a:endCxn id="67" idx="0"/>
          </p:cNvCxnSpPr>
          <p:nvPr/>
        </p:nvCxnSpPr>
        <p:spPr>
          <a:xfrm flipH="1">
            <a:off x="7620795" y="2010642"/>
            <a:ext cx="220189" cy="406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6" idx="2"/>
            <a:endCxn id="69" idx="0"/>
          </p:cNvCxnSpPr>
          <p:nvPr/>
        </p:nvCxnSpPr>
        <p:spPr>
          <a:xfrm>
            <a:off x="7840984" y="2010642"/>
            <a:ext cx="849246" cy="409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59" idx="0"/>
          </p:cNvCxnSpPr>
          <p:nvPr/>
        </p:nvCxnSpPr>
        <p:spPr>
          <a:xfrm>
            <a:off x="1122220" y="5170748"/>
            <a:ext cx="3338234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2" idx="2"/>
            <a:endCxn id="59" idx="0"/>
          </p:cNvCxnSpPr>
          <p:nvPr/>
        </p:nvCxnSpPr>
        <p:spPr>
          <a:xfrm>
            <a:off x="2813863" y="5170748"/>
            <a:ext cx="1646591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5" idx="2"/>
            <a:endCxn id="59" idx="0"/>
          </p:cNvCxnSpPr>
          <p:nvPr/>
        </p:nvCxnSpPr>
        <p:spPr>
          <a:xfrm>
            <a:off x="4449036" y="5185295"/>
            <a:ext cx="11419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3" idx="2"/>
            <a:endCxn id="59" idx="0"/>
          </p:cNvCxnSpPr>
          <p:nvPr/>
        </p:nvCxnSpPr>
        <p:spPr>
          <a:xfrm flipH="1">
            <a:off x="4460454" y="5185297"/>
            <a:ext cx="1767869" cy="469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59" idx="0"/>
          </p:cNvCxnSpPr>
          <p:nvPr/>
        </p:nvCxnSpPr>
        <p:spPr>
          <a:xfrm flipH="1">
            <a:off x="4460454" y="5185295"/>
            <a:ext cx="3429374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5415085" y="2406392"/>
            <a:ext cx="1179656" cy="49293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Difficult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(Books,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Interviews …)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051384" y="2406392"/>
            <a:ext cx="1285784" cy="492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High-Quality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(News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Articles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  Wikipedia …)</a:t>
            </a:r>
          </a:p>
        </p:txBody>
      </p:sp>
      <p:cxnSp>
        <p:nvCxnSpPr>
          <p:cNvPr id="122" name="Straight Connector 121"/>
          <p:cNvCxnSpPr>
            <a:stCxn id="64" idx="2"/>
            <a:endCxn id="115" idx="0"/>
          </p:cNvCxnSpPr>
          <p:nvPr/>
        </p:nvCxnSpPr>
        <p:spPr>
          <a:xfrm flipH="1">
            <a:off x="4694276" y="2010642"/>
            <a:ext cx="658508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64" idx="2"/>
            <a:endCxn id="114" idx="0"/>
          </p:cNvCxnSpPr>
          <p:nvPr/>
        </p:nvCxnSpPr>
        <p:spPr>
          <a:xfrm>
            <a:off x="5352784" y="2010642"/>
            <a:ext cx="652129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045979" y="355831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Methods</a:t>
            </a: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421482" y="3528642"/>
            <a:ext cx="843736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 Patterns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799634" y="3525413"/>
            <a:ext cx="937421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Logical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254623" y="3532581"/>
            <a:ext cx="901347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Statistical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611872" y="3518048"/>
            <a:ext cx="814234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Deep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Learning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589069" y="3525413"/>
            <a:ext cx="552388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NLP</a:t>
            </a: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Tools</a:t>
            </a:r>
          </a:p>
        </p:txBody>
      </p:sp>
      <p:cxnSp>
        <p:nvCxnSpPr>
          <p:cNvPr id="144" name="Straight Connector 143"/>
          <p:cNvCxnSpPr>
            <a:stCxn id="138" idx="2"/>
            <a:endCxn id="75" idx="0"/>
          </p:cNvCxnSpPr>
          <p:nvPr/>
        </p:nvCxnSpPr>
        <p:spPr>
          <a:xfrm>
            <a:off x="3268345" y="3949362"/>
            <a:ext cx="1180691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2"/>
            <a:endCxn id="75" idx="0"/>
          </p:cNvCxnSpPr>
          <p:nvPr/>
        </p:nvCxnSpPr>
        <p:spPr>
          <a:xfrm flipH="1">
            <a:off x="4449036" y="3956530"/>
            <a:ext cx="25626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73" idx="0"/>
          </p:cNvCxnSpPr>
          <p:nvPr/>
        </p:nvCxnSpPr>
        <p:spPr>
          <a:xfrm>
            <a:off x="5865263" y="3956530"/>
            <a:ext cx="363060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2"/>
            <a:endCxn id="73" idx="0"/>
          </p:cNvCxnSpPr>
          <p:nvPr/>
        </p:nvCxnSpPr>
        <p:spPr>
          <a:xfrm flipH="1">
            <a:off x="6228322" y="3941996"/>
            <a:ext cx="790667" cy="8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76" idx="0"/>
          </p:cNvCxnSpPr>
          <p:nvPr/>
        </p:nvCxnSpPr>
        <p:spPr>
          <a:xfrm>
            <a:off x="6981672" y="3956529"/>
            <a:ext cx="908156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8" idx="2"/>
            <a:endCxn id="76" idx="0"/>
          </p:cNvCxnSpPr>
          <p:nvPr/>
        </p:nvCxnSpPr>
        <p:spPr>
          <a:xfrm>
            <a:off x="3268344" y="3949362"/>
            <a:ext cx="4621484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8" idx="2"/>
            <a:endCxn id="72" idx="0"/>
          </p:cNvCxnSpPr>
          <p:nvPr/>
        </p:nvCxnSpPr>
        <p:spPr>
          <a:xfrm flipH="1">
            <a:off x="2813863" y="3949361"/>
            <a:ext cx="454481" cy="79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9" idx="2"/>
            <a:endCxn id="72" idx="0"/>
          </p:cNvCxnSpPr>
          <p:nvPr/>
        </p:nvCxnSpPr>
        <p:spPr>
          <a:xfrm flipH="1">
            <a:off x="2813863" y="3956530"/>
            <a:ext cx="1891433" cy="790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37" idx="2"/>
            <a:endCxn id="70" idx="0"/>
          </p:cNvCxnSpPr>
          <p:nvPr/>
        </p:nvCxnSpPr>
        <p:spPr>
          <a:xfrm flipH="1">
            <a:off x="1122220" y="3952590"/>
            <a:ext cx="721130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37" idx="2"/>
            <a:endCxn id="72" idx="0"/>
          </p:cNvCxnSpPr>
          <p:nvPr/>
        </p:nvCxnSpPr>
        <p:spPr>
          <a:xfrm>
            <a:off x="1843350" y="3952590"/>
            <a:ext cx="970513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3" idx="2"/>
            <a:endCxn id="137" idx="0"/>
          </p:cNvCxnSpPr>
          <p:nvPr/>
        </p:nvCxnSpPr>
        <p:spPr>
          <a:xfrm>
            <a:off x="1011063" y="2809365"/>
            <a:ext cx="832287" cy="71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74" idx="2"/>
            <a:endCxn id="138" idx="0"/>
          </p:cNvCxnSpPr>
          <p:nvPr/>
        </p:nvCxnSpPr>
        <p:spPr>
          <a:xfrm>
            <a:off x="2910011" y="2796542"/>
            <a:ext cx="358334" cy="72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74" idx="2"/>
            <a:endCxn id="139" idx="0"/>
          </p:cNvCxnSpPr>
          <p:nvPr/>
        </p:nvCxnSpPr>
        <p:spPr>
          <a:xfrm>
            <a:off x="2910011" y="2796542"/>
            <a:ext cx="1795286" cy="73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15" idx="2"/>
            <a:endCxn id="141" idx="0"/>
          </p:cNvCxnSpPr>
          <p:nvPr/>
        </p:nvCxnSpPr>
        <p:spPr>
          <a:xfrm>
            <a:off x="5103347" y="2899326"/>
            <a:ext cx="761916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14" idx="2"/>
            <a:endCxn id="140" idx="0"/>
          </p:cNvCxnSpPr>
          <p:nvPr/>
        </p:nvCxnSpPr>
        <p:spPr>
          <a:xfrm>
            <a:off x="6413985" y="2899326"/>
            <a:ext cx="605005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7" idx="2"/>
            <a:endCxn id="140" idx="0"/>
          </p:cNvCxnSpPr>
          <p:nvPr/>
        </p:nvCxnSpPr>
        <p:spPr>
          <a:xfrm flipH="1">
            <a:off x="7018989" y="2781072"/>
            <a:ext cx="601806" cy="73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69" idx="2"/>
          </p:cNvCxnSpPr>
          <p:nvPr/>
        </p:nvCxnSpPr>
        <p:spPr>
          <a:xfrm flipH="1">
            <a:off x="7053792" y="2781072"/>
            <a:ext cx="1636438" cy="72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15" idx="2"/>
            <a:endCxn id="138" idx="0"/>
          </p:cNvCxnSpPr>
          <p:nvPr/>
        </p:nvCxnSpPr>
        <p:spPr>
          <a:xfrm flipH="1">
            <a:off x="3268344" y="2899326"/>
            <a:ext cx="1835003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15" idx="2"/>
            <a:endCxn id="139" idx="0"/>
          </p:cNvCxnSpPr>
          <p:nvPr/>
        </p:nvCxnSpPr>
        <p:spPr>
          <a:xfrm flipH="1">
            <a:off x="4705296" y="2899326"/>
            <a:ext cx="398051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" idx="2"/>
            <a:endCxn id="138" idx="0"/>
          </p:cNvCxnSpPr>
          <p:nvPr/>
        </p:nvCxnSpPr>
        <p:spPr>
          <a:xfrm>
            <a:off x="1011063" y="2809365"/>
            <a:ext cx="2257282" cy="7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14" idx="2"/>
            <a:endCxn id="139" idx="0"/>
          </p:cNvCxnSpPr>
          <p:nvPr/>
        </p:nvCxnSpPr>
        <p:spPr>
          <a:xfrm flipH="1">
            <a:off x="4705297" y="2899326"/>
            <a:ext cx="1708688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endCxn id="73" idx="0"/>
          </p:cNvCxnSpPr>
          <p:nvPr/>
        </p:nvCxnSpPr>
        <p:spPr>
          <a:xfrm>
            <a:off x="4691970" y="3969829"/>
            <a:ext cx="1536353" cy="79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69" idx="2"/>
            <a:endCxn id="139" idx="0"/>
          </p:cNvCxnSpPr>
          <p:nvPr/>
        </p:nvCxnSpPr>
        <p:spPr>
          <a:xfrm flipH="1">
            <a:off x="4705296" y="2781072"/>
            <a:ext cx="3984934" cy="751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5" idx="2"/>
            <a:endCxn id="140" idx="0"/>
          </p:cNvCxnSpPr>
          <p:nvPr/>
        </p:nvCxnSpPr>
        <p:spPr>
          <a:xfrm>
            <a:off x="5103346" y="2899326"/>
            <a:ext cx="1915643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14" idx="2"/>
            <a:endCxn id="141" idx="0"/>
          </p:cNvCxnSpPr>
          <p:nvPr/>
        </p:nvCxnSpPr>
        <p:spPr>
          <a:xfrm flipH="1">
            <a:off x="5865263" y="2899326"/>
            <a:ext cx="139650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6" idx="0"/>
            <a:endCxn id="139" idx="2"/>
          </p:cNvCxnSpPr>
          <p:nvPr/>
        </p:nvCxnSpPr>
        <p:spPr>
          <a:xfrm flipH="1" flipV="1">
            <a:off x="4705297" y="3956530"/>
            <a:ext cx="318453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127055" y="2372593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Web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collections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(Web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crawls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18" name="Straight Connector 17"/>
          <p:cNvCxnSpPr>
            <a:stCxn id="63" idx="2"/>
            <a:endCxn id="3" idx="0"/>
          </p:cNvCxnSpPr>
          <p:nvPr/>
        </p:nvCxnSpPr>
        <p:spPr>
          <a:xfrm flipH="1">
            <a:off x="1011063" y="2010641"/>
            <a:ext cx="878749" cy="37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3" idx="2"/>
            <a:endCxn id="74" idx="0"/>
          </p:cNvCxnSpPr>
          <p:nvPr/>
        </p:nvCxnSpPr>
        <p:spPr>
          <a:xfrm>
            <a:off x="1889812" y="2010641"/>
            <a:ext cx="1020199" cy="36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53788" y="2298449"/>
            <a:ext cx="3672254" cy="17567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0073" y="1874499"/>
            <a:ext cx="241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Scraping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2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AKBC design considerations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Scraping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A0261-2493-4C02-9B53-6EF6F260EEA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abian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abi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1419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954F72"/>
      </a:folHlink>
    </a:clrScheme>
    <a:fontScheme name="fabiana-custom">
      <a:majorFont>
        <a:latin typeface="Fabiana"/>
        <a:ea typeface=""/>
        <a:cs typeface=""/>
      </a:majorFont>
      <a:minorFont>
        <a:latin typeface="Fabi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4F801D3-6537-463D-9262-E94F6B3B81A1}" vid="{BCAD50F6-2409-4EA7-8604-E483F780F0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2004</Words>
  <Application>Microsoft Office PowerPoint</Application>
  <PresentationFormat>On-screen Show (4:3)</PresentationFormat>
  <Paragraphs>536</Paragraphs>
  <Slides>62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Calibri Light</vt:lpstr>
      <vt:lpstr>Fabiana</vt:lpstr>
      <vt:lpstr>Times New Roman</vt:lpstr>
      <vt:lpstr>Wingdings</vt:lpstr>
      <vt:lpstr>Theme1</vt:lpstr>
      <vt:lpstr>Office Theme</vt:lpstr>
      <vt:lpstr>Automated knowledge  base construction   2. Design considerations,  crawling and scraping</vt:lpstr>
      <vt:lpstr>Notes</vt:lpstr>
      <vt:lpstr>Outline</vt:lpstr>
      <vt:lpstr>AKBC design considerations</vt:lpstr>
      <vt:lpstr>What should be the output?</vt:lpstr>
      <vt:lpstr>PowerPoint Presentation</vt:lpstr>
      <vt:lpstr>PowerPoint Presentation</vt:lpstr>
      <vt:lpstr>PowerPoint Presentation</vt:lpstr>
      <vt:lpstr>Outline</vt:lpstr>
      <vt:lpstr>Acknowledgment</vt:lpstr>
      <vt:lpstr>Crawling: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Crawling: The fine print</vt:lpstr>
      <vt:lpstr>PowerPoint Presentation</vt:lpstr>
      <vt:lpstr>PowerPoint Presentation</vt:lpstr>
      <vt:lpstr>Freshness problem (2)</vt:lpstr>
      <vt:lpstr>Estimating change frequencies</vt:lpstr>
      <vt:lpstr>Wijaya et al., EMNLP 2015</vt:lpstr>
      <vt:lpstr>Optimization problem [Razniewski, 2016]</vt:lpstr>
      <vt:lpstr>Decay behaviour</vt:lpstr>
      <vt:lpstr>Observed decay behaviour</vt:lpstr>
      <vt:lpstr>Average freshness F</vt:lpstr>
      <vt:lpstr>Net income NI</vt:lpstr>
      <vt:lpstr>Examples for address updates:  NI over 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Insights from crawling mpi-inf.mpg.de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Scraping: Browser</vt:lpstr>
      <vt:lpstr>Scraping in Python - XPath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Scraping in Python – BeautifulSoup</vt:lpstr>
      <vt:lpstr>Alternative Scraping in Python – BeautifulSoup (2)</vt:lpstr>
      <vt:lpstr>XPath vs. BeautifulSoup vs …</vt:lpstr>
      <vt:lpstr>Assignment 2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Dev</dc:creator>
  <cp:lastModifiedBy>simon</cp:lastModifiedBy>
  <cp:revision>178</cp:revision>
  <dcterms:created xsi:type="dcterms:W3CDTF">2019-07-17T16:01:08Z</dcterms:created>
  <dcterms:modified xsi:type="dcterms:W3CDTF">2022-06-24T07:56:57Z</dcterms:modified>
</cp:coreProperties>
</file>