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90" r:id="rId2"/>
    <p:sldId id="622" r:id="rId3"/>
    <p:sldId id="292" r:id="rId4"/>
    <p:sldId id="616" r:id="rId5"/>
    <p:sldId id="617" r:id="rId6"/>
    <p:sldId id="424" r:id="rId7"/>
    <p:sldId id="618" r:id="rId8"/>
    <p:sldId id="319" r:id="rId9"/>
    <p:sldId id="321" r:id="rId10"/>
    <p:sldId id="322" r:id="rId11"/>
    <p:sldId id="324" r:id="rId12"/>
    <p:sldId id="323" r:id="rId13"/>
    <p:sldId id="325" r:id="rId14"/>
    <p:sldId id="326" r:id="rId15"/>
    <p:sldId id="327" r:id="rId16"/>
    <p:sldId id="328" r:id="rId17"/>
    <p:sldId id="296" r:id="rId18"/>
    <p:sldId id="331" r:id="rId19"/>
    <p:sldId id="330" r:id="rId20"/>
    <p:sldId id="329" r:id="rId21"/>
    <p:sldId id="406" r:id="rId22"/>
    <p:sldId id="407" r:id="rId23"/>
    <p:sldId id="332" r:id="rId24"/>
    <p:sldId id="333" r:id="rId25"/>
    <p:sldId id="334" r:id="rId26"/>
    <p:sldId id="336" r:id="rId27"/>
    <p:sldId id="338" r:id="rId28"/>
    <p:sldId id="310" r:id="rId29"/>
    <p:sldId id="423" r:id="rId30"/>
    <p:sldId id="340" r:id="rId31"/>
    <p:sldId id="397" r:id="rId32"/>
    <p:sldId id="620" r:id="rId33"/>
    <p:sldId id="259" r:id="rId34"/>
    <p:sldId id="260" r:id="rId35"/>
    <p:sldId id="261" r:id="rId36"/>
    <p:sldId id="262" r:id="rId37"/>
    <p:sldId id="266" r:id="rId38"/>
    <p:sldId id="267" r:id="rId39"/>
    <p:sldId id="268" r:id="rId40"/>
    <p:sldId id="619" r:id="rId41"/>
    <p:sldId id="270" r:id="rId42"/>
    <p:sldId id="420" r:id="rId43"/>
    <p:sldId id="273" r:id="rId44"/>
    <p:sldId id="621" r:id="rId45"/>
    <p:sldId id="303" r:id="rId46"/>
    <p:sldId id="276" r:id="rId47"/>
    <p:sldId id="402" r:id="rId48"/>
    <p:sldId id="277" r:id="rId49"/>
    <p:sldId id="398" r:id="rId50"/>
    <p:sldId id="316" r:id="rId51"/>
    <p:sldId id="422" r:id="rId52"/>
    <p:sldId id="317" r:id="rId53"/>
    <p:sldId id="320" r:id="rId54"/>
  </p:sldIdLst>
  <p:sldSz cx="9144000" cy="6858000" type="screen4x3"/>
  <p:notesSz cx="6797675" cy="9928225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3B769-959F-472C-9CEA-EA2539D96556}">
          <p14:sldIdLst>
            <p14:sldId id="290"/>
            <p14:sldId id="622"/>
            <p14:sldId id="292"/>
            <p14:sldId id="616"/>
            <p14:sldId id="617"/>
            <p14:sldId id="424"/>
            <p14:sldId id="618"/>
            <p14:sldId id="319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296"/>
            <p14:sldId id="331"/>
            <p14:sldId id="330"/>
            <p14:sldId id="329"/>
            <p14:sldId id="406"/>
            <p14:sldId id="407"/>
            <p14:sldId id="332"/>
            <p14:sldId id="333"/>
            <p14:sldId id="334"/>
            <p14:sldId id="336"/>
            <p14:sldId id="338"/>
            <p14:sldId id="310"/>
            <p14:sldId id="423"/>
            <p14:sldId id="340"/>
            <p14:sldId id="397"/>
            <p14:sldId id="620"/>
            <p14:sldId id="259"/>
            <p14:sldId id="260"/>
            <p14:sldId id="261"/>
            <p14:sldId id="262"/>
            <p14:sldId id="266"/>
            <p14:sldId id="267"/>
            <p14:sldId id="268"/>
            <p14:sldId id="619"/>
            <p14:sldId id="270"/>
            <p14:sldId id="420"/>
            <p14:sldId id="273"/>
            <p14:sldId id="621"/>
            <p14:sldId id="303"/>
            <p14:sldId id="276"/>
            <p14:sldId id="402"/>
            <p14:sldId id="277"/>
            <p14:sldId id="398"/>
            <p14:sldId id="316"/>
            <p14:sldId id="422"/>
            <p14:sldId id="317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40" autoAdjust="0"/>
  </p:normalViewPr>
  <p:slideViewPr>
    <p:cSldViewPr snapToGrid="0">
      <p:cViewPr varScale="1">
        <p:scale>
          <a:sx n="77" d="100"/>
          <a:sy n="77" d="100"/>
        </p:scale>
        <p:origin x="16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9A01A-928D-4709-BEC4-D0CDD1DC01D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B9EE-B3CA-4F55-83E0-23DB9B52C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6E78-7DBA-4F9F-B1CF-643D29E1166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AE2BE-E134-4FE2-8681-60472A65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Interactive: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OpenTapioca</a:t>
            </a:r>
            <a:r>
              <a:rPr lang="en-US" baseline="0"/>
              <a:t> demo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DAG to tree -&gt; retain all edges that are used in cheapest shipment.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AE2BE-E134-4FE2-8681-60472A659C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Linking: WordNet lookup, then embedding similarity to obtain right sense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AE2BE-E134-4FE2-8681-60472A659C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[[Angela]] met [[Donald]] and together they discussed about [[Vladimir]] </a:t>
            </a:r>
          </a:p>
          <a:p>
            <a:r>
              <a:rPr lang="en-US" dirty="0"/>
              <a:t>Associated Press writer Julie Pace contributed from Washington. She knows Obama and lives in Berlin.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3286-245A-4EF2-ACE5-5D63D5F0800D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0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5F8-2777-4E7C-A360-F953363D792E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79D1-8333-4D30-B462-E55C8672B186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1F59-5B12-4B8D-B5AD-7B662F04B66C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B375-D305-4464-A1BE-116070E432F9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3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C963-2D16-4CEC-9A5A-8BE154D15574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4D7A-656E-4E77-B08D-03AB89E50C00}" type="datetime1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718C-21BE-466D-850C-28FAFD999059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8443-5FFB-4C03-B8A4-8195FA3152C7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0886-EABD-4D29-A4F4-0896BF3D14B2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AC46-04EB-4A1A-9181-E766835C178D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5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2890-548C-4069-AB40-4D7CF19A5D21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5067-0A4F-4645-8476-45AEE35A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apioc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.d5.mpi-inf.mpg.de/webaida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ry.rosette.com/" TargetMode="External"/><Relationship Id="rId2" Type="http://schemas.openxmlformats.org/officeDocument/2006/relationships/hyperlink" Target="https://spacy.io/usage/linguistic-features#entity-link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zure.microsoft.com/en-us/services/cognitive-services/text-analytics/" TargetMode="External"/><Relationship Id="rId4" Type="http://schemas.openxmlformats.org/officeDocument/2006/relationships/hyperlink" Target="https://cloud.google.com/natural-language/docs/analyzing-entities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807"/>
            <a:ext cx="77724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Automated knowledge </a:t>
            </a:r>
            <a:br>
              <a:rPr lang="en-US" sz="4400" dirty="0"/>
            </a:br>
            <a:r>
              <a:rPr lang="en-US" sz="4400" dirty="0"/>
              <a:t>base construction</a:t>
            </a:r>
            <a:br>
              <a:rPr lang="en-US" sz="4800" dirty="0"/>
            </a:br>
            <a:br>
              <a:rPr lang="en-US" sz="4800" dirty="0"/>
            </a:br>
            <a:r>
              <a:rPr lang="en-US" sz="4000" dirty="0"/>
              <a:t>4. Taxonomy induction + entity disambiguation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1472"/>
            <a:ext cx="6858000" cy="1655762"/>
          </a:xfrm>
        </p:spPr>
        <p:txBody>
          <a:bodyPr/>
          <a:lstStyle/>
          <a:p>
            <a:r>
              <a:rPr lang="en-US" dirty="0"/>
              <a:t>Simon Razniewski</a:t>
            </a:r>
          </a:p>
          <a:p>
            <a:r>
              <a:rPr lang="en-US"/>
              <a:t>Summer term 2022</a:t>
            </a:r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FF"/>
                </a:solidFill>
              </a:rPr>
              <a:t>Noise</a:t>
            </a:r>
          </a:p>
          <a:p>
            <a:pPr lvl="1"/>
            <a:r>
              <a:rPr lang="en-US" dirty="0"/>
              <a:t>Extraction errors</a:t>
            </a:r>
          </a:p>
          <a:p>
            <a:pPr lvl="1"/>
            <a:r>
              <a:rPr lang="en-US" dirty="0"/>
              <a:t>Instances</a:t>
            </a:r>
          </a:p>
          <a:p>
            <a:pPr lvl="1"/>
            <a:r>
              <a:rPr lang="en-US" dirty="0"/>
              <a:t>Ambiguous terms</a:t>
            </a:r>
          </a:p>
          <a:p>
            <a:pPr lvl="1"/>
            <a:r>
              <a:rPr lang="en-US" dirty="0"/>
              <a:t>Meta-categories</a:t>
            </a:r>
          </a:p>
          <a:p>
            <a:r>
              <a:rPr lang="en-US" dirty="0">
                <a:solidFill>
                  <a:srgbClr val="0000FF"/>
                </a:solidFill>
              </a:rPr>
              <a:t>Structural oddities</a:t>
            </a:r>
          </a:p>
          <a:p>
            <a:pPr lvl="1"/>
            <a:r>
              <a:rPr lang="en-US" dirty="0"/>
              <a:t>Cycles</a:t>
            </a:r>
          </a:p>
          <a:p>
            <a:pPr lvl="1"/>
            <a:r>
              <a:rPr lang="en-US" dirty="0"/>
              <a:t>Upward branching</a:t>
            </a:r>
          </a:p>
          <a:p>
            <a:pPr lvl="1"/>
            <a:r>
              <a:rPr lang="en-US" dirty="0"/>
              <a:t>Redundancy (transitive edges)</a:t>
            </a:r>
          </a:p>
          <a:p>
            <a:r>
              <a:rPr lang="en-US" dirty="0">
                <a:solidFill>
                  <a:srgbClr val="0000FF"/>
                </a:solidFill>
              </a:rPr>
              <a:t>Imbalance in observations and scoring</a:t>
            </a:r>
          </a:p>
          <a:p>
            <a:pPr lvl="1"/>
            <a:r>
              <a:rPr lang="en-US" dirty="0"/>
              <a:t>Naive thresholding discards entire regions</a:t>
            </a:r>
          </a:p>
          <a:p>
            <a:pPr lvl="1"/>
            <a:endParaRPr lang="en-US" dirty="0"/>
          </a:p>
        </p:txBody>
      </p:sp>
      <p:pic>
        <p:nvPicPr>
          <p:cNvPr id="4" name="Picture 3" descr="2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54754" r="50263" b="-821"/>
          <a:stretch/>
        </p:blipFill>
        <p:spPr>
          <a:xfrm>
            <a:off x="4680609" y="750499"/>
            <a:ext cx="4463391" cy="31370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416496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Text-based taxonomy induction challenge [</a:t>
            </a:r>
            <a:r>
              <a:rPr lang="en-US" sz="3200" dirty="0" err="1"/>
              <a:t>Semeval</a:t>
            </a:r>
            <a:r>
              <a:rPr lang="en-US" sz="3200" dirty="0"/>
              <a:t> 2016, </a:t>
            </a:r>
            <a:r>
              <a:rPr lang="en-US" sz="3200" dirty="0" err="1"/>
              <a:t>Bordea</a:t>
            </a:r>
            <a:r>
              <a:rPr lang="en-US" sz="3200" dirty="0"/>
              <a:t> et al.]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Input</a:t>
            </a:r>
            <a:r>
              <a:rPr lang="en-US" dirty="0"/>
              <a:t>: Set of domain terms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solidFill>
                  <a:srgbClr val="00B050"/>
                </a:solidFill>
              </a:rPr>
              <a:t>Tofu, pizza, garlic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solidFill>
                  <a:srgbClr val="00B050"/>
                </a:solidFill>
              </a:rPr>
              <a:t>Computer, smartphone, printer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Task</a:t>
            </a:r>
            <a:r>
              <a:rPr lang="en-US" dirty="0"/>
              <a:t>: Induce a taxonomy over these terms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Evaluation measures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Recall w.r.t. gold standard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Precision w.r.t. gold standard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Connectedness (#connected components)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Categorization (#intermediate nodes)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Acyclicity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#nodes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#edges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Taxi [</a:t>
            </a:r>
            <a:r>
              <a:rPr lang="en-US" dirty="0" err="1"/>
              <a:t>Panchenko</a:t>
            </a:r>
            <a:r>
              <a:rPr lang="en-US" dirty="0"/>
              <a:t> et al., 2016]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9566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Crawl domain-specific text corpora in addition to WP, </a:t>
            </a:r>
            <a:r>
              <a:rPr lang="en-US" dirty="0" err="1">
                <a:solidFill>
                  <a:srgbClr val="0000FF"/>
                </a:solidFill>
              </a:rPr>
              <a:t>Commoncrawl</a:t>
            </a:r>
            <a:endParaRPr lang="en-US" dirty="0">
              <a:solidFill>
                <a:srgbClr val="0000FF"/>
              </a:solidFill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Candidate </a:t>
            </a:r>
            <a:r>
              <a:rPr lang="en-US" dirty="0" err="1">
                <a:solidFill>
                  <a:srgbClr val="0000FF"/>
                </a:solidFill>
              </a:rPr>
              <a:t>hypernymy</a:t>
            </a:r>
            <a:r>
              <a:rPr lang="en-US" dirty="0">
                <a:solidFill>
                  <a:srgbClr val="0000FF"/>
                </a:solidFill>
              </a:rPr>
              <a:t> extraction 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r>
              <a:rPr lang="en-US" dirty="0"/>
              <a:t>Via substrings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“biomedical science” </a:t>
            </a:r>
            <a:r>
              <a:rPr lang="en-US" dirty="0" err="1"/>
              <a:t>isA</a:t>
            </a:r>
            <a:r>
              <a:rPr lang="en-US" dirty="0"/>
              <a:t> “science”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“microbiology” </a:t>
            </a:r>
            <a:r>
              <a:rPr lang="en-US" dirty="0" err="1"/>
              <a:t>isA</a:t>
            </a:r>
            <a:r>
              <a:rPr lang="en-US" dirty="0"/>
              <a:t> “biology”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“toast with bacon” </a:t>
            </a:r>
            <a:r>
              <a:rPr lang="en-US" dirty="0" err="1"/>
              <a:t>isA</a:t>
            </a:r>
            <a:r>
              <a:rPr lang="en-US" dirty="0"/>
              <a:t> “toast”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Lemmatization, simple modifier processing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Scoring proportional to relative overlap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Candidate hypernymy from 4 Hearst-Pattern extraction projects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Supervised pruning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Positive examples: gold data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Negative examples: inverted hypernyms + siblings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Features: Substring overlap, Hearst confidence (more features did not help)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Taxi [</a:t>
            </a:r>
            <a:r>
              <a:rPr lang="en-US" dirty="0" err="1"/>
              <a:t>Panchenko</a:t>
            </a:r>
            <a:r>
              <a:rPr lang="en-US" dirty="0"/>
              <a:t> et al., 2016]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4. Taxonomy induction</a:t>
            </a:r>
          </a:p>
          <a:p>
            <a:pPr lvl="2"/>
            <a:r>
              <a:rPr lang="en-US" dirty="0"/>
              <a:t>Break cycles by random edge removal</a:t>
            </a:r>
          </a:p>
          <a:p>
            <a:pPr lvl="2"/>
            <a:r>
              <a:rPr lang="en-US" dirty="0"/>
              <a:t>Fix disconnected components by attaching each node with zero out-degree to root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8" y="3688080"/>
            <a:ext cx="7248525" cy="1676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05127" y="5196167"/>
            <a:ext cx="458911" cy="168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336487" y="5193294"/>
            <a:ext cx="458911" cy="168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8716" y="6081992"/>
            <a:ext cx="455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too many hypernyms in English</a:t>
            </a:r>
          </a:p>
        </p:txBody>
      </p:sp>
    </p:spTree>
    <p:extLst>
      <p:ext uri="{BB962C8B-B14F-4D97-AF65-F5344CB8AC3E}">
        <p14:creationId xmlns:p14="http://schemas.microsoft.com/office/powerpoint/2010/main" val="419122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Taxonomy induction using hypernym subsequences [Gupta et al., 2017]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Looking at </a:t>
            </a:r>
            <a:r>
              <a:rPr lang="en-US" sz="2000" dirty="0">
                <a:solidFill>
                  <a:srgbClr val="0000FF"/>
                </a:solidFill>
              </a:rPr>
              <a:t>edges in isolation ignores important </a:t>
            </a:r>
            <a:r>
              <a:rPr lang="en-US" sz="2000" dirty="0"/>
              <a:t>interactions</a:t>
            </a:r>
          </a:p>
          <a:p>
            <a:pPr lvl="1"/>
            <a:r>
              <a:rPr lang="en-US" sz="1800" dirty="0"/>
              <a:t>Hypernym candidates typically contain higher-level terms that help in predicting whole sequence</a:t>
            </a:r>
          </a:p>
          <a:p>
            <a:pPr lvl="1"/>
            <a:r>
              <a:rPr lang="en-US" sz="1800" dirty="0"/>
              <a:t>Crucial as </a:t>
            </a:r>
            <a:r>
              <a:rPr lang="en-US" sz="1800" dirty="0">
                <a:solidFill>
                  <a:srgbClr val="0000FF"/>
                </a:solidFill>
              </a:rPr>
              <a:t>abstract term hypernym extraction</a:t>
            </a:r>
            <a:r>
              <a:rPr lang="en-US" sz="1800" dirty="0"/>
              <a:t> empirically </a:t>
            </a:r>
            <a:r>
              <a:rPr lang="en-US" sz="1800" dirty="0">
                <a:solidFill>
                  <a:srgbClr val="0000FF"/>
                </a:solidFill>
              </a:rPr>
              <a:t>harder</a:t>
            </a:r>
            <a:r>
              <a:rPr lang="en-US" sz="1800" dirty="0"/>
              <a:t> (e.g., “company” </a:t>
            </a:r>
            <a:r>
              <a:rPr lang="en-US" sz="1800" dirty="0">
                <a:sym typeface="Wingdings" panose="05000000000000000000" pitchFamily="2" charset="2"/>
              </a:rPr>
              <a:t> “group of friends”?)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940" y="3925075"/>
            <a:ext cx="3676650" cy="2714625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>
            <a:off x="4658564" y="5742641"/>
            <a:ext cx="341906" cy="2782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flipV="1">
            <a:off x="4829517" y="4390920"/>
            <a:ext cx="341906" cy="16300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4658564" y="4581751"/>
            <a:ext cx="341906" cy="16538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2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Taxonomy induction using hypernym subsequences [Gupta et al., 2017]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Joint </a:t>
            </a:r>
            <a:r>
              <a:rPr lang="en-US" sz="2400" dirty="0">
                <a:solidFill>
                  <a:srgbClr val="0000FF"/>
                </a:solidFill>
              </a:rPr>
              <a:t>probabilistic model </a:t>
            </a:r>
            <a:r>
              <a:rPr lang="en-US" sz="2400" dirty="0"/>
              <a:t>that estimates true </a:t>
            </a:r>
            <a:r>
              <a:rPr lang="en-US" sz="2400" dirty="0" err="1"/>
              <a:t>hypernymy</a:t>
            </a:r>
            <a:r>
              <a:rPr lang="en-US" sz="2400" dirty="0"/>
              <a:t> relations from skewed observations</a:t>
            </a:r>
          </a:p>
          <a:p>
            <a:endParaRPr lang="en-US" sz="2400" dirty="0"/>
          </a:p>
          <a:p>
            <a:r>
              <a:rPr lang="en-US" sz="2400" dirty="0"/>
              <a:t>Break cycles by removing edges with minimal weight</a:t>
            </a:r>
          </a:p>
          <a:p>
            <a:endParaRPr lang="en-US" sz="2400" dirty="0"/>
          </a:p>
          <a:p>
            <a:r>
              <a:rPr lang="en-US" sz="2400" dirty="0"/>
              <a:t>Induce tree from DAG by a </a:t>
            </a:r>
            <a:r>
              <a:rPr lang="en-US" sz="2400" dirty="0">
                <a:solidFill>
                  <a:srgbClr val="0000FF"/>
                </a:solidFill>
              </a:rPr>
              <a:t>min-cost-flow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1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Taxonomy induction using hypernym subsequences [Gupta et al., 2017]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Method: Find cheapest way to send flow from leaves to root</a:t>
            </a:r>
          </a:p>
          <a:p>
            <a:r>
              <a:rPr lang="en-US" sz="2400" dirty="0"/>
              <a:t>Cost inversely proportional to edge weight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89" y="2186608"/>
            <a:ext cx="8546846" cy="19638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Wiki[</a:t>
            </a:r>
            <a:r>
              <a:rPr lang="en-US" sz="2800" dirty="0" err="1"/>
              <a:t>pedia</a:t>
            </a:r>
            <a:r>
              <a:rPr lang="en-US" sz="2800" dirty="0"/>
              <a:t> | a]- based taxonomy induction: </a:t>
            </a:r>
            <a:r>
              <a:rPr lang="en-US" sz="2800" dirty="0" err="1"/>
              <a:t>TiFi</a:t>
            </a:r>
            <a:r>
              <a:rPr lang="en-US" sz="2800" dirty="0"/>
              <a:t> [Chu et al., WWW 2019]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2522-E8D2-4259-8FFF-082B7E38E85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9" y="3711706"/>
            <a:ext cx="9051602" cy="25777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5740" y="2184780"/>
            <a:ext cx="67100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Observations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Wikia</a:t>
            </a:r>
            <a:r>
              <a:rPr lang="en-US" dirty="0"/>
              <a:t> category systems are noisy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Wikia</a:t>
            </a:r>
            <a:r>
              <a:rPr lang="en-US" dirty="0"/>
              <a:t> category systems lack abstractions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Approach</a:t>
            </a:r>
            <a:r>
              <a:rPr lang="en-US" dirty="0"/>
              <a:t>: Supervised filtering + WordNet reuse</a:t>
            </a:r>
          </a:p>
        </p:txBody>
      </p:sp>
    </p:spTree>
    <p:extLst>
      <p:ext uri="{BB962C8B-B14F-4D97-AF65-F5344CB8AC3E}">
        <p14:creationId xmlns:p14="http://schemas.microsoft.com/office/powerpoint/2010/main" val="6363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TiFi</a:t>
            </a:r>
            <a:r>
              <a:rPr lang="en-US" dirty="0"/>
              <a:t>: Category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Challenge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Meta-categories (Meta, Administration, </a:t>
            </a:r>
            <a:r>
              <a:rPr lang="en-US" dirty="0" err="1"/>
              <a:t>Article_Templates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Contextual categories (actors, awards, inspirations)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Instances (</a:t>
            </a:r>
            <a:r>
              <a:rPr lang="en-US" dirty="0" err="1"/>
              <a:t>Arda</a:t>
            </a:r>
            <a:r>
              <a:rPr lang="en-US" dirty="0"/>
              <a:t>, Mordor)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Extensions (Fan fiction)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Approach: Supervised classification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</a:t>
            </a:r>
            <a:r>
              <a:rPr lang="en-US" dirty="0" err="1"/>
              <a:t>Featurizes</a:t>
            </a:r>
            <a:r>
              <a:rPr lang="en-US" dirty="0"/>
              <a:t>” earlier rule-based category cleaning works, e.g., [</a:t>
            </a:r>
            <a:r>
              <a:rPr lang="en-US" dirty="0" err="1"/>
              <a:t>Pasca</a:t>
            </a:r>
            <a:r>
              <a:rPr lang="en-US" dirty="0"/>
              <a:t>, WWW 2018]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Features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Lexical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Headword in plural?		</a:t>
            </a:r>
            <a:r>
              <a:rPr lang="en-US" dirty="0">
                <a:solidFill>
                  <a:srgbClr val="0000FF"/>
                </a:solidFill>
              </a:rPr>
              <a:t>Dark Orcs, Ring of Power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Capitalization?		</a:t>
            </a:r>
            <a:r>
              <a:rPr lang="en-US" dirty="0" err="1">
                <a:solidFill>
                  <a:srgbClr val="0000FF"/>
                </a:solidFill>
              </a:rPr>
              <a:t>Quenya</a:t>
            </a:r>
            <a:r>
              <a:rPr lang="en-US" dirty="0">
                <a:solidFill>
                  <a:srgbClr val="0000FF"/>
                </a:solidFill>
              </a:rPr>
              <a:t> words, Ring bearers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Graph-based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#instances</a:t>
            </a:r>
          </a:p>
          <a:p>
            <a:pPr lvl="2">
              <a:lnSpc>
                <a:spcPct val="120000"/>
              </a:lnSpc>
            </a:pPr>
            <a:r>
              <a:rPr lang="en-US" dirty="0" err="1"/>
              <a:t>Supercategory</a:t>
            </a:r>
            <a:r>
              <a:rPr lang="en-US" dirty="0"/>
              <a:t>/subcategory count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Average depth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Connected subgraph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876" y="5343426"/>
            <a:ext cx="4445124" cy="15129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1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TiFi</a:t>
            </a:r>
            <a:r>
              <a:rPr lang="en-US" dirty="0"/>
              <a:t>: Category cleaning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15123"/>
            <a:ext cx="7886700" cy="1461840"/>
          </a:xfrm>
        </p:spPr>
        <p:txBody>
          <a:bodyPr>
            <a:normAutofit/>
          </a:bodyPr>
          <a:lstStyle/>
          <a:p>
            <a:r>
              <a:rPr lang="en-US" dirty="0"/>
              <a:t>Most important feature: Plural</a:t>
            </a:r>
          </a:p>
          <a:p>
            <a:pPr lvl="1"/>
            <a:r>
              <a:rPr lang="en-US" dirty="0"/>
              <a:t>Occasional errors (Food)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376612"/>
            <a:ext cx="37719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376612"/>
            <a:ext cx="4333875" cy="2019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51844" y="3824567"/>
            <a:ext cx="782581" cy="342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5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1B3B-BBBD-4B79-8419-6842A6B2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6DF6-7AB8-40C4-9765-1A310052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Assignment</a:t>
            </a:r>
          </a:p>
          <a:p>
            <a:endParaRPr lang="en-US" sz="2400" dirty="0"/>
          </a:p>
          <a:p>
            <a:r>
              <a:rPr lang="en-US" sz="2400" dirty="0"/>
              <a:t>Crawling and scraping</a:t>
            </a:r>
          </a:p>
          <a:p>
            <a:r>
              <a:rPr lang="en-US" sz="2400" dirty="0"/>
              <a:t>Entity types as first building block of KBs</a:t>
            </a:r>
          </a:p>
          <a:p>
            <a:endParaRPr lang="en-US" sz="2400" dirty="0"/>
          </a:p>
          <a:p>
            <a:r>
              <a:rPr lang="en-US" sz="2400" dirty="0"/>
              <a:t>Today:</a:t>
            </a:r>
          </a:p>
          <a:p>
            <a:pPr lvl="1"/>
            <a:r>
              <a:rPr lang="en-US" sz="2000" dirty="0"/>
              <a:t>How to organize entity types</a:t>
            </a:r>
          </a:p>
          <a:p>
            <a:pPr lvl="1"/>
            <a:r>
              <a:rPr lang="en-US" sz="2000" dirty="0"/>
              <a:t>How to distinguish 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B3B1C-BCED-42D4-9F39-FA837BC2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9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TiFi</a:t>
            </a:r>
            <a:r>
              <a:rPr lang="en-US" dirty="0"/>
              <a:t>: Edge cleaning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9011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Challenge:</a:t>
                </a:r>
              </a:p>
              <a:p>
                <a:pPr lvl="1"/>
                <a:r>
                  <a:rPr lang="en-US" dirty="0"/>
                  <a:t>Topical mismatches</a:t>
                </a:r>
              </a:p>
              <a:p>
                <a:pPr lvl="2"/>
                <a:r>
                  <a:rPr lang="en-US" i="1" dirty="0">
                    <a:solidFill>
                      <a:srgbClr val="00B050"/>
                    </a:solidFill>
                  </a:rPr>
                  <a:t>Frodo </a:t>
                </a:r>
                <a:r>
                  <a:rPr lang="en-US" i="1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 The Shire</a:t>
                </a:r>
              </a:p>
              <a:p>
                <a:pPr lvl="2"/>
                <a:r>
                  <a:rPr lang="en-US" i="1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Boromir  Death in Battle</a:t>
                </a:r>
              </a:p>
              <a:p>
                <a:pPr lvl="2"/>
                <a:r>
                  <a:rPr lang="en-US" i="1" dirty="0">
                    <a:solidFill>
                      <a:srgbClr val="00B050"/>
                    </a:solidFill>
                  </a:rPr>
                  <a:t>Chieftains of the </a:t>
                </a:r>
                <a:r>
                  <a:rPr lang="en-US" i="1" dirty="0" err="1">
                    <a:solidFill>
                      <a:srgbClr val="00B050"/>
                    </a:solidFill>
                  </a:rPr>
                  <a:t>Dúnedain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i="1" dirty="0" err="1">
                    <a:solidFill>
                      <a:srgbClr val="00B050"/>
                    </a:solidFill>
                  </a:rPr>
                  <a:t>Dúnedain</a:t>
                </a:r>
                <a:r>
                  <a:rPr lang="en-US" i="1" dirty="0">
                    <a:solidFill>
                      <a:srgbClr val="00B050"/>
                    </a:solidFill>
                  </a:rPr>
                  <a:t> of the North</a:t>
                </a:r>
              </a:p>
              <a:p>
                <a:r>
                  <a:rPr lang="en-US" dirty="0"/>
                  <a:t>Approach: Supervised classification</a:t>
                </a:r>
              </a:p>
              <a:p>
                <a:pPr lvl="1"/>
                <a:r>
                  <a:rPr lang="en-US" dirty="0"/>
                  <a:t>Combination of lexical, semantic and graph-based features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901179"/>
              </a:xfrm>
              <a:blipFill>
                <a:blip r:embed="rId2"/>
                <a:stretch>
                  <a:fillRect l="-1391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TiFi</a:t>
            </a:r>
            <a:r>
              <a:rPr lang="en-US" dirty="0"/>
              <a:t>: Edge cleaning -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316942" cy="4901179"/>
              </a:xfrm>
            </p:spPr>
            <p:txBody>
              <a:bodyPr>
                <a:normAutofit fontScale="47500" lnSpcReduction="20000"/>
              </a:bodyPr>
              <a:lstStyle/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rgbClr val="0000FF"/>
                    </a:solidFill>
                  </a:rPr>
                  <a:t>Lexical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Head word generalization (c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sub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𝑐𝑙𝑎𝑠𝑠𝑂𝑓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d?)</a:t>
                </a:r>
              </a:p>
              <a:p>
                <a:pPr marL="441457" lvl="1" indent="0">
                  <a:lnSpc>
                    <a:spcPct val="120000"/>
                  </a:lnSpc>
                  <a:buNone/>
                </a:pPr>
                <a:r>
                  <a:rPr lang="en-US" dirty="0"/>
                  <a:t>	          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h𝑒𝑎𝑑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𝑝𝑜𝑠𝑡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𝑝𝑟𝑒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𝑝𝑟𝑒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070C0"/>
                    </a:solidFill>
                  </a:rPr>
                  <a:t>      </a:t>
                </a:r>
                <a:r>
                  <a:rPr lang="en-US" i="1" dirty="0" err="1">
                    <a:solidFill>
                      <a:srgbClr val="0070C0"/>
                    </a:solidFill>
                  </a:rPr>
                  <a:t>Dwarven</a:t>
                </a:r>
                <a:r>
                  <a:rPr lang="en-US" i="1" dirty="0">
                    <a:solidFill>
                      <a:srgbClr val="0070C0"/>
                    </a:solidFill>
                  </a:rPr>
                  <a:t> Realms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Realms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41457" lvl="1" indent="0">
                  <a:lnSpc>
                    <a:spcPct val="120000"/>
                  </a:lnSpc>
                  <a:buNone/>
                </a:pPr>
                <a:r>
                  <a:rPr lang="en-US" dirty="0"/>
                  <a:t>	          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𝑝𝑟𝑒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h𝑒𝑎𝑑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𝑝𝑟𝑒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h𝑒𝑎𝑑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70C0"/>
                        </a:solidFill>
                      </a:rPr>
                      <m:t>Elves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70C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70C0"/>
                        </a:solidFill>
                      </a:rPr>
                      <m:t>Gondolin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70C0"/>
                        </a:solidFill>
                      </a:rPr>
                      <m:t>Elves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Only plural parents?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Semantic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WordNet hypernym relation?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Wikidata hypernym relation?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Text matches</a:t>
                </a:r>
              </a:p>
              <a:p>
                <a:pPr lvl="3">
                  <a:lnSpc>
                    <a:spcPct val="120000"/>
                  </a:lnSpc>
                </a:pPr>
                <a:r>
                  <a:rPr lang="en-US" dirty="0" err="1">
                    <a:sym typeface="Wingdings" panose="05000000000000000000" pitchFamily="2" charset="2"/>
                  </a:rPr>
                  <a:t>Wikia</a:t>
                </a:r>
                <a:r>
                  <a:rPr lang="en-US" dirty="0">
                    <a:sym typeface="Wingdings" panose="05000000000000000000" pitchFamily="2" charset="2"/>
                  </a:rPr>
                  <a:t> first sentence Hearst match</a:t>
                </a:r>
              </a:p>
              <a:p>
                <a:pPr lvl="4">
                  <a:lnSpc>
                    <a:spcPct val="120000"/>
                  </a:lnSpc>
                </a:pPr>
                <a:r>
                  <a:rPr lang="en-US" dirty="0" err="1">
                    <a:solidFill>
                      <a:srgbClr val="92D050"/>
                    </a:solidFill>
                  </a:rPr>
                  <a:t>Haradrim</a:t>
                </a:r>
                <a:r>
                  <a:rPr lang="en-US" dirty="0"/>
                  <a:t>: The </a:t>
                </a:r>
                <a:r>
                  <a:rPr lang="en-US" dirty="0" err="1"/>
                  <a:t>Haradrim</a:t>
                </a:r>
                <a:r>
                  <a:rPr lang="en-US" dirty="0"/>
                  <a:t>, known in </a:t>
                </a:r>
                <a:r>
                  <a:rPr lang="en-US" dirty="0" err="1"/>
                  <a:t>Westron</a:t>
                </a:r>
                <a:r>
                  <a:rPr lang="en-US" dirty="0"/>
                  <a:t> as the </a:t>
                </a:r>
                <a:r>
                  <a:rPr lang="en-US" dirty="0" err="1"/>
                  <a:t>Southrons</a:t>
                </a:r>
                <a:r>
                  <a:rPr lang="en-US" dirty="0"/>
                  <a:t>, were a </a:t>
                </a:r>
                <a:r>
                  <a:rPr lang="en-US" dirty="0">
                    <a:solidFill>
                      <a:srgbClr val="92D050"/>
                    </a:solidFill>
                  </a:rPr>
                  <a:t>race</a:t>
                </a:r>
                <a:r>
                  <a:rPr lang="en-US" dirty="0"/>
                  <a:t> of Men from </a:t>
                </a:r>
                <a:r>
                  <a:rPr lang="en-US" dirty="0" err="1"/>
                  <a:t>Harad</a:t>
                </a:r>
                <a:r>
                  <a:rPr lang="en-US" dirty="0"/>
                  <a:t> in the region of Middle-earth.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WordNet </a:t>
                </a:r>
                <a:r>
                  <a:rPr lang="en-US" dirty="0" err="1">
                    <a:sym typeface="Wingdings" panose="05000000000000000000" pitchFamily="2" charset="2"/>
                  </a:rPr>
                  <a:t>synset</a:t>
                </a:r>
                <a:r>
                  <a:rPr lang="en-US" dirty="0">
                    <a:sym typeface="Wingdings" panose="05000000000000000000" pitchFamily="2" charset="2"/>
                  </a:rPr>
                  <a:t> description headword</a:t>
                </a:r>
              </a:p>
              <a:p>
                <a:pPr lvl="4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Ex: Werewolves: a </a:t>
                </a:r>
                <a:r>
                  <a:rPr lang="en-US" dirty="0">
                    <a:solidFill>
                      <a:srgbClr val="92D050"/>
                    </a:solidFill>
                    <a:sym typeface="Wingdings" panose="05000000000000000000" pitchFamily="2" charset="2"/>
                  </a:rPr>
                  <a:t>monster</a:t>
                </a:r>
                <a:r>
                  <a:rPr lang="en-US" dirty="0">
                    <a:sym typeface="Wingdings" panose="05000000000000000000" pitchFamily="2" charset="2"/>
                  </a:rPr>
                  <a:t> able to change appearance from human to wolf and back again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Distributional similarity</a:t>
                </a:r>
              </a:p>
              <a:p>
                <a:pPr lvl="3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WordNet graph distance (Wu-Palmer score)</a:t>
                </a:r>
              </a:p>
              <a:p>
                <a:pPr lvl="3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Directional embedding scores (</a:t>
                </a:r>
                <a:r>
                  <a:rPr lang="en-US" dirty="0" err="1">
                    <a:sym typeface="Wingdings" panose="05000000000000000000" pitchFamily="2" charset="2"/>
                  </a:rPr>
                  <a:t>HyperVec</a:t>
                </a:r>
                <a:r>
                  <a:rPr lang="en-US" dirty="0">
                    <a:sym typeface="Wingdings" panose="05000000000000000000" pitchFamily="2" charset="2"/>
                  </a:rPr>
                  <a:t> – directional interpretation of embeddings)</a:t>
                </a:r>
              </a:p>
              <a:p>
                <a:pPr lvl="4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Distributional inclusion hypothesis: flap is more similar to bird than to animal</a:t>
                </a:r>
              </a:p>
              <a:p>
                <a:pPr lvl="4">
                  <a:lnSpc>
                    <a:spcPct val="12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Hypernyms occur in more general contexts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rgbClr val="0000FF"/>
                    </a:solidFill>
                  </a:rPr>
                  <a:t>Graph-based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#common children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 err="1"/>
                  <a:t>Parent.#children</a:t>
                </a:r>
                <a:r>
                  <a:rPr lang="en-US" dirty="0"/>
                  <a:t>/</a:t>
                </a:r>
                <a:r>
                  <a:rPr lang="en-US" dirty="0" err="1"/>
                  <a:t>parent.avg</a:t>
                </a:r>
                <a:r>
                  <a:rPr lang="en-US" dirty="0"/>
                  <a:t>-depth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316942" cy="49011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TiFi</a:t>
            </a:r>
            <a:r>
              <a:rPr lang="en-US" sz="3200" dirty="0"/>
              <a:t> - WordNet </a:t>
            </a:r>
            <a:r>
              <a:rPr lang="en-US" sz="3200" dirty="0" err="1"/>
              <a:t>synset</a:t>
            </a:r>
            <a:r>
              <a:rPr lang="en-US" sz="3200" dirty="0"/>
              <a:t> description headword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235"/>
          <a:stretch/>
        </p:blipFill>
        <p:spPr>
          <a:xfrm>
            <a:off x="704132" y="1882014"/>
            <a:ext cx="7439205" cy="42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88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TiFi</a:t>
            </a:r>
            <a:r>
              <a:rPr lang="en-US" dirty="0"/>
              <a:t>: Edge cleaning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Most important features:</a:t>
            </a:r>
          </a:p>
          <a:p>
            <a:pPr lvl="1"/>
            <a:r>
              <a:rPr lang="en-US" dirty="0"/>
              <a:t>Only plural parent</a:t>
            </a:r>
          </a:p>
          <a:p>
            <a:pPr lvl="1"/>
            <a:r>
              <a:rPr lang="en-US" dirty="0"/>
              <a:t>Lexical generalization</a:t>
            </a:r>
          </a:p>
          <a:p>
            <a:pPr lvl="1"/>
            <a:r>
              <a:rPr lang="en-US" dirty="0"/>
              <a:t>Common child support</a:t>
            </a:r>
          </a:p>
          <a:p>
            <a:pPr lvl="1"/>
            <a:r>
              <a:rPr lang="en-US" dirty="0" err="1"/>
              <a:t>Wikia</a:t>
            </a:r>
            <a:r>
              <a:rPr lang="en-US" dirty="0"/>
              <a:t> first sentence Hearst match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7" y="2013626"/>
            <a:ext cx="5172551" cy="2168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4310" y="2433099"/>
            <a:ext cx="255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/>
              <a:t>Embedding only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/>
              <a:t>Rules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TiFi</a:t>
            </a:r>
            <a:r>
              <a:rPr lang="en-US" dirty="0"/>
              <a:t>: Top-level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Problem: </a:t>
            </a:r>
            <a:r>
              <a:rPr lang="en-US" sz="2400" dirty="0" err="1"/>
              <a:t>Wikia</a:t>
            </a:r>
            <a:r>
              <a:rPr lang="en-US" sz="2400" dirty="0"/>
              <a:t> categories  represent many disconnected components</a:t>
            </a:r>
          </a:p>
          <a:p>
            <a:r>
              <a:rPr lang="en-US" sz="2400" dirty="0"/>
              <a:t>Solution: Link sinks to WordNet taxonomy and import further top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633"/>
          <a:stretch/>
        </p:blipFill>
        <p:spPr>
          <a:xfrm>
            <a:off x="1333500" y="3734576"/>
            <a:ext cx="6153150" cy="26217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7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TiFi</a:t>
            </a:r>
            <a:r>
              <a:rPr lang="en-US" dirty="0"/>
              <a:t> – Top-level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Using latent similarity based on description and parent/child names versus WordNet glosses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Birds  is mapped to bird%1:05:00:: </a:t>
            </a:r>
            <a:br>
              <a:rPr lang="en-US" dirty="0"/>
            </a:br>
            <a:r>
              <a:rPr lang="en-US" dirty="0"/>
              <a:t>Subsequent hypernyms: </a:t>
            </a:r>
            <a:r>
              <a:rPr lang="en-US" dirty="0" err="1"/>
              <a:t>wn_vertebrate</a:t>
            </a:r>
            <a:r>
              <a:rPr lang="en-US" dirty="0"/>
              <a:t> → </a:t>
            </a:r>
            <a:r>
              <a:rPr lang="en-US" dirty="0" err="1"/>
              <a:t>wn_chordate</a:t>
            </a:r>
            <a:r>
              <a:rPr lang="en-US" dirty="0"/>
              <a:t> → </a:t>
            </a:r>
            <a:r>
              <a:rPr lang="en-US" dirty="0" err="1"/>
              <a:t>wn_animal</a:t>
            </a:r>
            <a:r>
              <a:rPr lang="en-US" dirty="0"/>
              <a:t> → </a:t>
            </a:r>
            <a:r>
              <a:rPr lang="en-US" dirty="0" err="1"/>
              <a:t>wn_organism</a:t>
            </a:r>
            <a:br>
              <a:rPr lang="en-US" dirty="0"/>
            </a:br>
            <a:r>
              <a:rPr lang="en-US" dirty="0"/>
              <a:t>→ </a:t>
            </a:r>
            <a:r>
              <a:rPr lang="en-US" dirty="0" err="1"/>
              <a:t>wn_living_thing</a:t>
            </a:r>
            <a:r>
              <a:rPr lang="en-US" dirty="0"/>
              <a:t> → </a:t>
            </a:r>
            <a:r>
              <a:rPr lang="en-US" dirty="0" err="1"/>
              <a:t>wn_whole</a:t>
            </a:r>
            <a:r>
              <a:rPr lang="en-US" dirty="0"/>
              <a:t> → </a:t>
            </a:r>
            <a:r>
              <a:rPr lang="en-US" dirty="0" err="1"/>
              <a:t>wn_object</a:t>
            </a:r>
            <a:r>
              <a:rPr lang="en-US" dirty="0"/>
              <a:t> → </a:t>
            </a:r>
            <a:r>
              <a:rPr lang="en-US" dirty="0" err="1"/>
              <a:t>wn_physical_entity</a:t>
            </a:r>
            <a:r>
              <a:rPr lang="en-US" dirty="0"/>
              <a:t> → </a:t>
            </a:r>
            <a:r>
              <a:rPr lang="en-US" dirty="0" err="1"/>
              <a:t>wn_entity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Removal of long paths </a:t>
            </a:r>
            <a:r>
              <a:rPr lang="en-US" dirty="0"/>
              <a:t>(nodes with only one child and one parent)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Dictionary-based filtering </a:t>
            </a:r>
            <a:r>
              <a:rPr lang="en-US" dirty="0"/>
              <a:t>of ~100 too abstract classes (whole, sphere, imagination, …)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01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TiFi</a:t>
            </a:r>
            <a:r>
              <a:rPr lang="en-US" sz="3200" dirty="0"/>
              <a:t>: Top-level construction -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390775"/>
            <a:ext cx="5410200" cy="20764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7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107136" cy="1325563"/>
          </a:xfrm>
        </p:spPr>
        <p:txBody>
          <a:bodyPr/>
          <a:lstStyle/>
          <a:p>
            <a:r>
              <a:rPr lang="en-US" dirty="0" err="1"/>
              <a:t>TiFi</a:t>
            </a:r>
            <a:r>
              <a:rPr lang="en-US" dirty="0"/>
              <a:t> – Relevance for entity 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6" y="1690691"/>
            <a:ext cx="8554810" cy="1897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4457359"/>
            <a:ext cx="5228545" cy="19638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85021" y="5806704"/>
            <a:ext cx="709077" cy="2493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84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Open: Taxonomy Merging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96D2522-E8D2-4259-8FFF-082B7E38E85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54" y="1570210"/>
            <a:ext cx="6264830" cy="39673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9814" y="6090075"/>
            <a:ext cx="6814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~Complex alignment problem requiring joint optimization</a:t>
            </a:r>
          </a:p>
        </p:txBody>
      </p:sp>
    </p:spTree>
    <p:extLst>
      <p:ext uri="{BB962C8B-B14F-4D97-AF65-F5344CB8AC3E}">
        <p14:creationId xmlns:p14="http://schemas.microsoft.com/office/powerpoint/2010/main" val="41463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Taxonomy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Usually a </a:t>
            </a:r>
            <a:r>
              <a:rPr lang="en-US" dirty="0">
                <a:solidFill>
                  <a:srgbClr val="0000FF"/>
                </a:solidFill>
              </a:rPr>
              <a:t>filtering process </a:t>
            </a:r>
            <a:r>
              <a:rPr lang="en-US" dirty="0"/>
              <a:t>on larger candidate set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Structure matters</a:t>
            </a:r>
            <a:r>
              <a:rPr lang="en-US" dirty="0"/>
              <a:t> for local decisions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Local-only decision OK but not optimal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Top-level: Avoid reinventing wheel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Sparse observations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Generality makes reuse easier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Relevance for AKBC: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Queries for type conditions not explicitly observed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Constraints on relation arguments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 Taxonomy induction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Entity disambiguation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18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Taxonomy induction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 Entity disambiguation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6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3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689162" y="624322"/>
            <a:ext cx="6958853" cy="5653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7930">
              <a:lnSpc>
                <a:spcPct val="100000"/>
              </a:lnSpc>
              <a:spcBef>
                <a:spcPts val="88"/>
              </a:spcBef>
            </a:pPr>
            <a:r>
              <a:rPr lang="en-US" dirty="0"/>
              <a:t>Ready for fact extraction?</a:t>
            </a:r>
            <a:endParaRPr dirty="0"/>
          </a:p>
        </p:txBody>
      </p:sp>
      <p:sp>
        <p:nvSpPr>
          <p:cNvPr id="5" name="object 4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3020999" cy="1116527"/>
          </a:xfrm>
          <a:prstGeom prst="rect">
            <a:avLst/>
          </a:prstGeom>
          <a:ln w="19049">
            <a:solidFill>
              <a:srgbClr val="05011A"/>
            </a:solidFill>
          </a:ln>
        </p:spPr>
        <p:txBody>
          <a:bodyPr vert="horz" wrap="square" lIns="182880" tIns="15688" rIns="0" bIns="0" rtlCol="0">
            <a:spAutoFit/>
          </a:bodyPr>
          <a:lstStyle/>
          <a:p>
            <a:pPr marL="0" marR="438173" indent="0" algn="just">
              <a:lnSpc>
                <a:spcPct val="149300"/>
              </a:lnSpc>
              <a:spcBef>
                <a:spcPts val="124"/>
              </a:spcBef>
              <a:buNone/>
            </a:pPr>
            <a:r>
              <a:rPr lang="en-US" sz="1600" i="1" kern="0" dirty="0">
                <a:solidFill>
                  <a:srgbClr val="00B050"/>
                </a:solidFill>
                <a:cs typeface="DejaVu Sans"/>
              </a:rPr>
              <a:t>Homer is the main character of the TV series “Simpsons”.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4915729" y="1825625"/>
            <a:ext cx="3020999" cy="710968"/>
          </a:xfrm>
          <a:prstGeom prst="rect">
            <a:avLst/>
          </a:prstGeom>
          <a:ln w="19049">
            <a:solidFill>
              <a:srgbClr val="05011A"/>
            </a:solidFill>
          </a:ln>
        </p:spPr>
        <p:txBody>
          <a:bodyPr vert="horz" wrap="square" lIns="182880" tIns="15688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38173" indent="0" algn="just">
              <a:lnSpc>
                <a:spcPct val="149300"/>
              </a:lnSpc>
              <a:spcBef>
                <a:spcPts val="124"/>
              </a:spcBef>
              <a:buFont typeface="Arial" panose="020B0604020202020204" pitchFamily="34" charset="0"/>
              <a:buNone/>
            </a:pPr>
            <a:r>
              <a:rPr lang="en-US" sz="1600" i="1" kern="0" dirty="0">
                <a:solidFill>
                  <a:srgbClr val="00B050"/>
                </a:solidFill>
                <a:cs typeface="DejaVu Sans"/>
              </a:rPr>
              <a:t>Homer is the author of the Odyssey.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2468" y="4694669"/>
            <a:ext cx="516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appearsIn</a:t>
            </a:r>
            <a:r>
              <a:rPr lang="en-US" dirty="0"/>
              <a:t>(Homer, Simpsons)</a:t>
            </a:r>
          </a:p>
          <a:p>
            <a:endParaRPr lang="en-US" dirty="0"/>
          </a:p>
          <a:p>
            <a:r>
              <a:rPr lang="en-US" dirty="0"/>
              <a:t>wrote(Homer, Odyssey)?</a:t>
            </a: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5152445" y="2536593"/>
            <a:ext cx="1273784" cy="1860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2139150" y="2942152"/>
            <a:ext cx="2029438" cy="1454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6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153788" y="3081145"/>
            <a:ext cx="8936181" cy="133372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73" y="7961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473" y="565450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107" y="2385416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Premium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Sources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(Wikipedia, IMDB, 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1626" y="1586692"/>
            <a:ext cx="213637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Semi-Structured Data</a:t>
            </a:r>
          </a:p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(Infoboxes, </a:t>
            </a:r>
            <a:r>
              <a:rPr lang="de-DE" sz="1350" dirty="0" err="1">
                <a:solidFill>
                  <a:prstClr val="black"/>
                </a:solidFill>
                <a:latin typeface="Calibri" panose="020F0502020204030204"/>
              </a:rPr>
              <a:t>Tables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, Lists …)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02807" y="1586693"/>
            <a:ext cx="1699953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Text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Documents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Web Pages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88435" y="1586693"/>
            <a:ext cx="1305098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400" b="1" dirty="0" err="1">
                <a:solidFill>
                  <a:prstClr val="black"/>
                </a:solidFill>
                <a:latin typeface="Calibri" panose="020F0502020204030204"/>
              </a:rPr>
              <a:t>Conversations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Behavior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56568" y="2417390"/>
            <a:ext cx="1128455" cy="36368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Online Forums</a:t>
            </a:r>
          </a:p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Social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Media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90490" y="2419872"/>
            <a:ext cx="799479" cy="361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Queries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Clicks</a:t>
            </a:r>
            <a:endParaRPr lang="de-DE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7470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Entity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Names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de-DE" sz="1050" b="1" dirty="0" err="1">
                <a:solidFill>
                  <a:prstClr val="black"/>
                </a:solidFill>
                <a:latin typeface="Calibri" panose="020F0502020204030204"/>
              </a:rPr>
              <a:t>liases</a:t>
            </a: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050" b="1" dirty="0" err="1">
                <a:solidFill>
                  <a:prstClr val="black"/>
                </a:solidFill>
                <a:latin typeface="Calibri" panose="020F0502020204030204"/>
              </a:rPr>
              <a:t>Classes</a:t>
            </a:r>
            <a:endParaRPr lang="de-DE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09113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Entities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in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Taxonomy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623573" y="4761348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Relational</a:t>
            </a: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55472" y="4761347"/>
            <a:ext cx="987126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Constraint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86122" y="4761347"/>
            <a:ext cx="120741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Canonicalized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cxnSp>
        <p:nvCxnSpPr>
          <p:cNvPr id="77" name="Straight Connector 76"/>
          <p:cNvCxnSpPr>
            <a:stCxn id="2" idx="2"/>
            <a:endCxn id="63" idx="0"/>
          </p:cNvCxnSpPr>
          <p:nvPr/>
        </p:nvCxnSpPr>
        <p:spPr>
          <a:xfrm flipH="1">
            <a:off x="1889812" y="1165508"/>
            <a:ext cx="2504359" cy="421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" idx="2"/>
            <a:endCxn id="64" idx="0"/>
          </p:cNvCxnSpPr>
          <p:nvPr/>
        </p:nvCxnSpPr>
        <p:spPr>
          <a:xfrm>
            <a:off x="4394171" y="1165508"/>
            <a:ext cx="9586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" idx="2"/>
            <a:endCxn id="66" idx="0"/>
          </p:cNvCxnSpPr>
          <p:nvPr/>
        </p:nvCxnSpPr>
        <p:spPr>
          <a:xfrm>
            <a:off x="4394171" y="1165508"/>
            <a:ext cx="34468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2"/>
            <a:endCxn id="67" idx="0"/>
          </p:cNvCxnSpPr>
          <p:nvPr/>
        </p:nvCxnSpPr>
        <p:spPr>
          <a:xfrm flipH="1">
            <a:off x="7620795" y="2010642"/>
            <a:ext cx="220189" cy="406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6" idx="2"/>
            <a:endCxn id="69" idx="0"/>
          </p:cNvCxnSpPr>
          <p:nvPr/>
        </p:nvCxnSpPr>
        <p:spPr>
          <a:xfrm>
            <a:off x="7840984" y="2010642"/>
            <a:ext cx="849246" cy="409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59" idx="0"/>
          </p:cNvCxnSpPr>
          <p:nvPr/>
        </p:nvCxnSpPr>
        <p:spPr>
          <a:xfrm>
            <a:off x="1122220" y="5170748"/>
            <a:ext cx="3338234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2" idx="2"/>
            <a:endCxn id="59" idx="0"/>
          </p:cNvCxnSpPr>
          <p:nvPr/>
        </p:nvCxnSpPr>
        <p:spPr>
          <a:xfrm>
            <a:off x="2813863" y="5170748"/>
            <a:ext cx="1646591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2"/>
            <a:endCxn id="59" idx="0"/>
          </p:cNvCxnSpPr>
          <p:nvPr/>
        </p:nvCxnSpPr>
        <p:spPr>
          <a:xfrm>
            <a:off x="4449036" y="5185295"/>
            <a:ext cx="11419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59" idx="0"/>
          </p:cNvCxnSpPr>
          <p:nvPr/>
        </p:nvCxnSpPr>
        <p:spPr>
          <a:xfrm flipH="1">
            <a:off x="4460454" y="5185297"/>
            <a:ext cx="1767869" cy="469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59" idx="0"/>
          </p:cNvCxnSpPr>
          <p:nvPr/>
        </p:nvCxnSpPr>
        <p:spPr>
          <a:xfrm flipH="1">
            <a:off x="4460454" y="5185295"/>
            <a:ext cx="3429374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415085" y="2406392"/>
            <a:ext cx="1179656" cy="49293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Difficult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(Books,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Interviews …)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051384" y="2406392"/>
            <a:ext cx="1285784" cy="492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High-Quality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(News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Articles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  Wikipedia …)</a:t>
            </a:r>
          </a:p>
        </p:txBody>
      </p:sp>
      <p:cxnSp>
        <p:nvCxnSpPr>
          <p:cNvPr id="122" name="Straight Connector 121"/>
          <p:cNvCxnSpPr>
            <a:stCxn id="64" idx="2"/>
            <a:endCxn id="115" idx="0"/>
          </p:cNvCxnSpPr>
          <p:nvPr/>
        </p:nvCxnSpPr>
        <p:spPr>
          <a:xfrm flipH="1">
            <a:off x="4694276" y="2010642"/>
            <a:ext cx="658508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4" idx="2"/>
            <a:endCxn id="114" idx="0"/>
          </p:cNvCxnSpPr>
          <p:nvPr/>
        </p:nvCxnSpPr>
        <p:spPr>
          <a:xfrm>
            <a:off x="5352784" y="2010642"/>
            <a:ext cx="652129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045979" y="355831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421482" y="3528642"/>
            <a:ext cx="843736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 Patterns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99634" y="3525413"/>
            <a:ext cx="937421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Logical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254623" y="3532581"/>
            <a:ext cx="901347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Statistical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611872" y="3518048"/>
            <a:ext cx="814234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Deep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Learning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89069" y="3525413"/>
            <a:ext cx="552388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NLP</a:t>
            </a: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Tools</a:t>
            </a:r>
          </a:p>
        </p:txBody>
      </p:sp>
      <p:cxnSp>
        <p:nvCxnSpPr>
          <p:cNvPr id="144" name="Straight Connector 143"/>
          <p:cNvCxnSpPr>
            <a:stCxn id="138" idx="2"/>
            <a:endCxn id="75" idx="0"/>
          </p:cNvCxnSpPr>
          <p:nvPr/>
        </p:nvCxnSpPr>
        <p:spPr>
          <a:xfrm>
            <a:off x="3268345" y="3949362"/>
            <a:ext cx="1180691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2"/>
            <a:endCxn id="75" idx="0"/>
          </p:cNvCxnSpPr>
          <p:nvPr/>
        </p:nvCxnSpPr>
        <p:spPr>
          <a:xfrm flipH="1">
            <a:off x="4449036" y="3956530"/>
            <a:ext cx="25626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73" idx="0"/>
          </p:cNvCxnSpPr>
          <p:nvPr/>
        </p:nvCxnSpPr>
        <p:spPr>
          <a:xfrm>
            <a:off x="5865263" y="3956530"/>
            <a:ext cx="363060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  <a:endCxn id="73" idx="0"/>
          </p:cNvCxnSpPr>
          <p:nvPr/>
        </p:nvCxnSpPr>
        <p:spPr>
          <a:xfrm flipH="1">
            <a:off x="6228322" y="3941996"/>
            <a:ext cx="790667" cy="8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6" idx="0"/>
          </p:cNvCxnSpPr>
          <p:nvPr/>
        </p:nvCxnSpPr>
        <p:spPr>
          <a:xfrm>
            <a:off x="6981672" y="3956529"/>
            <a:ext cx="908156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8" idx="2"/>
            <a:endCxn id="76" idx="0"/>
          </p:cNvCxnSpPr>
          <p:nvPr/>
        </p:nvCxnSpPr>
        <p:spPr>
          <a:xfrm>
            <a:off x="3268344" y="3949362"/>
            <a:ext cx="4621484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2"/>
            <a:endCxn id="72" idx="0"/>
          </p:cNvCxnSpPr>
          <p:nvPr/>
        </p:nvCxnSpPr>
        <p:spPr>
          <a:xfrm flipH="1">
            <a:off x="2813863" y="3949361"/>
            <a:ext cx="454481" cy="79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9" idx="2"/>
            <a:endCxn id="72" idx="0"/>
          </p:cNvCxnSpPr>
          <p:nvPr/>
        </p:nvCxnSpPr>
        <p:spPr>
          <a:xfrm flipH="1">
            <a:off x="2813863" y="3956530"/>
            <a:ext cx="1891433" cy="79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37" idx="2"/>
            <a:endCxn id="70" idx="0"/>
          </p:cNvCxnSpPr>
          <p:nvPr/>
        </p:nvCxnSpPr>
        <p:spPr>
          <a:xfrm flipH="1">
            <a:off x="1122220" y="3952590"/>
            <a:ext cx="721130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7" idx="2"/>
            <a:endCxn id="72" idx="0"/>
          </p:cNvCxnSpPr>
          <p:nvPr/>
        </p:nvCxnSpPr>
        <p:spPr>
          <a:xfrm>
            <a:off x="1843350" y="3952590"/>
            <a:ext cx="970513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" idx="2"/>
            <a:endCxn id="137" idx="0"/>
          </p:cNvCxnSpPr>
          <p:nvPr/>
        </p:nvCxnSpPr>
        <p:spPr>
          <a:xfrm>
            <a:off x="1011063" y="2809365"/>
            <a:ext cx="832287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74" idx="2"/>
            <a:endCxn id="138" idx="0"/>
          </p:cNvCxnSpPr>
          <p:nvPr/>
        </p:nvCxnSpPr>
        <p:spPr>
          <a:xfrm>
            <a:off x="2910011" y="2796542"/>
            <a:ext cx="358334" cy="72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74" idx="2"/>
            <a:endCxn id="139" idx="0"/>
          </p:cNvCxnSpPr>
          <p:nvPr/>
        </p:nvCxnSpPr>
        <p:spPr>
          <a:xfrm>
            <a:off x="2910011" y="2796542"/>
            <a:ext cx="1795286" cy="73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5" idx="2"/>
            <a:endCxn id="141" idx="0"/>
          </p:cNvCxnSpPr>
          <p:nvPr/>
        </p:nvCxnSpPr>
        <p:spPr>
          <a:xfrm>
            <a:off x="5103347" y="2899326"/>
            <a:ext cx="761916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14" idx="2"/>
            <a:endCxn id="140" idx="0"/>
          </p:cNvCxnSpPr>
          <p:nvPr/>
        </p:nvCxnSpPr>
        <p:spPr>
          <a:xfrm>
            <a:off x="6413985" y="2899326"/>
            <a:ext cx="605005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7" idx="2"/>
            <a:endCxn id="140" idx="0"/>
          </p:cNvCxnSpPr>
          <p:nvPr/>
        </p:nvCxnSpPr>
        <p:spPr>
          <a:xfrm flipH="1">
            <a:off x="7018989" y="2781072"/>
            <a:ext cx="601806" cy="73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9" idx="2"/>
          </p:cNvCxnSpPr>
          <p:nvPr/>
        </p:nvCxnSpPr>
        <p:spPr>
          <a:xfrm flipH="1">
            <a:off x="7053792" y="2781072"/>
            <a:ext cx="1636438" cy="72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15" idx="2"/>
            <a:endCxn id="138" idx="0"/>
          </p:cNvCxnSpPr>
          <p:nvPr/>
        </p:nvCxnSpPr>
        <p:spPr>
          <a:xfrm flipH="1">
            <a:off x="3268344" y="2899326"/>
            <a:ext cx="1835003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15" idx="2"/>
            <a:endCxn id="139" idx="0"/>
          </p:cNvCxnSpPr>
          <p:nvPr/>
        </p:nvCxnSpPr>
        <p:spPr>
          <a:xfrm flipH="1">
            <a:off x="4705296" y="2899326"/>
            <a:ext cx="398051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" idx="2"/>
            <a:endCxn id="138" idx="0"/>
          </p:cNvCxnSpPr>
          <p:nvPr/>
        </p:nvCxnSpPr>
        <p:spPr>
          <a:xfrm>
            <a:off x="1011063" y="2809365"/>
            <a:ext cx="2257282" cy="7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4" idx="2"/>
            <a:endCxn id="139" idx="0"/>
          </p:cNvCxnSpPr>
          <p:nvPr/>
        </p:nvCxnSpPr>
        <p:spPr>
          <a:xfrm flipH="1">
            <a:off x="4705297" y="2899326"/>
            <a:ext cx="1708688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endCxn id="73" idx="0"/>
          </p:cNvCxnSpPr>
          <p:nvPr/>
        </p:nvCxnSpPr>
        <p:spPr>
          <a:xfrm>
            <a:off x="4691970" y="3969829"/>
            <a:ext cx="1536353" cy="7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69" idx="2"/>
            <a:endCxn id="139" idx="0"/>
          </p:cNvCxnSpPr>
          <p:nvPr/>
        </p:nvCxnSpPr>
        <p:spPr>
          <a:xfrm flipH="1">
            <a:off x="4705296" y="2781072"/>
            <a:ext cx="3984934" cy="75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5" idx="2"/>
            <a:endCxn id="140" idx="0"/>
          </p:cNvCxnSpPr>
          <p:nvPr/>
        </p:nvCxnSpPr>
        <p:spPr>
          <a:xfrm>
            <a:off x="5103346" y="2899326"/>
            <a:ext cx="1915643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4" idx="2"/>
            <a:endCxn id="141" idx="0"/>
          </p:cNvCxnSpPr>
          <p:nvPr/>
        </p:nvCxnSpPr>
        <p:spPr>
          <a:xfrm flipH="1">
            <a:off x="5865263" y="2899326"/>
            <a:ext cx="139650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6" idx="0"/>
            <a:endCxn id="139" idx="2"/>
          </p:cNvCxnSpPr>
          <p:nvPr/>
        </p:nvCxnSpPr>
        <p:spPr>
          <a:xfrm flipH="1" flipV="1">
            <a:off x="4705297" y="3956530"/>
            <a:ext cx="318453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127055" y="2372593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Web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collections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(Web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crawls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Connector 17"/>
          <p:cNvCxnSpPr>
            <a:stCxn id="63" idx="2"/>
            <a:endCxn id="3" idx="0"/>
          </p:cNvCxnSpPr>
          <p:nvPr/>
        </p:nvCxnSpPr>
        <p:spPr>
          <a:xfrm flipH="1">
            <a:off x="1011063" y="2010641"/>
            <a:ext cx="878749" cy="3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3" idx="2"/>
            <a:endCxn id="74" idx="0"/>
          </p:cNvCxnSpPr>
          <p:nvPr/>
        </p:nvCxnSpPr>
        <p:spPr>
          <a:xfrm>
            <a:off x="1889812" y="2010641"/>
            <a:ext cx="1020199" cy="36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32</a:t>
            </a:fld>
            <a:endParaRPr lang="de-D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542523-3433-4D46-B58B-2CC68AC33ECD}"/>
              </a:ext>
            </a:extLst>
          </p:cNvPr>
          <p:cNvSpPr/>
          <p:nvPr/>
        </p:nvSpPr>
        <p:spPr>
          <a:xfrm>
            <a:off x="3888419" y="1438183"/>
            <a:ext cx="2749214" cy="1535836"/>
          </a:xfrm>
          <a:prstGeom prst="roundRect">
            <a:avLst>
              <a:gd name="adj" fmla="val 379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CDA9827-C50E-4264-AEAE-F8C6BB9789A7}"/>
              </a:ext>
            </a:extLst>
          </p:cNvPr>
          <p:cNvSpPr/>
          <p:nvPr/>
        </p:nvSpPr>
        <p:spPr>
          <a:xfrm>
            <a:off x="460674" y="4644531"/>
            <a:ext cx="1330829" cy="606167"/>
          </a:xfrm>
          <a:prstGeom prst="roundRect">
            <a:avLst>
              <a:gd name="adj" fmla="val 379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4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0" b="2956"/>
          <a:stretch/>
        </p:blipFill>
        <p:spPr>
          <a:xfrm>
            <a:off x="377005" y="405517"/>
            <a:ext cx="8242209" cy="59952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33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38850" y="405517"/>
            <a:ext cx="2580364" cy="310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8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7" b="5855"/>
          <a:stretch/>
        </p:blipFill>
        <p:spPr>
          <a:xfrm>
            <a:off x="373158" y="667910"/>
            <a:ext cx="8118836" cy="5732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77593" y="5955527"/>
            <a:ext cx="760509" cy="349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34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417543" y="0"/>
            <a:ext cx="5649494" cy="227737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Also called “</a:t>
            </a:r>
            <a:r>
              <a:rPr lang="en-US" sz="2000" dirty="0" err="1"/>
              <a:t>Wikification</a:t>
            </a:r>
            <a:r>
              <a:rPr lang="en-US" sz="2000" dirty="0"/>
              <a:t>”, because everyone links to Wiki[</a:t>
            </a:r>
            <a:r>
              <a:rPr lang="en-US" sz="2000" dirty="0" err="1"/>
              <a:t>pedia</a:t>
            </a:r>
            <a:r>
              <a:rPr lang="en-US" sz="2000" dirty="0"/>
              <a:t> | data]</a:t>
            </a:r>
          </a:p>
        </p:txBody>
      </p:sp>
    </p:spTree>
    <p:extLst>
      <p:ext uri="{BB962C8B-B14F-4D97-AF65-F5344CB8AC3E}">
        <p14:creationId xmlns:p14="http://schemas.microsoft.com/office/powerpoint/2010/main" val="34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66" b="17838"/>
          <a:stretch/>
        </p:blipFill>
        <p:spPr>
          <a:xfrm>
            <a:off x="377811" y="739471"/>
            <a:ext cx="8289537" cy="51951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3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50"/>
          <a:stretch/>
        </p:blipFill>
        <p:spPr>
          <a:xfrm>
            <a:off x="365760" y="283220"/>
            <a:ext cx="7468830" cy="57557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9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6"/>
          <a:stretch/>
        </p:blipFill>
        <p:spPr>
          <a:xfrm>
            <a:off x="367471" y="489283"/>
            <a:ext cx="7814003" cy="59034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836318" y="6169943"/>
            <a:ext cx="690312" cy="445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783" y="5117432"/>
            <a:ext cx="3192879" cy="101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8283" y="5623634"/>
            <a:ext cx="3883191" cy="400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0635" y="6018047"/>
            <a:ext cx="4355683" cy="520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81662" y="5266074"/>
            <a:ext cx="616621" cy="101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E65EE-E04E-42C9-BB7D-AABF5A101F9A}"/>
              </a:ext>
            </a:extLst>
          </p:cNvPr>
          <p:cNvSpPr txBox="1"/>
          <p:nvPr/>
        </p:nvSpPr>
        <p:spPr>
          <a:xfrm>
            <a:off x="2900060" y="6048892"/>
            <a:ext cx="362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wins?</a:t>
            </a:r>
          </a:p>
        </p:txBody>
      </p:sp>
    </p:spTree>
    <p:extLst>
      <p:ext uri="{BB962C8B-B14F-4D97-AF65-F5344CB8AC3E}">
        <p14:creationId xmlns:p14="http://schemas.microsoft.com/office/powerpoint/2010/main" val="27800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4"/>
          <a:stretch/>
        </p:blipFill>
        <p:spPr>
          <a:xfrm>
            <a:off x="286980" y="336884"/>
            <a:ext cx="7100409" cy="603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2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9"/>
          <a:stretch/>
        </p:blipFill>
        <p:spPr>
          <a:xfrm>
            <a:off x="227212" y="192505"/>
            <a:ext cx="7833945" cy="60799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803984" y="5617243"/>
            <a:ext cx="690312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212" y="6131593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computed e.g. from Wiki[</a:t>
            </a:r>
            <a:r>
              <a:rPr lang="en-US" dirty="0" err="1"/>
              <a:t>pedia</a:t>
            </a:r>
            <a:r>
              <a:rPr lang="en-US" dirty="0"/>
              <a:t> | a] by link disambiguation or page views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Recap: Entity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Einstein: Physicist, Nobel prize winner, ETH alumni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FF"/>
                </a:solidFill>
              </a:rPr>
              <a:t>Dudweiler</a:t>
            </a:r>
            <a:r>
              <a:rPr lang="en-US" dirty="0">
                <a:solidFill>
                  <a:srgbClr val="0000FF"/>
                </a:solidFill>
              </a:rPr>
              <a:t>: Village, municipality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RCH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OH: chemical formula, psychoactive substance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Why organize them?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Observations are usually sparse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Upper classes may be needed for queries: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German </a:t>
            </a:r>
            <a:r>
              <a:rPr lang="en-US" dirty="0">
                <a:solidFill>
                  <a:srgbClr val="0000FF"/>
                </a:solidFill>
              </a:rPr>
              <a:t>locations</a:t>
            </a:r>
            <a:r>
              <a:rPr lang="en-US" dirty="0"/>
              <a:t> ending in –</a:t>
            </a:r>
            <a:r>
              <a:rPr lang="en-US" dirty="0" err="1"/>
              <a:t>weiler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Scientists</a:t>
            </a:r>
            <a:r>
              <a:rPr lang="en-US" dirty="0"/>
              <a:t> born in 1879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Class relations needed for constraint checking</a:t>
            </a:r>
          </a:p>
          <a:p>
            <a:pPr lvl="2">
              <a:lnSpc>
                <a:spcPct val="120000"/>
              </a:lnSpc>
            </a:pPr>
            <a:r>
              <a:rPr lang="en-US" dirty="0" err="1"/>
              <a:t>graduatedFrom</a:t>
            </a:r>
            <a:r>
              <a:rPr lang="en-US" dirty="0"/>
              <a:t>(Person, </a:t>
            </a:r>
            <a:r>
              <a:rPr lang="en-US" dirty="0" err="1"/>
              <a:t>educationalInstitution</a:t>
            </a:r>
            <a:r>
              <a:rPr lang="en-US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dirty="0" err="1"/>
              <a:t>UdS</a:t>
            </a:r>
            <a:r>
              <a:rPr lang="en-US" dirty="0"/>
              <a:t> -&gt; University -&gt; OK?</a:t>
            </a:r>
          </a:p>
          <a:p>
            <a:pPr lvl="2">
              <a:lnSpc>
                <a:spcPct val="120000"/>
              </a:lnSpc>
            </a:pPr>
            <a:endParaRPr lang="en-US" dirty="0"/>
          </a:p>
          <a:p>
            <a:pPr lvl="2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A3EE06-C2A3-41D3-B8FD-804C982D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or global solution?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60AAD-7AC5-4CF4-BE03-D3F6375C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Features so far local</a:t>
            </a:r>
            <a:br>
              <a:rPr lang="en-US" dirty="0"/>
            </a:br>
            <a:r>
              <a:rPr lang="en-US" dirty="0"/>
              <a:t> (one entity mention at a time)</a:t>
            </a:r>
          </a:p>
          <a:p>
            <a:pPr lvl="1"/>
            <a:r>
              <a:rPr lang="en-US" dirty="0"/>
              <a:t>Context-similarity</a:t>
            </a:r>
          </a:p>
          <a:p>
            <a:pPr lvl="1"/>
            <a:r>
              <a:rPr lang="en-US" dirty="0"/>
              <a:t>Disambiguation prior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Do </a:t>
            </a:r>
            <a:r>
              <a:rPr lang="en-US" dirty="0" err="1">
                <a:solidFill>
                  <a:srgbClr val="0000FF"/>
                </a:solidFill>
              </a:rPr>
              <a:t>disambiguations</a:t>
            </a:r>
            <a:r>
              <a:rPr lang="en-US" dirty="0">
                <a:solidFill>
                  <a:srgbClr val="0000FF"/>
                </a:solidFill>
              </a:rPr>
              <a:t> influence each other?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53F8B-DC61-4722-87C1-040B9566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7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37"/>
          <a:stretch/>
        </p:blipFill>
        <p:spPr>
          <a:xfrm>
            <a:off x="387376" y="182985"/>
            <a:ext cx="7957511" cy="600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5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3"/>
          <a:stretch/>
        </p:blipFill>
        <p:spPr>
          <a:xfrm>
            <a:off x="305584" y="263218"/>
            <a:ext cx="8039303" cy="603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6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7"/>
          <a:stretch/>
        </p:blipFill>
        <p:spPr>
          <a:xfrm>
            <a:off x="286549" y="289549"/>
            <a:ext cx="8159166" cy="618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980868" y="5378712"/>
            <a:ext cx="930943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25999" y="5296916"/>
            <a:ext cx="528686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54227" y="6190753"/>
            <a:ext cx="1571625" cy="571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42</a:t>
            </a:fld>
            <a:endParaRPr lang="en-US"/>
          </a:p>
        </p:txBody>
      </p:sp>
      <p:pic>
        <p:nvPicPr>
          <p:cNvPr id="3" name="Picture 2" descr="1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3"/>
          <a:stretch/>
        </p:blipFill>
        <p:spPr>
          <a:xfrm>
            <a:off x="476047" y="411391"/>
            <a:ext cx="8039303" cy="60398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078818" y="6142008"/>
            <a:ext cx="306057" cy="309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9789" y="3276698"/>
            <a:ext cx="1656271" cy="1295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9433" y="3276697"/>
            <a:ext cx="1159714" cy="1295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1154" y="3276697"/>
            <a:ext cx="735133" cy="6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133" y="411391"/>
            <a:ext cx="7009926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abiana" pitchFamily="2" charset="0"/>
              </a:rPr>
              <a:t>Possible implementation (2)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94966" y="4155962"/>
            <a:ext cx="7401464" cy="2156603"/>
          </a:xfrm>
          <a:prstGeom prst="wedgeEllipseCallout">
            <a:avLst>
              <a:gd name="adj1" fmla="val 2360"/>
              <a:gd name="adj2" fmla="val -887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n</a:t>
            </a:r>
            <a:r>
              <a:rPr lang="en-US" dirty="0"/>
              <a:t> entity mentions</a:t>
            </a:r>
          </a:p>
          <a:p>
            <a:r>
              <a:rPr lang="en-US" dirty="0"/>
              <a:t>Each with </a:t>
            </a:r>
            <a:r>
              <a:rPr lang="en-US" i="1" dirty="0"/>
              <a:t>m</a:t>
            </a:r>
            <a:r>
              <a:rPr lang="en-US" dirty="0"/>
              <a:t> candidate KB entities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Compute coherence scores for </a:t>
            </a:r>
            <a:r>
              <a:rPr lang="en-US" i="1" dirty="0" err="1">
                <a:sym typeface="Wingdings" panose="05000000000000000000" pitchFamily="2" charset="2"/>
              </a:rPr>
              <a:t>m</a:t>
            </a:r>
            <a:r>
              <a:rPr lang="en-US" i="1" baseline="30000" dirty="0" err="1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0"/>
          <a:stretch/>
        </p:blipFill>
        <p:spPr>
          <a:xfrm>
            <a:off x="171803" y="208547"/>
            <a:ext cx="8009672" cy="59516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194383" y="5645818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8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3" b="3041"/>
          <a:stretch/>
        </p:blipFill>
        <p:spPr>
          <a:xfrm>
            <a:off x="171803" y="293155"/>
            <a:ext cx="7925967" cy="5867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437515" y="5489165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097" y="293155"/>
            <a:ext cx="7349418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abiana" pitchFamily="2" charset="0"/>
              </a:rPr>
              <a:t>Possible implementation (2)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93AFC-D5B0-45D7-9349-44E228BFED31}"/>
              </a:ext>
            </a:extLst>
          </p:cNvPr>
          <p:cNvSpPr/>
          <p:nvPr/>
        </p:nvSpPr>
        <p:spPr>
          <a:xfrm>
            <a:off x="3460766" y="6339800"/>
            <a:ext cx="4637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[Guo and Barbosa. Robust Named Entity Disambiguation with Random Walks, SWJ 2018]</a:t>
            </a:r>
          </a:p>
        </p:txBody>
      </p:sp>
    </p:spTree>
    <p:extLst>
      <p:ext uri="{BB962C8B-B14F-4D97-AF65-F5344CB8AC3E}">
        <p14:creationId xmlns:p14="http://schemas.microsoft.com/office/powerpoint/2010/main" val="26946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6F8D4C-1776-443B-8BE1-9F01F588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4B753-E67F-41D5-B8AC-DBAF2F2F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FF"/>
                </a:solidFill>
              </a:rPr>
              <a:t>Pre-trained neural models </a:t>
            </a:r>
            <a:r>
              <a:rPr lang="en-US" dirty="0"/>
              <a:t>for context match likelihood</a:t>
            </a:r>
          </a:p>
          <a:p>
            <a:pPr lvl="1"/>
            <a:r>
              <a:rPr lang="en-US" dirty="0"/>
              <a:t>Encode KB context</a:t>
            </a:r>
          </a:p>
          <a:p>
            <a:pPr lvl="1"/>
            <a:r>
              <a:rPr lang="en-US" dirty="0"/>
              <a:t>Encode text context</a:t>
            </a:r>
          </a:p>
          <a:p>
            <a:pPr lvl="1"/>
            <a:r>
              <a:rPr lang="en-US" dirty="0"/>
              <a:t>Predict match likelihood</a:t>
            </a:r>
          </a:p>
          <a:p>
            <a:pPr lvl="1"/>
            <a:r>
              <a:rPr lang="en-US" dirty="0"/>
              <a:t>…or, predict KB identifier directly </a:t>
            </a:r>
            <a:br>
              <a:rPr lang="en-US" dirty="0"/>
            </a:br>
            <a:r>
              <a:rPr lang="en-US" dirty="0"/>
              <a:t>(GENRE, de Cao, ICLR 2021)</a:t>
            </a:r>
          </a:p>
          <a:p>
            <a:r>
              <a:rPr lang="en-US" dirty="0">
                <a:solidFill>
                  <a:srgbClr val="0000FF"/>
                </a:solidFill>
              </a:rPr>
              <a:t>Graph algorithm </a:t>
            </a:r>
            <a:r>
              <a:rPr lang="en-US" dirty="0"/>
              <a:t>for global coherence</a:t>
            </a:r>
          </a:p>
          <a:p>
            <a:pPr lvl="1"/>
            <a:endParaRPr lang="en-US" dirty="0"/>
          </a:p>
          <a:p>
            <a:r>
              <a:rPr lang="en-US" dirty="0"/>
              <a:t>Automated training data: </a:t>
            </a:r>
            <a:br>
              <a:rPr lang="en-US" dirty="0"/>
            </a:br>
            <a:r>
              <a:rPr lang="en-US" dirty="0"/>
              <a:t>Wikipedia-data text links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172F6-D3B6-4B59-A8E9-4A41AF18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56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365128"/>
            <a:ext cx="8054031" cy="1325563"/>
          </a:xfrm>
        </p:spPr>
        <p:txBody>
          <a:bodyPr/>
          <a:lstStyle/>
          <a:p>
            <a:r>
              <a:rPr lang="en-US" dirty="0"/>
              <a:t>Example systems (1): </a:t>
            </a:r>
            <a:r>
              <a:rPr lang="en-US" dirty="0" err="1"/>
              <a:t>Opentapioca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2923" y="3252980"/>
            <a:ext cx="7183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https://opentapioca.org/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https://arxiv.org/pdf/1904.09131.pdf</a:t>
            </a:r>
          </a:p>
        </p:txBody>
      </p:sp>
    </p:spTree>
    <p:extLst>
      <p:ext uri="{BB962C8B-B14F-4D97-AF65-F5344CB8AC3E}">
        <p14:creationId xmlns:p14="http://schemas.microsoft.com/office/powerpoint/2010/main" val="2567015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r="19963" b="14386"/>
          <a:stretch/>
        </p:blipFill>
        <p:spPr>
          <a:xfrm>
            <a:off x="138949" y="1515762"/>
            <a:ext cx="8567134" cy="45240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425494" y="6050041"/>
            <a:ext cx="6718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Explicit parameter tuning – no more functioning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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https://gate.d5.mpi-inf.mpg.de/webaida/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A7AF0-F2A3-4EF7-BB23-6647E50EA4E2}"/>
              </a:ext>
            </a:extLst>
          </p:cNvPr>
          <p:cNvSpPr txBox="1"/>
          <p:nvPr/>
        </p:nvSpPr>
        <p:spPr>
          <a:xfrm>
            <a:off x="205946" y="436605"/>
            <a:ext cx="794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Example systems (2): AIDA</a:t>
            </a:r>
          </a:p>
        </p:txBody>
      </p:sp>
    </p:spTree>
    <p:extLst>
      <p:ext uri="{BB962C8B-B14F-4D97-AF65-F5344CB8AC3E}">
        <p14:creationId xmlns:p14="http://schemas.microsoft.com/office/powerpoint/2010/main" val="2202608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spaCy</a:t>
            </a:r>
            <a:r>
              <a:rPr lang="en-US" dirty="0"/>
              <a:t> can do this</a:t>
            </a:r>
          </a:p>
          <a:p>
            <a:pPr lvl="1"/>
            <a:r>
              <a:rPr lang="en-US" dirty="0">
                <a:hlinkClick r:id="rId2"/>
              </a:rPr>
              <a:t>https://spacy.io/usage/linguistic-features#entity-linking</a:t>
            </a:r>
            <a:endParaRPr lang="en-US" dirty="0"/>
          </a:p>
          <a:p>
            <a:pPr lvl="1"/>
            <a:r>
              <a:rPr lang="en-US" dirty="0"/>
              <a:t>Though more complex setup, KB</a:t>
            </a:r>
          </a:p>
          <a:p>
            <a:r>
              <a:rPr lang="en-US" dirty="0"/>
              <a:t>Commercial APIs</a:t>
            </a:r>
          </a:p>
          <a:p>
            <a:pPr lvl="1"/>
            <a:r>
              <a:rPr lang="en-US" dirty="0">
                <a:hlinkClick r:id="rId3"/>
              </a:rPr>
              <a:t>https://try.rosette.com/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https://cloud.google.com/natural-language/docs/analyzing-entities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https://azure.microsoft.com/en-us/services/cognitive-services/text-analytics/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8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3"/>
          <a:stretch/>
        </p:blipFill>
        <p:spPr>
          <a:xfrm>
            <a:off x="335253" y="457200"/>
            <a:ext cx="6667126" cy="5382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2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Disambiguation vs. 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Like for typing, </a:t>
            </a:r>
            <a:r>
              <a:rPr lang="en-US" dirty="0">
                <a:solidFill>
                  <a:srgbClr val="0000FF"/>
                </a:solidFill>
              </a:rPr>
              <a:t>context is decisive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Unlike typing, </a:t>
            </a:r>
            <a:r>
              <a:rPr lang="en-US" dirty="0">
                <a:solidFill>
                  <a:srgbClr val="0000FF"/>
                </a:solidFill>
              </a:rPr>
              <a:t>no chance for supervised approach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Can train classifiers that predict “Politician-ness” of a mention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Cannot train classifier to predict “Einstein-ness”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Disambiguation is ranking problem </a:t>
            </a:r>
            <a:r>
              <a:rPr lang="en-US" dirty="0"/>
              <a:t>(single solution), not multiclass classification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Type predictions </a:t>
            </a:r>
            <a:r>
              <a:rPr lang="en-US" dirty="0"/>
              <a:t>can be </a:t>
            </a:r>
            <a:r>
              <a:rPr lang="en-US" dirty="0">
                <a:solidFill>
                  <a:srgbClr val="0000FF"/>
                </a:solidFill>
              </a:rPr>
              <a:t>used as intermediate features </a:t>
            </a:r>
            <a:r>
              <a:rPr lang="en-US" dirty="0"/>
              <a:t>for context-based disambiguation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Type prediction can augment disambiguation</a:t>
            </a:r>
            <a:r>
              <a:rPr lang="en-US" dirty="0"/>
              <a:t>, if KB has sparse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153788" y="3081145"/>
            <a:ext cx="8936181" cy="133372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73" y="7961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473" y="565450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107" y="2385416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Premium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Sources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(Wikipedia, IMDB, 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1626" y="1586692"/>
            <a:ext cx="213637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Semi-Structured Data</a:t>
            </a:r>
          </a:p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(Infoboxes, </a:t>
            </a:r>
            <a:r>
              <a:rPr lang="de-DE" sz="1350" dirty="0" err="1">
                <a:solidFill>
                  <a:prstClr val="black"/>
                </a:solidFill>
                <a:latin typeface="Calibri" panose="020F0502020204030204"/>
              </a:rPr>
              <a:t>Tables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, Lists …)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02807" y="1586693"/>
            <a:ext cx="1699953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Text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Documents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Web Pages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88435" y="1586693"/>
            <a:ext cx="1305098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400" b="1" dirty="0" err="1">
                <a:solidFill>
                  <a:prstClr val="black"/>
                </a:solidFill>
                <a:latin typeface="Calibri" panose="020F0502020204030204"/>
              </a:rPr>
              <a:t>Conversations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Behavior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56568" y="2417390"/>
            <a:ext cx="1128455" cy="36368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Online Forums</a:t>
            </a:r>
          </a:p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Social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Media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90490" y="2419872"/>
            <a:ext cx="799479" cy="361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Queries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Clicks</a:t>
            </a:r>
            <a:endParaRPr lang="de-DE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7470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Entity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Names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de-DE" sz="1050" b="1" dirty="0" err="1">
                <a:solidFill>
                  <a:prstClr val="black"/>
                </a:solidFill>
                <a:latin typeface="Calibri" panose="020F0502020204030204"/>
              </a:rPr>
              <a:t>liases</a:t>
            </a: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050" b="1" dirty="0" err="1">
                <a:solidFill>
                  <a:prstClr val="black"/>
                </a:solidFill>
                <a:latin typeface="Calibri" panose="020F0502020204030204"/>
              </a:rPr>
              <a:t>Classes</a:t>
            </a:r>
            <a:endParaRPr lang="de-DE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09113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Entities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in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Taxonomy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623573" y="4761348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Relational</a:t>
            </a: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55472" y="4761347"/>
            <a:ext cx="987126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Constraint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86122" y="4761347"/>
            <a:ext cx="120741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Canonicalized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cxnSp>
        <p:nvCxnSpPr>
          <p:cNvPr id="77" name="Straight Connector 76"/>
          <p:cNvCxnSpPr>
            <a:stCxn id="2" idx="2"/>
            <a:endCxn id="63" idx="0"/>
          </p:cNvCxnSpPr>
          <p:nvPr/>
        </p:nvCxnSpPr>
        <p:spPr>
          <a:xfrm flipH="1">
            <a:off x="1889812" y="1165508"/>
            <a:ext cx="2504359" cy="421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" idx="2"/>
            <a:endCxn id="64" idx="0"/>
          </p:cNvCxnSpPr>
          <p:nvPr/>
        </p:nvCxnSpPr>
        <p:spPr>
          <a:xfrm>
            <a:off x="4394171" y="1165508"/>
            <a:ext cx="9586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" idx="2"/>
            <a:endCxn id="66" idx="0"/>
          </p:cNvCxnSpPr>
          <p:nvPr/>
        </p:nvCxnSpPr>
        <p:spPr>
          <a:xfrm>
            <a:off x="4394171" y="1165508"/>
            <a:ext cx="34468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2"/>
            <a:endCxn id="67" idx="0"/>
          </p:cNvCxnSpPr>
          <p:nvPr/>
        </p:nvCxnSpPr>
        <p:spPr>
          <a:xfrm flipH="1">
            <a:off x="7620795" y="2010642"/>
            <a:ext cx="220189" cy="406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6" idx="2"/>
            <a:endCxn id="69" idx="0"/>
          </p:cNvCxnSpPr>
          <p:nvPr/>
        </p:nvCxnSpPr>
        <p:spPr>
          <a:xfrm>
            <a:off x="7840984" y="2010642"/>
            <a:ext cx="849246" cy="409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59" idx="0"/>
          </p:cNvCxnSpPr>
          <p:nvPr/>
        </p:nvCxnSpPr>
        <p:spPr>
          <a:xfrm>
            <a:off x="1122220" y="5170748"/>
            <a:ext cx="3338234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2" idx="2"/>
            <a:endCxn id="59" idx="0"/>
          </p:cNvCxnSpPr>
          <p:nvPr/>
        </p:nvCxnSpPr>
        <p:spPr>
          <a:xfrm>
            <a:off x="2813863" y="5170748"/>
            <a:ext cx="1646591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2"/>
            <a:endCxn id="59" idx="0"/>
          </p:cNvCxnSpPr>
          <p:nvPr/>
        </p:nvCxnSpPr>
        <p:spPr>
          <a:xfrm>
            <a:off x="4449036" y="5185295"/>
            <a:ext cx="11419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59" idx="0"/>
          </p:cNvCxnSpPr>
          <p:nvPr/>
        </p:nvCxnSpPr>
        <p:spPr>
          <a:xfrm flipH="1">
            <a:off x="4460454" y="5185297"/>
            <a:ext cx="1767869" cy="469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59" idx="0"/>
          </p:cNvCxnSpPr>
          <p:nvPr/>
        </p:nvCxnSpPr>
        <p:spPr>
          <a:xfrm flipH="1">
            <a:off x="4460454" y="5185295"/>
            <a:ext cx="3429374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415085" y="2406392"/>
            <a:ext cx="1179656" cy="49293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Difficult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(Books,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Interviews …)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051384" y="2406392"/>
            <a:ext cx="1285784" cy="492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High-Quality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(News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Articles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  Wikipedia …)</a:t>
            </a:r>
          </a:p>
        </p:txBody>
      </p:sp>
      <p:cxnSp>
        <p:nvCxnSpPr>
          <p:cNvPr id="122" name="Straight Connector 121"/>
          <p:cNvCxnSpPr>
            <a:stCxn id="64" idx="2"/>
            <a:endCxn id="115" idx="0"/>
          </p:cNvCxnSpPr>
          <p:nvPr/>
        </p:nvCxnSpPr>
        <p:spPr>
          <a:xfrm flipH="1">
            <a:off x="4694276" y="2010642"/>
            <a:ext cx="658508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4" idx="2"/>
            <a:endCxn id="114" idx="0"/>
          </p:cNvCxnSpPr>
          <p:nvPr/>
        </p:nvCxnSpPr>
        <p:spPr>
          <a:xfrm>
            <a:off x="5352784" y="2010642"/>
            <a:ext cx="652129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045979" y="355831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421482" y="3528642"/>
            <a:ext cx="843736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 Patterns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99634" y="3525413"/>
            <a:ext cx="937421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Logical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254623" y="3532581"/>
            <a:ext cx="901347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Statistical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611872" y="3518048"/>
            <a:ext cx="814234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Deep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Learning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89069" y="3525413"/>
            <a:ext cx="552388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NLP</a:t>
            </a: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Tools</a:t>
            </a:r>
          </a:p>
        </p:txBody>
      </p:sp>
      <p:cxnSp>
        <p:nvCxnSpPr>
          <p:cNvPr id="144" name="Straight Connector 143"/>
          <p:cNvCxnSpPr>
            <a:stCxn id="138" idx="2"/>
            <a:endCxn id="75" idx="0"/>
          </p:cNvCxnSpPr>
          <p:nvPr/>
        </p:nvCxnSpPr>
        <p:spPr>
          <a:xfrm>
            <a:off x="3268345" y="3949362"/>
            <a:ext cx="1180691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2"/>
            <a:endCxn id="75" idx="0"/>
          </p:cNvCxnSpPr>
          <p:nvPr/>
        </p:nvCxnSpPr>
        <p:spPr>
          <a:xfrm flipH="1">
            <a:off x="4449036" y="3956530"/>
            <a:ext cx="25626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73" idx="0"/>
          </p:cNvCxnSpPr>
          <p:nvPr/>
        </p:nvCxnSpPr>
        <p:spPr>
          <a:xfrm>
            <a:off x="5865263" y="3956530"/>
            <a:ext cx="363060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  <a:endCxn id="73" idx="0"/>
          </p:cNvCxnSpPr>
          <p:nvPr/>
        </p:nvCxnSpPr>
        <p:spPr>
          <a:xfrm flipH="1">
            <a:off x="6228322" y="3941996"/>
            <a:ext cx="790667" cy="8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6" idx="0"/>
          </p:cNvCxnSpPr>
          <p:nvPr/>
        </p:nvCxnSpPr>
        <p:spPr>
          <a:xfrm>
            <a:off x="6981672" y="3956529"/>
            <a:ext cx="908156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8" idx="2"/>
            <a:endCxn id="76" idx="0"/>
          </p:cNvCxnSpPr>
          <p:nvPr/>
        </p:nvCxnSpPr>
        <p:spPr>
          <a:xfrm>
            <a:off x="3268344" y="3949362"/>
            <a:ext cx="4621484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2"/>
            <a:endCxn id="72" idx="0"/>
          </p:cNvCxnSpPr>
          <p:nvPr/>
        </p:nvCxnSpPr>
        <p:spPr>
          <a:xfrm flipH="1">
            <a:off x="2813863" y="3949361"/>
            <a:ext cx="454481" cy="79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9" idx="2"/>
            <a:endCxn id="72" idx="0"/>
          </p:cNvCxnSpPr>
          <p:nvPr/>
        </p:nvCxnSpPr>
        <p:spPr>
          <a:xfrm flipH="1">
            <a:off x="2813863" y="3956530"/>
            <a:ext cx="1891433" cy="79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37" idx="2"/>
            <a:endCxn id="70" idx="0"/>
          </p:cNvCxnSpPr>
          <p:nvPr/>
        </p:nvCxnSpPr>
        <p:spPr>
          <a:xfrm flipH="1">
            <a:off x="1122220" y="3952590"/>
            <a:ext cx="721130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7" idx="2"/>
            <a:endCxn id="72" idx="0"/>
          </p:cNvCxnSpPr>
          <p:nvPr/>
        </p:nvCxnSpPr>
        <p:spPr>
          <a:xfrm>
            <a:off x="1843350" y="3952590"/>
            <a:ext cx="970513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" idx="2"/>
            <a:endCxn id="137" idx="0"/>
          </p:cNvCxnSpPr>
          <p:nvPr/>
        </p:nvCxnSpPr>
        <p:spPr>
          <a:xfrm>
            <a:off x="1011063" y="2809365"/>
            <a:ext cx="832287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74" idx="2"/>
            <a:endCxn id="138" idx="0"/>
          </p:cNvCxnSpPr>
          <p:nvPr/>
        </p:nvCxnSpPr>
        <p:spPr>
          <a:xfrm>
            <a:off x="2910011" y="2796542"/>
            <a:ext cx="358334" cy="72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74" idx="2"/>
            <a:endCxn id="139" idx="0"/>
          </p:cNvCxnSpPr>
          <p:nvPr/>
        </p:nvCxnSpPr>
        <p:spPr>
          <a:xfrm>
            <a:off x="2910011" y="2796542"/>
            <a:ext cx="1795286" cy="73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5" idx="2"/>
            <a:endCxn id="141" idx="0"/>
          </p:cNvCxnSpPr>
          <p:nvPr/>
        </p:nvCxnSpPr>
        <p:spPr>
          <a:xfrm>
            <a:off x="5103347" y="2899326"/>
            <a:ext cx="761916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14" idx="2"/>
            <a:endCxn id="140" idx="0"/>
          </p:cNvCxnSpPr>
          <p:nvPr/>
        </p:nvCxnSpPr>
        <p:spPr>
          <a:xfrm>
            <a:off x="6413985" y="2899326"/>
            <a:ext cx="605005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7" idx="2"/>
            <a:endCxn id="140" idx="0"/>
          </p:cNvCxnSpPr>
          <p:nvPr/>
        </p:nvCxnSpPr>
        <p:spPr>
          <a:xfrm flipH="1">
            <a:off x="7018989" y="2781072"/>
            <a:ext cx="601806" cy="73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9" idx="2"/>
          </p:cNvCxnSpPr>
          <p:nvPr/>
        </p:nvCxnSpPr>
        <p:spPr>
          <a:xfrm flipH="1">
            <a:off x="7053792" y="2781072"/>
            <a:ext cx="1636438" cy="72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15" idx="2"/>
            <a:endCxn id="138" idx="0"/>
          </p:cNvCxnSpPr>
          <p:nvPr/>
        </p:nvCxnSpPr>
        <p:spPr>
          <a:xfrm flipH="1">
            <a:off x="3268344" y="2899326"/>
            <a:ext cx="1835003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15" idx="2"/>
            <a:endCxn id="139" idx="0"/>
          </p:cNvCxnSpPr>
          <p:nvPr/>
        </p:nvCxnSpPr>
        <p:spPr>
          <a:xfrm flipH="1">
            <a:off x="4705296" y="2899326"/>
            <a:ext cx="398051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" idx="2"/>
            <a:endCxn id="138" idx="0"/>
          </p:cNvCxnSpPr>
          <p:nvPr/>
        </p:nvCxnSpPr>
        <p:spPr>
          <a:xfrm>
            <a:off x="1011063" y="2809365"/>
            <a:ext cx="2257282" cy="7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4" idx="2"/>
            <a:endCxn id="139" idx="0"/>
          </p:cNvCxnSpPr>
          <p:nvPr/>
        </p:nvCxnSpPr>
        <p:spPr>
          <a:xfrm flipH="1">
            <a:off x="4705297" y="2899326"/>
            <a:ext cx="1708688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endCxn id="73" idx="0"/>
          </p:cNvCxnSpPr>
          <p:nvPr/>
        </p:nvCxnSpPr>
        <p:spPr>
          <a:xfrm>
            <a:off x="4691970" y="3969829"/>
            <a:ext cx="1536353" cy="7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69" idx="2"/>
            <a:endCxn id="139" idx="0"/>
          </p:cNvCxnSpPr>
          <p:nvPr/>
        </p:nvCxnSpPr>
        <p:spPr>
          <a:xfrm flipH="1">
            <a:off x="4705296" y="2781072"/>
            <a:ext cx="3984934" cy="75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5" idx="2"/>
            <a:endCxn id="140" idx="0"/>
          </p:cNvCxnSpPr>
          <p:nvPr/>
        </p:nvCxnSpPr>
        <p:spPr>
          <a:xfrm>
            <a:off x="5103346" y="2899326"/>
            <a:ext cx="1915643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4" idx="2"/>
            <a:endCxn id="141" idx="0"/>
          </p:cNvCxnSpPr>
          <p:nvPr/>
        </p:nvCxnSpPr>
        <p:spPr>
          <a:xfrm flipH="1">
            <a:off x="5865263" y="2899326"/>
            <a:ext cx="139650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6" idx="0"/>
            <a:endCxn id="139" idx="2"/>
          </p:cNvCxnSpPr>
          <p:nvPr/>
        </p:nvCxnSpPr>
        <p:spPr>
          <a:xfrm flipH="1" flipV="1">
            <a:off x="4705297" y="3956530"/>
            <a:ext cx="318453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127055" y="2372593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Web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collections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(Web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crawls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Connector 17"/>
          <p:cNvCxnSpPr>
            <a:stCxn id="63" idx="2"/>
            <a:endCxn id="3" idx="0"/>
          </p:cNvCxnSpPr>
          <p:nvPr/>
        </p:nvCxnSpPr>
        <p:spPr>
          <a:xfrm flipH="1">
            <a:off x="1011063" y="2010641"/>
            <a:ext cx="878749" cy="3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3" idx="2"/>
            <a:endCxn id="74" idx="0"/>
          </p:cNvCxnSpPr>
          <p:nvPr/>
        </p:nvCxnSpPr>
        <p:spPr>
          <a:xfrm>
            <a:off x="1889812" y="2010641"/>
            <a:ext cx="1020199" cy="36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5</a:t>
            </a:fld>
            <a:endParaRPr lang="de-D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542523-3433-4D46-B58B-2CC68AC33ECD}"/>
              </a:ext>
            </a:extLst>
          </p:cNvPr>
          <p:cNvSpPr/>
          <p:nvPr/>
        </p:nvSpPr>
        <p:spPr>
          <a:xfrm>
            <a:off x="3888419" y="1438183"/>
            <a:ext cx="2749214" cy="1535836"/>
          </a:xfrm>
          <a:prstGeom prst="roundRect">
            <a:avLst>
              <a:gd name="adj" fmla="val 379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CDA9827-C50E-4264-AEAE-F8C6BB9789A7}"/>
              </a:ext>
            </a:extLst>
          </p:cNvPr>
          <p:cNvSpPr/>
          <p:nvPr/>
        </p:nvSpPr>
        <p:spPr>
          <a:xfrm>
            <a:off x="3825141" y="4670237"/>
            <a:ext cx="1330829" cy="606167"/>
          </a:xfrm>
          <a:prstGeom prst="roundRect">
            <a:avLst>
              <a:gd name="adj" fmla="val 379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0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Panchenko</a:t>
            </a:r>
            <a:r>
              <a:rPr lang="en-US" dirty="0"/>
              <a:t>, Alexander, et al. Taxi at SEMEVAL-2016 Task 13: A taxonomy induction method based on </a:t>
            </a:r>
            <a:r>
              <a:rPr lang="en-US" dirty="0" err="1"/>
              <a:t>lexico</a:t>
            </a:r>
            <a:r>
              <a:rPr lang="en-US" dirty="0"/>
              <a:t>-syntactic patterns, substrings and focused crawling. </a:t>
            </a:r>
            <a:r>
              <a:rPr lang="en-US" dirty="0" err="1"/>
              <a:t>SemEval</a:t>
            </a:r>
            <a:r>
              <a:rPr lang="en-US" dirty="0"/>
              <a:t> 2016.</a:t>
            </a:r>
          </a:p>
          <a:p>
            <a:pPr>
              <a:lnSpc>
                <a:spcPct val="120000"/>
              </a:lnSpc>
            </a:pPr>
            <a:r>
              <a:rPr lang="en-US" dirty="0"/>
              <a:t>Gupta, Amit, et al. "Taxonomy induction using hypernym subsequences." CIKM 2017.</a:t>
            </a:r>
          </a:p>
          <a:p>
            <a:pPr>
              <a:lnSpc>
                <a:spcPct val="120000"/>
              </a:lnSpc>
            </a:pPr>
            <a:r>
              <a:rPr lang="en-US" dirty="0"/>
              <a:t>Chu, </a:t>
            </a:r>
            <a:r>
              <a:rPr lang="en-US" dirty="0" err="1"/>
              <a:t>Cuong</a:t>
            </a:r>
            <a:r>
              <a:rPr lang="en-US" dirty="0"/>
              <a:t> Xuan, et al. "</a:t>
            </a:r>
            <a:r>
              <a:rPr lang="en-US" dirty="0" err="1"/>
              <a:t>TiFi</a:t>
            </a:r>
            <a:r>
              <a:rPr lang="en-US" dirty="0"/>
              <a:t>: Taxonomy Induction for Fictional Domains." WWW 2019.</a:t>
            </a:r>
          </a:p>
          <a:p>
            <a:pPr>
              <a:lnSpc>
                <a:spcPct val="120000"/>
              </a:lnSpc>
            </a:pPr>
            <a:r>
              <a:rPr lang="en-US" dirty="0"/>
              <a:t>Yosef, Mohamed Amir, et al. Aida: An online tool for accurate disambiguation of named entities in text and tables. VLDB 2011.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Slides adapted from Fabian </a:t>
            </a:r>
            <a:r>
              <a:rPr lang="en-US" dirty="0" err="1"/>
              <a:t>Suchanek</a:t>
            </a:r>
            <a:r>
              <a:rPr lang="en-US" dirty="0"/>
              <a:t>, Gina-Anne </a:t>
            </a:r>
            <a:r>
              <a:rPr lang="en-US" dirty="0" err="1"/>
              <a:t>Levow</a:t>
            </a:r>
            <a:r>
              <a:rPr lang="en-US" dirty="0"/>
              <a:t> and Chris Manning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1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Assignment 5 – Taxonomy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</a:rPr>
              <a:t>Given: Set of terms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</a:rPr>
              <a:t>Task: Build a small taxonomy that organizes them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Can become both leafs or inner nodes</a:t>
            </a:r>
          </a:p>
          <a:p>
            <a:pPr>
              <a:lnSpc>
                <a:spcPct val="110000"/>
              </a:lnSpc>
            </a:pPr>
            <a:r>
              <a:rPr lang="en-US" dirty="0"/>
              <a:t>Noisy input provided from </a:t>
            </a:r>
            <a:r>
              <a:rPr lang="en-US" dirty="0" err="1"/>
              <a:t>WebIsALOD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Cleaning, filtering, etc. highly recommended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Other inputs allowed too</a:t>
            </a:r>
          </a:p>
          <a:p>
            <a:pPr>
              <a:lnSpc>
                <a:spcPct val="110000"/>
              </a:lnSpc>
            </a:pPr>
            <a:r>
              <a:rPr lang="en-US" dirty="0"/>
              <a:t>Evaluation: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Two known term sets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One unseen set (robustness)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Taxonomy induction: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Structure matters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Important features: Lexical/semantic matches, structural properties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Entity disambiguation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Context seen already in typing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Coherence as additional feature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Meta-observation: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Both problems are better approached globally than locally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Both problems </a:t>
            </a:r>
            <a:r>
              <a:rPr lang="en-US"/>
              <a:t>are complementary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6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with the </a:t>
            </a:r>
            <a:r>
              <a:rPr lang="en-US" dirty="0" err="1"/>
              <a:t>Wikidata</a:t>
            </a:r>
            <a:r>
              <a:rPr lang="en-US" dirty="0"/>
              <a:t>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536" y="3347498"/>
            <a:ext cx="4030814" cy="3188473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/>
              <a:t>https://angryloki.github.io/wikidata-graph-builder/?property=P279&amp;item=Q74359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797" y="1825625"/>
            <a:ext cx="4756247" cy="4098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32C2-3076-47CE-8D19-9B870035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induction: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E22E6-EF5C-4AD2-A6CA-1F92726A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4D26A-BC98-42E7-9CD1-97B7BD95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21" y="2063964"/>
            <a:ext cx="65436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95E8-421B-4BF5-A17E-BAE78004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induction: </a:t>
            </a:r>
            <a:br>
              <a:rPr lang="en-US" dirty="0"/>
            </a:br>
            <a:r>
              <a:rPr lang="en-US" dirty="0"/>
              <a:t>General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FC5CA-A096-4B5F-B09B-A6F32BEBA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Hypernymy candidates are “cheap”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Start with large noisy candidate graph, clean it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5F745-0A47-4EBC-86AC-686E85D9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386847-BAFF-4389-9914-D288B65C76B5}"/>
              </a:ext>
            </a:extLst>
          </p:cNvPr>
          <p:cNvGrpSpPr/>
          <p:nvPr/>
        </p:nvGrpSpPr>
        <p:grpSpPr>
          <a:xfrm>
            <a:off x="518984" y="3162671"/>
            <a:ext cx="8435545" cy="3193682"/>
            <a:chOff x="518984" y="3162671"/>
            <a:chExt cx="8435545" cy="3193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E95F98-0790-46E2-A04A-07F9E8D2F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59" t="7433" r="27117" b="7343"/>
            <a:stretch/>
          </p:blipFill>
          <p:spPr>
            <a:xfrm>
              <a:off x="518984" y="3235987"/>
              <a:ext cx="3245708" cy="31203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6F3D0F-DB5E-4FB8-963C-1EA34C476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042" y="3162671"/>
              <a:ext cx="3848487" cy="2380796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40DA77B-5155-4D8D-AB54-5648D18DE5E9}"/>
                </a:ext>
              </a:extLst>
            </p:cNvPr>
            <p:cNvSpPr/>
            <p:nvPr/>
          </p:nvSpPr>
          <p:spPr>
            <a:xfrm>
              <a:off x="3874358" y="4201297"/>
              <a:ext cx="1068345" cy="5107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0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Candidates #1: Hearst-patterns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Hearst-style patterns (here: </a:t>
            </a:r>
            <a:r>
              <a:rPr lang="en-US" sz="2000" dirty="0" err="1"/>
              <a:t>WebIsALOD</a:t>
            </a:r>
            <a:r>
              <a:rPr lang="en-US" sz="2000" dirty="0"/>
              <a:t> for ``Frodo’’)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32" y="2636807"/>
            <a:ext cx="2424651" cy="4062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5566"/>
          <a:stretch/>
        </p:blipFill>
        <p:spPr>
          <a:xfrm>
            <a:off x="3765772" y="4969565"/>
            <a:ext cx="2315005" cy="1729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772" y="2546755"/>
            <a:ext cx="2664888" cy="2040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145" y="3930769"/>
            <a:ext cx="2350439" cy="17937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81082" y="2997643"/>
            <a:ext cx="1878269" cy="569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14115" y="3283889"/>
            <a:ext cx="1945236" cy="2440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668183"/>
            <a:ext cx="1998637" cy="65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3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Candidates #2: Sub-category relations in Wiki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72" y="1690692"/>
            <a:ext cx="7916849" cy="2076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8" y="4190089"/>
            <a:ext cx="8448675" cy="108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1" y="5698930"/>
            <a:ext cx="3992259" cy="634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562" y="5672470"/>
            <a:ext cx="4490869" cy="6606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695492" y="4556097"/>
            <a:ext cx="1846070" cy="114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41562" y="5128591"/>
            <a:ext cx="1549137" cy="543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83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biana-custom">
      <a:majorFont>
        <a:latin typeface="Fabiana"/>
        <a:ea typeface=""/>
        <a:cs typeface=""/>
      </a:majorFont>
      <a:minorFont>
        <a:latin typeface="Fabi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4F801D3-6537-463D-9262-E94F6B3B81A1}" vid="{BCAD50F6-2409-4EA7-8604-E483F780F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2034</Words>
  <Application>Microsoft Office PowerPoint</Application>
  <PresentationFormat>On-screen Show (4:3)</PresentationFormat>
  <Paragraphs>437</Paragraphs>
  <Slides>53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DejaVu Sans</vt:lpstr>
      <vt:lpstr>Fabiana</vt:lpstr>
      <vt:lpstr>Wingdings</vt:lpstr>
      <vt:lpstr>Theme1</vt:lpstr>
      <vt:lpstr>Automated knowledge  base construction  4. Taxonomy induction + entity disambiguation</vt:lpstr>
      <vt:lpstr>Recap</vt:lpstr>
      <vt:lpstr>Outline</vt:lpstr>
      <vt:lpstr>Recap: Entity types</vt:lpstr>
      <vt:lpstr>PowerPoint Presentation</vt:lpstr>
      <vt:lpstr>Taxonomy induction: Goal</vt:lpstr>
      <vt:lpstr>Taxonomy induction:  General approach</vt:lpstr>
      <vt:lpstr>Candidates #1: Hearst-patterns </vt:lpstr>
      <vt:lpstr>Candidates #2: Sub-category relations in Wiki systems</vt:lpstr>
      <vt:lpstr>Challenges</vt:lpstr>
      <vt:lpstr>Text-based taxonomy induction challenge [Semeval 2016, Bordea et al.]</vt:lpstr>
      <vt:lpstr>Taxi [Panchenko et al., 2016]</vt:lpstr>
      <vt:lpstr>Taxi [Panchenko et al., 2016]</vt:lpstr>
      <vt:lpstr>Taxonomy induction using hypernym subsequences [Gupta et al., 2017]</vt:lpstr>
      <vt:lpstr>Taxonomy induction using hypernym subsequences [Gupta et al., 2017]</vt:lpstr>
      <vt:lpstr>Taxonomy induction using hypernym subsequences [Gupta et al., 2017]</vt:lpstr>
      <vt:lpstr>Wiki[pedia | a]- based taxonomy induction: TiFi [Chu et al., WWW 2019]</vt:lpstr>
      <vt:lpstr>TiFi: Category cleaning</vt:lpstr>
      <vt:lpstr>TiFi: Category cleaning - results</vt:lpstr>
      <vt:lpstr>TiFi: Edge cleaning</vt:lpstr>
      <vt:lpstr>TiFi: Edge cleaning - features</vt:lpstr>
      <vt:lpstr>TiFi - WordNet synset description headword</vt:lpstr>
      <vt:lpstr>TiFi: Edge cleaning - results</vt:lpstr>
      <vt:lpstr>TiFi: Top-level construction</vt:lpstr>
      <vt:lpstr>TiFi – Top-level construction</vt:lpstr>
      <vt:lpstr>TiFi: Top-level construction - results</vt:lpstr>
      <vt:lpstr>TiFi – Relevance for entity search</vt:lpstr>
      <vt:lpstr>Open: Taxonomy Merging</vt:lpstr>
      <vt:lpstr>Summary: Taxonomy induction</vt:lpstr>
      <vt:lpstr>Outline</vt:lpstr>
      <vt:lpstr>Ready for fact extraction?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or global solution?</vt:lpstr>
      <vt:lpstr>PowerPoint Presentation</vt:lpstr>
      <vt:lpstr>PowerPoint Presentation</vt:lpstr>
      <vt:lpstr>PowerPoint Presentation</vt:lpstr>
      <vt:lpstr>State of the art</vt:lpstr>
      <vt:lpstr>Example systems (1): Opentapioca</vt:lpstr>
      <vt:lpstr>PowerPoint Presentation</vt:lpstr>
      <vt:lpstr>Further solutions</vt:lpstr>
      <vt:lpstr>PowerPoint Presentation</vt:lpstr>
      <vt:lpstr>Disambiguation vs. typing</vt:lpstr>
      <vt:lpstr>References</vt:lpstr>
      <vt:lpstr>Assignment 5 – Taxonomy induction</vt:lpstr>
      <vt:lpstr>Take home</vt:lpstr>
      <vt:lpstr>Playing with the Wikidata taxonomy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Dev</dc:creator>
  <cp:lastModifiedBy>simon</cp:lastModifiedBy>
  <cp:revision>273</cp:revision>
  <cp:lastPrinted>2019-11-13T16:44:34Z</cp:lastPrinted>
  <dcterms:created xsi:type="dcterms:W3CDTF">2019-07-18T13:48:42Z</dcterms:created>
  <dcterms:modified xsi:type="dcterms:W3CDTF">2022-05-18T12:05:33Z</dcterms:modified>
</cp:coreProperties>
</file>