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image26.jpg" ContentType="image/jpg"/>
  <Override PartName="/ppt/notesSlides/notesSlide9.xml" ContentType="application/vnd.openxmlformats-officedocument.presentationml.notesSlide+xml"/>
  <Override PartName="/ppt/media/image27.jpg" ContentType="image/jpg"/>
  <Override PartName="/ppt/media/image29.jpg" ContentType="image/jpg"/>
  <Override PartName="/ppt/media/image33.jpg" ContentType="image/jpg"/>
  <Override PartName="/ppt/media/image34.jpg" ContentType="image/jpg"/>
  <Override PartName="/ppt/media/image37.jpg" ContentType="image/jpg"/>
  <Override PartName="/ppt/media/image38.jpg" ContentType="image/jpg"/>
  <Override PartName="/ppt/media/image41.jpg" ContentType="image/jpg"/>
  <Override PartName="/ppt/media/image42.jpg" ContentType="image/jpg"/>
  <Override PartName="/ppt/media/image43.jpg" ContentType="image/jpg"/>
  <Override PartName="/ppt/media/image44.jpg" ContentType="image/jpg"/>
  <Override PartName="/ppt/media/image45.jpg" ContentType="image/jpg"/>
  <Override PartName="/ppt/media/image46.jpg" ContentType="image/jpg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9"/>
  </p:notesMasterIdLst>
  <p:handoutMasterIdLst>
    <p:handoutMasterId r:id="rId90"/>
  </p:handoutMasterIdLst>
  <p:sldIdLst>
    <p:sldId id="392" r:id="rId2"/>
    <p:sldId id="787" r:id="rId3"/>
    <p:sldId id="778" r:id="rId4"/>
    <p:sldId id="780" r:id="rId5"/>
    <p:sldId id="779" r:id="rId6"/>
    <p:sldId id="678" r:id="rId7"/>
    <p:sldId id="567" r:id="rId8"/>
    <p:sldId id="568" r:id="rId9"/>
    <p:sldId id="616" r:id="rId10"/>
    <p:sldId id="769" r:id="rId11"/>
    <p:sldId id="574" r:id="rId12"/>
    <p:sldId id="570" r:id="rId13"/>
    <p:sldId id="571" r:id="rId14"/>
    <p:sldId id="572" r:id="rId15"/>
    <p:sldId id="433" r:id="rId16"/>
    <p:sldId id="576" r:id="rId17"/>
    <p:sldId id="575" r:id="rId18"/>
    <p:sldId id="586" r:id="rId19"/>
    <p:sldId id="577" r:id="rId20"/>
    <p:sldId id="578" r:id="rId21"/>
    <p:sldId id="680" r:id="rId22"/>
    <p:sldId id="591" r:id="rId23"/>
    <p:sldId id="781" r:id="rId24"/>
    <p:sldId id="583" r:id="rId25"/>
    <p:sldId id="587" r:id="rId26"/>
    <p:sldId id="588" r:id="rId27"/>
    <p:sldId id="582" r:id="rId28"/>
    <p:sldId id="581" r:id="rId29"/>
    <p:sldId id="589" r:id="rId30"/>
    <p:sldId id="585" r:id="rId31"/>
    <p:sldId id="590" r:id="rId32"/>
    <p:sldId id="619" r:id="rId33"/>
    <p:sldId id="620" r:id="rId34"/>
    <p:sldId id="782" r:id="rId35"/>
    <p:sldId id="686" r:id="rId36"/>
    <p:sldId id="687" r:id="rId37"/>
    <p:sldId id="688" r:id="rId38"/>
    <p:sldId id="783" r:id="rId39"/>
    <p:sldId id="690" r:id="rId40"/>
    <p:sldId id="691" r:id="rId41"/>
    <p:sldId id="692" r:id="rId42"/>
    <p:sldId id="693" r:id="rId43"/>
    <p:sldId id="694" r:id="rId44"/>
    <p:sldId id="695" r:id="rId45"/>
    <p:sldId id="696" r:id="rId46"/>
    <p:sldId id="697" r:id="rId47"/>
    <p:sldId id="698" r:id="rId48"/>
    <p:sldId id="784" r:id="rId49"/>
    <p:sldId id="711" r:id="rId50"/>
    <p:sldId id="712" r:id="rId51"/>
    <p:sldId id="713" r:id="rId52"/>
    <p:sldId id="714" r:id="rId53"/>
    <p:sldId id="715" r:id="rId54"/>
    <p:sldId id="716" r:id="rId55"/>
    <p:sldId id="457" r:id="rId56"/>
    <p:sldId id="717" r:id="rId57"/>
    <p:sldId id="719" r:id="rId58"/>
    <p:sldId id="460" r:id="rId59"/>
    <p:sldId id="461" r:id="rId60"/>
    <p:sldId id="462" r:id="rId61"/>
    <p:sldId id="721" r:id="rId62"/>
    <p:sldId id="722" r:id="rId63"/>
    <p:sldId id="723" r:id="rId64"/>
    <p:sldId id="724" r:id="rId65"/>
    <p:sldId id="725" r:id="rId66"/>
    <p:sldId id="726" r:id="rId67"/>
    <p:sldId id="537" r:id="rId68"/>
    <p:sldId id="557" r:id="rId69"/>
    <p:sldId id="561" r:id="rId70"/>
    <p:sldId id="563" r:id="rId71"/>
    <p:sldId id="564" r:id="rId72"/>
    <p:sldId id="565" r:id="rId73"/>
    <p:sldId id="749" r:id="rId74"/>
    <p:sldId id="750" r:id="rId75"/>
    <p:sldId id="785" r:id="rId76"/>
    <p:sldId id="633" r:id="rId77"/>
    <p:sldId id="777" r:id="rId78"/>
    <p:sldId id="776" r:id="rId79"/>
    <p:sldId id="786" r:id="rId80"/>
    <p:sldId id="634" r:id="rId81"/>
    <p:sldId id="635" r:id="rId82"/>
    <p:sldId id="636" r:id="rId83"/>
    <p:sldId id="637" r:id="rId84"/>
    <p:sldId id="435" r:id="rId85"/>
    <p:sldId id="752" r:id="rId86"/>
    <p:sldId id="753" r:id="rId87"/>
    <p:sldId id="366" r:id="rId8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" id="{B5775580-52A1-4412-B3AF-3458DED5CF5A}">
          <p14:sldIdLst>
            <p14:sldId id="392"/>
            <p14:sldId id="787"/>
            <p14:sldId id="778"/>
            <p14:sldId id="780"/>
            <p14:sldId id="779"/>
            <p14:sldId id="678"/>
            <p14:sldId id="567"/>
            <p14:sldId id="568"/>
            <p14:sldId id="616"/>
            <p14:sldId id="769"/>
            <p14:sldId id="574"/>
            <p14:sldId id="570"/>
            <p14:sldId id="571"/>
            <p14:sldId id="572"/>
            <p14:sldId id="433"/>
            <p14:sldId id="576"/>
            <p14:sldId id="575"/>
            <p14:sldId id="586"/>
            <p14:sldId id="577"/>
            <p14:sldId id="578"/>
            <p14:sldId id="680"/>
            <p14:sldId id="591"/>
          </p14:sldIdLst>
        </p14:section>
        <p14:section name="Crowdsourcing" id="{F1799B0D-9DCF-4BEE-9E84-4EDC3904F50A}">
          <p14:sldIdLst>
            <p14:sldId id="781"/>
            <p14:sldId id="583"/>
            <p14:sldId id="587"/>
            <p14:sldId id="588"/>
            <p14:sldId id="582"/>
            <p14:sldId id="581"/>
            <p14:sldId id="589"/>
            <p14:sldId id="585"/>
            <p14:sldId id="590"/>
            <p14:sldId id="619"/>
            <p14:sldId id="620"/>
          </p14:sldIdLst>
        </p14:section>
        <p14:section name="Text extraction" id="{DBDEFDA6-EA01-449A-87CD-E0BD410DD97E}">
          <p14:sldIdLst>
            <p14:sldId id="782"/>
            <p14:sldId id="686"/>
            <p14:sldId id="687"/>
            <p14:sldId id="688"/>
            <p14:sldId id="783"/>
            <p14:sldId id="690"/>
            <p14:sldId id="691"/>
            <p14:sldId id="692"/>
            <p14:sldId id="693"/>
            <p14:sldId id="694"/>
            <p14:sldId id="695"/>
            <p14:sldId id="696"/>
            <p14:sldId id="697"/>
            <p14:sldId id="698"/>
            <p14:sldId id="784"/>
            <p14:sldId id="711"/>
            <p14:sldId id="712"/>
            <p14:sldId id="713"/>
            <p14:sldId id="714"/>
            <p14:sldId id="715"/>
            <p14:sldId id="716"/>
            <p14:sldId id="457"/>
            <p14:sldId id="717"/>
            <p14:sldId id="719"/>
            <p14:sldId id="460"/>
            <p14:sldId id="461"/>
            <p14:sldId id="462"/>
            <p14:sldId id="721"/>
            <p14:sldId id="722"/>
            <p14:sldId id="723"/>
            <p14:sldId id="724"/>
            <p14:sldId id="725"/>
            <p14:sldId id="726"/>
            <p14:sldId id="537"/>
            <p14:sldId id="557"/>
            <p14:sldId id="561"/>
            <p14:sldId id="563"/>
            <p14:sldId id="564"/>
            <p14:sldId id="565"/>
            <p14:sldId id="749"/>
            <p14:sldId id="750"/>
          </p14:sldIdLst>
        </p14:section>
        <p14:section name="Outlook" id="{4453DFF4-915A-4CA5-B27F-997CDB687D22}">
          <p14:sldIdLst>
            <p14:sldId id="785"/>
            <p14:sldId id="633"/>
            <p14:sldId id="777"/>
            <p14:sldId id="776"/>
            <p14:sldId id="786"/>
            <p14:sldId id="634"/>
            <p14:sldId id="635"/>
            <p14:sldId id="636"/>
            <p14:sldId id="637"/>
            <p14:sldId id="435"/>
            <p14:sldId id="752"/>
            <p14:sldId id="753"/>
            <p14:sldId id="366"/>
          </p14:sldIdLst>
        </p14:section>
        <p14:section name="Appendix" id="{7F6137E4-DC72-4F4D-903C-284CE6E66603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F0"/>
    <a:srgbClr val="99CC00"/>
    <a:srgbClr val="CCCC00"/>
    <a:srgbClr val="FF9933"/>
    <a:srgbClr val="8FCE02"/>
    <a:srgbClr val="AFFC04"/>
    <a:srgbClr val="FBBA03"/>
    <a:srgbClr val="FBF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9" autoAdjust="0"/>
    <p:restoredTop sz="90683" autoAdjust="0"/>
  </p:normalViewPr>
  <p:slideViewPr>
    <p:cSldViewPr snapToGrid="0">
      <p:cViewPr varScale="1">
        <p:scale>
          <a:sx n="90" d="100"/>
          <a:sy n="90" d="100"/>
        </p:scale>
        <p:origin x="11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B9C51F81-36BE-41A8-BC2E-25CE3B3FA821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8E3D1520-4A87-4ACD-BDD4-8B66ABF9BF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06932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813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B15BB0B-9D28-44E9-B1CA-63A7607245AD}" type="datetimeFigureOut">
              <a:rPr lang="en-GB" smtClean="0"/>
              <a:t>24/06/2022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8135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783353E1-FE65-4B49-BFC1-E45EF50F71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89106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53578-4928-4E14-89A2-98A9A1FAB8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9515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352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*</a:t>
            </a:r>
            <a:r>
              <a:rPr lang="en-US" baseline="0" dirty="0"/>
              <a:t>any* “how many” question, SOTA models will say 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099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Examples Microsoft </a:t>
            </a:r>
            <a:r>
              <a:rPr lang="en-US" dirty="0" err="1"/>
              <a:t>Tay</a:t>
            </a:r>
            <a:endParaRPr lang="en-US" dirty="0"/>
          </a:p>
          <a:p>
            <a:r>
              <a:rPr lang="en-US" dirty="0"/>
              <a:t>Man/woman/doctor/nurse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604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Turn every instance assertion into a class assertion with existential quantification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5855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Ordinal Common-sense Inference –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Durme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243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van </a:t>
            </a:r>
            <a:r>
              <a:rPr lang="en-US" dirty="0" err="1"/>
              <a:t>Ahn</a:t>
            </a:r>
            <a:r>
              <a:rPr lang="en-US" dirty="0"/>
              <a:t> famous</a:t>
            </a:r>
            <a:r>
              <a:rPr lang="en-US" baseline="0" dirty="0"/>
              <a:t> for human computation, captchas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762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paid</a:t>
            </a:r>
            <a:r>
              <a:rPr lang="en-US" baseline="0" dirty="0"/>
              <a:t> 15 cents per row -&gt; assuming about 1 minute per subject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4995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859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3353E1-FE65-4B49-BFC1-E45EF50F7158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4254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1820-3D6C-44A6-B0C5-7A6AFD1DA56D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327161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C39B2-EA90-4E6E-AA79-122931EFAB34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170504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98B14-6BCF-4F08-A9EC-0F206355F8B4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609730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125" y="847474"/>
            <a:ext cx="8663751" cy="6093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1"/>
            <a:ext cx="640080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6/24/2022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47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0F28D-EE6E-4987-838A-85BD83C88099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76659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3A9FF9-3182-4F71-A977-46C8E5F2EF0C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897843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1D3A-29AC-4378-AEB0-2C84E6435480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98991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AEB4-3D8B-4539-B585-1606FBFB2D9E}" type="datetime1">
              <a:rPr lang="en-GB" smtClean="0"/>
              <a:t>24/06/2022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32414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6BBB7-3B80-402C-A746-14916295DB2B}" type="datetime1">
              <a:rPr lang="en-GB" smtClean="0"/>
              <a:t>24/06/2022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822057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4FF9B-2F94-470C-A138-DB9909733AF1}" type="datetime1">
              <a:rPr lang="en-GB" smtClean="0"/>
              <a:t>24/06/2022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094073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EFE92-3B7B-4465-ADF4-3F85F0459849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0766128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56148-42EC-4661-85FD-8404757B3FC7}" type="datetime1">
              <a:rPr lang="en-GB" smtClean="0"/>
              <a:t>24/06/2022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4661156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15141-BA70-4477-BC2E-CE1A7912087A}" type="datetime1">
              <a:rPr lang="en-GB" smtClean="0"/>
              <a:t>24/06/2022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0265B-E43A-4480-BE0E-D03093A588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15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pacy.io/usage/rule-based-matching" TargetMode="External"/><Relationship Id="rId2" Type="http://schemas.openxmlformats.org/officeDocument/2006/relationships/hyperlink" Target="https://explosion.ai/demos/matcher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conceptnet.io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mpi-inf.mpg.de/fileadmin/inf/d5/research/quasimodo/CSK-crowd-for-recall.xlsx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pi-inf.mpg.de/fileadmin/inf/d5/teaching/ws19-20_ie/8_Consolidation.pdf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ata.allenai.org/ai2-science-questions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hyperlink" Target="https://alivebynature.com/the-right-way-to-eat-alfalfa-sprouts/" TargetMode="External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11.03705" TargetMode="External"/><Relationship Id="rId2" Type="http://schemas.openxmlformats.org/officeDocument/2006/relationships/hyperlink" Target="https://www.tau-nlp.org/commonsenseq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ompetitions.codalab.org/competitions/21080" TargetMode="External"/><Relationship Id="rId4" Type="http://schemas.openxmlformats.org/officeDocument/2006/relationships/hyperlink" Target="https://arxiv.org/pdf/1909.03065.pdf" TargetMode="Externa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23807"/>
            <a:ext cx="7772400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dirty="0"/>
              <a:t>Automated knowledge</a:t>
            </a:r>
            <a:br>
              <a:rPr lang="en-US" dirty="0"/>
            </a:br>
            <a:r>
              <a:rPr lang="en-US" dirty="0"/>
              <a:t> base construction</a:t>
            </a:r>
            <a:br>
              <a:rPr lang="en-US" sz="4800" dirty="0"/>
            </a:br>
            <a:br>
              <a:rPr lang="en-US" sz="4800" dirty="0"/>
            </a:br>
            <a:r>
              <a:rPr lang="en-US" sz="4000" dirty="0"/>
              <a:t>7. Commonsense Knowledge (CSK)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71472"/>
            <a:ext cx="6858000" cy="1655762"/>
          </a:xfrm>
        </p:spPr>
        <p:txBody>
          <a:bodyPr/>
          <a:lstStyle/>
          <a:p>
            <a:r>
              <a:rPr lang="en-US" dirty="0"/>
              <a:t>Simon Razniewski</a:t>
            </a:r>
          </a:p>
          <a:p>
            <a:r>
              <a:rPr lang="en-US"/>
              <a:t>Summer term 2022</a:t>
            </a:r>
            <a:endParaRPr lang="en-US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501363209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Definition: Merger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10</a:t>
            </a:fld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26793" y="2331308"/>
            <a:ext cx="5030745" cy="369553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258457" y="1525932"/>
            <a:ext cx="642422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	               </a:t>
            </a:r>
            <a:r>
              <a:rPr lang="en-US" sz="2000" b="1" dirty="0"/>
              <a:t>Knowledge</a:t>
            </a:r>
            <a:r>
              <a:rPr lang="en-US" dirty="0"/>
              <a:t> </a:t>
            </a:r>
          </a:p>
          <a:p>
            <a:r>
              <a:rPr lang="en-US" dirty="0"/>
              <a:t>Class knowledge			Instance knowledge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43620" y="1990326"/>
            <a:ext cx="166404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Shared by</a:t>
            </a:r>
          </a:p>
          <a:p>
            <a:r>
              <a:rPr lang="en-US" sz="1600" dirty="0"/>
              <a:t>  - Virtually </a:t>
            </a:r>
            <a:br>
              <a:rPr lang="en-US" sz="1600" dirty="0"/>
            </a:br>
            <a:r>
              <a:rPr lang="en-US" sz="1600" dirty="0"/>
              <a:t>    everyone</a:t>
            </a:r>
          </a:p>
          <a:p>
            <a:endParaRPr lang="en-US" sz="1600" dirty="0"/>
          </a:p>
          <a:p>
            <a:r>
              <a:rPr lang="en-US" sz="1600" dirty="0"/>
              <a:t>   - Many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/>
              <a:t>   - Some</a:t>
            </a:r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pPr marL="285750" indent="-285750">
              <a:buFontTx/>
              <a:buChar char="-"/>
            </a:pPr>
            <a:endParaRPr lang="en-US" sz="1600" dirty="0"/>
          </a:p>
          <a:p>
            <a:r>
              <a:rPr lang="en-US" sz="1600" dirty="0"/>
              <a:t>   - Few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2226793" y="2331308"/>
            <a:ext cx="4999080" cy="470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407478" y="2331308"/>
            <a:ext cx="16526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Basic CSK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Advanced CSK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226793" y="2843659"/>
            <a:ext cx="4999080" cy="470615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660319" y="2416903"/>
            <a:ext cx="148152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Fire is hot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88909" y="3063532"/>
            <a:ext cx="23175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USA borders Pacific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656407" y="2987032"/>
            <a:ext cx="217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>
                <a:solidFill>
                  <a:srgbClr val="00B050"/>
                </a:solidFill>
              </a:rPr>
              <a:t>Elephants have tusks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2553" y="4429101"/>
            <a:ext cx="21716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Newton born in </a:t>
            </a:r>
            <a:r>
              <a:rPr lang="en-US" sz="1200" i="1" dirty="0" err="1">
                <a:solidFill>
                  <a:srgbClr val="00B050"/>
                </a:solidFill>
              </a:rPr>
              <a:t>Woolsthorpe</a:t>
            </a:r>
            <a:endParaRPr lang="en-US" sz="1200" i="1" dirty="0">
              <a:solidFill>
                <a:srgbClr val="00B05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54136" y="4238492"/>
            <a:ext cx="141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solidFill>
                  <a:srgbClr val="00B050"/>
                </a:solidFill>
              </a:rPr>
              <a:t>Mitochondria have inner membrane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2258457" y="2324509"/>
            <a:ext cx="4967416" cy="370232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980169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Examples of CSK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Taxonomical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Elephant, </a:t>
            </a:r>
            <a:r>
              <a:rPr lang="en-US" i="1" dirty="0" err="1">
                <a:solidFill>
                  <a:srgbClr val="00B050"/>
                </a:solidFill>
              </a:rPr>
              <a:t>isA</a:t>
            </a:r>
            <a:r>
              <a:rPr lang="en-US" i="1" dirty="0">
                <a:solidFill>
                  <a:srgbClr val="00B050"/>
                </a:solidFill>
              </a:rPr>
              <a:t>, mammal</a:t>
            </a:r>
          </a:p>
          <a:p>
            <a:r>
              <a:rPr lang="en-US" dirty="0">
                <a:solidFill>
                  <a:srgbClr val="0070C0"/>
                </a:solidFill>
              </a:rPr>
              <a:t>Properties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Elephant, lives in, Savanna</a:t>
            </a:r>
          </a:p>
          <a:p>
            <a:r>
              <a:rPr lang="en-US" dirty="0">
                <a:solidFill>
                  <a:srgbClr val="0070C0"/>
                </a:solidFill>
              </a:rPr>
              <a:t>Parts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Elephants, </a:t>
            </a:r>
            <a:r>
              <a:rPr lang="en-US" i="1" dirty="0" err="1">
                <a:solidFill>
                  <a:srgbClr val="00B050"/>
                </a:solidFill>
              </a:rPr>
              <a:t>hasPart</a:t>
            </a:r>
            <a:r>
              <a:rPr lang="en-US" i="1" dirty="0">
                <a:solidFill>
                  <a:srgbClr val="00B050"/>
                </a:solidFill>
              </a:rPr>
              <a:t>, trunk</a:t>
            </a:r>
          </a:p>
          <a:p>
            <a:r>
              <a:rPr lang="en-US" dirty="0">
                <a:solidFill>
                  <a:srgbClr val="0070C0"/>
                </a:solidFill>
              </a:rPr>
              <a:t>Measures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Adult elephant, weight, ~2..5 tons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Elephant, lifespan, ~60 years</a:t>
            </a:r>
          </a:p>
          <a:p>
            <a:r>
              <a:rPr lang="en-US" dirty="0">
                <a:solidFill>
                  <a:srgbClr val="0070C0"/>
                </a:solidFill>
              </a:rPr>
              <a:t>Activities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Seeing elephant, requires, go to zoo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Go to zoo, </a:t>
            </a:r>
            <a:r>
              <a:rPr lang="en-US" i="1" dirty="0" err="1">
                <a:solidFill>
                  <a:srgbClr val="00B050"/>
                </a:solidFill>
              </a:rPr>
              <a:t>subevent</a:t>
            </a:r>
            <a:r>
              <a:rPr lang="en-US" i="1" dirty="0">
                <a:solidFill>
                  <a:srgbClr val="00B050"/>
                </a:solidFill>
              </a:rPr>
              <a:t>, buy ticket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Go to zoo, </a:t>
            </a:r>
            <a:r>
              <a:rPr lang="en-US" i="1" dirty="0" err="1">
                <a:solidFill>
                  <a:srgbClr val="00B050"/>
                </a:solidFill>
              </a:rPr>
              <a:t>typicalDuration</a:t>
            </a:r>
            <a:r>
              <a:rPr lang="en-US" i="1" dirty="0">
                <a:solidFill>
                  <a:srgbClr val="00B050"/>
                </a:solidFill>
              </a:rPr>
              <a:t>, 2 hours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5590394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Why CS</a:t>
            </a:r>
            <a:r>
              <a:rPr lang="en-US" sz="4000" b="1" dirty="0"/>
              <a:t>K</a:t>
            </a:r>
            <a:r>
              <a:rPr lang="en-US" sz="4000" dirty="0"/>
              <a:t>? Amazing progress without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62" y="1996563"/>
            <a:ext cx="7534275" cy="3238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5244" y="6487762"/>
            <a:ext cx="332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[From </a:t>
            </a:r>
            <a:r>
              <a:rPr lang="en-US" dirty="0" err="1"/>
              <a:t>Yejin</a:t>
            </a:r>
            <a:r>
              <a:rPr lang="en-US" dirty="0"/>
              <a:t> Choi, ACL 2020]</a:t>
            </a:r>
          </a:p>
        </p:txBody>
      </p:sp>
    </p:spTree>
    <p:extLst>
      <p:ext uri="{BB962C8B-B14F-4D97-AF65-F5344CB8AC3E}">
        <p14:creationId xmlns:p14="http://schemas.microsoft.com/office/powerpoint/2010/main" val="7608696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36802"/>
            <a:ext cx="9104211" cy="51074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352659" y="6488668"/>
            <a:ext cx="332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[From </a:t>
            </a:r>
            <a:r>
              <a:rPr lang="en-US" dirty="0" err="1"/>
              <a:t>Yejin</a:t>
            </a:r>
            <a:r>
              <a:rPr lang="en-US" dirty="0"/>
              <a:t> Choi, ACL 2020]</a:t>
            </a:r>
          </a:p>
        </p:txBody>
      </p:sp>
    </p:spTree>
    <p:extLst>
      <p:ext uri="{BB962C8B-B14F-4D97-AF65-F5344CB8AC3E}">
        <p14:creationId xmlns:p14="http://schemas.microsoft.com/office/powerpoint/2010/main" val="1814389140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CSK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Reusable: </a:t>
            </a:r>
          </a:p>
          <a:p>
            <a:pPr lvl="1"/>
            <a:r>
              <a:rPr lang="en-US" dirty="0"/>
              <a:t>CSK can be plugged into a range of tasks, e.g., QA, dialogue, object recognition, text generation, …</a:t>
            </a:r>
          </a:p>
          <a:p>
            <a:pPr lvl="1"/>
            <a:r>
              <a:rPr lang="en-US" dirty="0"/>
              <a:t>Contrasts with typical end-to-end learning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Scrutable</a:t>
            </a:r>
            <a:r>
              <a:rPr lang="en-US" dirty="0">
                <a:solidFill>
                  <a:srgbClr val="0070C0"/>
                </a:solidFill>
              </a:rPr>
              <a:t>:</a:t>
            </a:r>
          </a:p>
          <a:p>
            <a:pPr lvl="1"/>
            <a:r>
              <a:rPr lang="en-US" dirty="0"/>
              <a:t>Humans can inspect, add and </a:t>
            </a:r>
            <a:r>
              <a:rPr lang="en-US" b="1" dirty="0"/>
              <a:t>remove</a:t>
            </a:r>
            <a:r>
              <a:rPr lang="en-US" dirty="0"/>
              <a:t> content</a:t>
            </a:r>
          </a:p>
          <a:p>
            <a:pPr lvl="2"/>
            <a:r>
              <a:rPr lang="en-US" dirty="0"/>
              <a:t>Relevant in applications where errors are costly</a:t>
            </a:r>
          </a:p>
          <a:p>
            <a:pPr lvl="2"/>
            <a:r>
              <a:rPr lang="en-US" dirty="0"/>
              <a:t>Relevant in applications at risk of bias/discrimination</a:t>
            </a:r>
          </a:p>
          <a:p>
            <a:pPr lvl="1"/>
            <a:r>
              <a:rPr lang="en-US" dirty="0"/>
              <a:t>Humans can inspect discrete statements used for reasoning</a:t>
            </a:r>
          </a:p>
          <a:p>
            <a:pPr lvl="2"/>
            <a:r>
              <a:rPr lang="en-US" dirty="0"/>
              <a:t>Relevant for debugging complex downstream use cases</a:t>
            </a:r>
          </a:p>
          <a:p>
            <a:pPr lvl="1"/>
            <a:r>
              <a:rPr lang="en-US" dirty="0"/>
              <a:t>Contrasts with end-to-end learning and </a:t>
            </a:r>
            <a:r>
              <a:rPr lang="en-US" dirty="0" err="1"/>
              <a:t>pretrained</a:t>
            </a:r>
            <a:r>
              <a:rPr lang="en-US" dirty="0"/>
              <a:t> language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14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551935" y="1825625"/>
            <a:ext cx="7117492" cy="497445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b="1" dirty="0"/>
              <a:t>Reusable</a:t>
            </a:r>
            <a:r>
              <a:rPr lang="en-US" sz="2400" dirty="0"/>
              <a:t> and </a:t>
            </a:r>
            <a:r>
              <a:rPr lang="en-US" sz="2400" b="1" dirty="0" err="1"/>
              <a:t>scrutable</a:t>
            </a:r>
            <a:r>
              <a:rPr lang="en-US" sz="2400" dirty="0"/>
              <a:t> asset for a range of AI tasks</a:t>
            </a:r>
          </a:p>
        </p:txBody>
      </p:sp>
    </p:spTree>
    <p:extLst>
      <p:ext uri="{BB962C8B-B14F-4D97-AF65-F5344CB8AC3E}">
        <p14:creationId xmlns:p14="http://schemas.microsoft.com/office/powerpoint/2010/main" val="166663487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Knowledge representation challenges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Encyclopedic KBs: Typically binary truth notion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Trump, born in, NY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House of Cards, producer, Netflix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New York, mayor, Bloomberg, [2002-2013]</a:t>
            </a:r>
          </a:p>
          <a:p>
            <a:r>
              <a:rPr lang="en-US" dirty="0"/>
              <a:t>CSK: Generalizes across subjects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Lions, have, manes </a:t>
            </a:r>
            <a:r>
              <a:rPr lang="en-US" dirty="0">
                <a:latin typeface="+mj-lt"/>
              </a:rPr>
              <a:t> - percentage?</a:t>
            </a:r>
            <a:endParaRPr lang="en-US" dirty="0"/>
          </a:p>
          <a:p>
            <a:r>
              <a:rPr lang="en-US" dirty="0"/>
              <a:t>Fuzzy time notion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Lions, drink, milk  </a:t>
            </a:r>
            <a:r>
              <a:rPr lang="en-US" dirty="0">
                <a:latin typeface="+mj-lt"/>
              </a:rPr>
              <a:t>- when?</a:t>
            </a:r>
            <a:endParaRPr lang="en-US" dirty="0"/>
          </a:p>
          <a:p>
            <a:r>
              <a:rPr lang="en-US" dirty="0"/>
              <a:t>Spatial and cultural context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Lion, is, cute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Elk, </a:t>
            </a:r>
            <a:r>
              <a:rPr lang="en-US" sz="2200" i="1" dirty="0" err="1">
                <a:solidFill>
                  <a:srgbClr val="00B050"/>
                </a:solidFill>
              </a:rPr>
              <a:t>usedFor</a:t>
            </a:r>
            <a:r>
              <a:rPr lang="en-US" sz="2200" i="1" dirty="0">
                <a:solidFill>
                  <a:srgbClr val="00B050"/>
                </a:solidFill>
              </a:rPr>
              <a:t>, transport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36955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Linguistics - Generics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042652" cy="4351338"/>
          </a:xfrm>
        </p:spPr>
        <p:txBody>
          <a:bodyPr/>
          <a:lstStyle/>
          <a:p>
            <a:r>
              <a:rPr lang="en-US" dirty="0"/>
              <a:t>It is complicated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Ducks lay eggs &gt;&gt; Ducks are female</a:t>
            </a:r>
          </a:p>
          <a:p>
            <a:pPr lvl="2"/>
            <a:r>
              <a:rPr lang="en-US" dirty="0"/>
              <a:t>Even though former set is a subset of latter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Dinosaurs are extinct/Elephants are biggest land animals</a:t>
            </a:r>
          </a:p>
          <a:p>
            <a:pPr lvl="2"/>
            <a:r>
              <a:rPr lang="en-US" dirty="0"/>
              <a:t>Not applicable to individuals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16</a:t>
            </a:fld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470400" y="6311899"/>
            <a:ext cx="378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[Generics oversimplified, Leslie, 2013]</a:t>
            </a:r>
          </a:p>
        </p:txBody>
      </p:sp>
    </p:spTree>
    <p:extLst>
      <p:ext uri="{BB962C8B-B14F-4D97-AF65-F5344CB8AC3E}">
        <p14:creationId xmlns:p14="http://schemas.microsoft.com/office/powerpoint/2010/main" val="1556554839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Epistemic logics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“Zoo visitors believe lions are cute”</a:t>
            </a:r>
          </a:p>
          <a:p>
            <a:r>
              <a:rPr lang="en-US" i="1" dirty="0">
                <a:solidFill>
                  <a:srgbClr val="00B050"/>
                </a:solidFill>
              </a:rPr>
              <a:t>“Rural dwellers believe lions are dangerous”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Used in </a:t>
            </a:r>
            <a:r>
              <a:rPr lang="en-US" dirty="0" err="1"/>
              <a:t>CycL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Reification</a:t>
            </a:r>
          </a:p>
          <a:p>
            <a:pPr lvl="1"/>
            <a:r>
              <a:rPr lang="en-US" dirty="0"/>
              <a:t>Modals for belief and desires</a:t>
            </a:r>
          </a:p>
          <a:p>
            <a:pPr marL="0" indent="0">
              <a:buNone/>
            </a:pPr>
            <a:r>
              <a:rPr lang="en-US" dirty="0"/>
              <a:t>		</a:t>
            </a:r>
            <a:r>
              <a:rPr lang="en-US" sz="1600" dirty="0"/>
              <a:t>[CYC: Towards programs with common sense, </a:t>
            </a:r>
            <a:r>
              <a:rPr lang="en-US" sz="1600" dirty="0" err="1"/>
              <a:t>Lenat</a:t>
            </a:r>
            <a:r>
              <a:rPr lang="en-US" sz="1600" dirty="0"/>
              <a:t> et al., 1990]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309119" y="6311899"/>
            <a:ext cx="3023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Kriepke</a:t>
            </a:r>
            <a:r>
              <a:rPr lang="en-US" dirty="0"/>
              <a:t> 1963], and others</a:t>
            </a:r>
          </a:p>
        </p:txBody>
      </p:sp>
    </p:spTree>
    <p:extLst>
      <p:ext uri="{BB962C8B-B14F-4D97-AF65-F5344CB8AC3E}">
        <p14:creationId xmlns:p14="http://schemas.microsoft.com/office/powerpoint/2010/main" val="4141888194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Episodic logics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18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580" y="2474946"/>
            <a:ext cx="5687872" cy="32359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91467" y="6077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Schubert, </a:t>
            </a:r>
            <a:r>
              <a:rPr lang="en-US" dirty="0" err="1"/>
              <a:t>Lenhart</a:t>
            </a:r>
            <a:r>
              <a:rPr lang="en-US" dirty="0"/>
              <a:t>. "Can we derive general world knowledge from texts.“ </a:t>
            </a:r>
            <a:r>
              <a:rPr lang="en-US" i="1" dirty="0"/>
              <a:t>HLT</a:t>
            </a:r>
            <a:r>
              <a:rPr lang="en-US" dirty="0"/>
              <a:t> 2002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5780" y="1362269"/>
            <a:ext cx="5561044" cy="60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780" y="1446245"/>
            <a:ext cx="3405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KNext</a:t>
            </a:r>
            <a:r>
              <a:rPr lang="en-US" dirty="0"/>
              <a:t>, Lore projects in early 2000s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2649"/>
          <a:stretch/>
        </p:blipFill>
        <p:spPr>
          <a:xfrm>
            <a:off x="6131378" y="1690689"/>
            <a:ext cx="2993960" cy="379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06253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Graded formalisms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Heuristic level in </a:t>
            </a:r>
            <a:r>
              <a:rPr lang="en-US" dirty="0" err="1"/>
              <a:t>CycL</a:t>
            </a:r>
            <a:endParaRPr lang="en-US" dirty="0"/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True, default true, unknown, default false and false as statement labels</a:t>
            </a:r>
          </a:p>
          <a:p>
            <a:pPr lvl="1"/>
            <a:endParaRPr lang="en-US" dirty="0"/>
          </a:p>
          <a:p>
            <a:r>
              <a:rPr lang="en-US" dirty="0"/>
              <a:t>Ordinal grades </a:t>
            </a:r>
            <a:br>
              <a:rPr lang="en-US" dirty="0"/>
            </a:br>
            <a:r>
              <a:rPr lang="en-US" sz="1800" dirty="0"/>
              <a:t>[Schubert and Tong, NAACL 2003]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Simplified</a:t>
            </a:r>
            <a:br>
              <a:rPr lang="en-US" dirty="0"/>
            </a:br>
            <a:r>
              <a:rPr lang="en-US" sz="1800" dirty="0"/>
              <a:t>[Zhang et al., TACL 2017]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Very likely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Likely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Plausible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Technically possible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Impossible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19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787" y="2559303"/>
            <a:ext cx="3338420" cy="1968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6150" y="4786605"/>
            <a:ext cx="3622067" cy="1866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38805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E0928-A118-4A55-820D-FCB0E45DD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Interactive pattern matching with </a:t>
            </a:r>
            <a:r>
              <a:rPr lang="en-US" dirty="0" err="1"/>
              <a:t>spaCy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C6927D-8642-4AC2-AC61-27136A0527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Interactive tool for exploring pattern matches</a:t>
            </a:r>
          </a:p>
          <a:p>
            <a:pPr lvl="1"/>
            <a:r>
              <a:rPr lang="en-US" dirty="0">
                <a:hlinkClick r:id="rId2"/>
              </a:rPr>
              <a:t>https://explosion.ai/demos/matcher</a:t>
            </a:r>
            <a:endParaRPr lang="en-US" dirty="0"/>
          </a:p>
          <a:p>
            <a:endParaRPr lang="en-US" dirty="0"/>
          </a:p>
          <a:p>
            <a:r>
              <a:rPr lang="en-US" dirty="0"/>
              <a:t>General documentation:</a:t>
            </a:r>
          </a:p>
          <a:p>
            <a:pPr lvl="1"/>
            <a:r>
              <a:rPr lang="en-US" dirty="0">
                <a:hlinkClick r:id="rId3"/>
              </a:rPr>
              <a:t>https://spacy.io/usage/rule-based-matching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C86F0-F935-4A7F-A861-A80A94E79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313193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Graded formalisms (2)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Dice [</a:t>
            </a:r>
            <a:r>
              <a:rPr lang="en-US" dirty="0" err="1"/>
              <a:t>Chalier</a:t>
            </a:r>
            <a:r>
              <a:rPr lang="en-US" dirty="0"/>
              <a:t> et al., AKBC 2020]</a:t>
            </a:r>
          </a:p>
          <a:p>
            <a:pPr lvl="1"/>
            <a:r>
              <a:rPr lang="en-US" dirty="0"/>
              <a:t>4 dimensions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20</a:t>
            </a:fld>
            <a:endParaRPr lang="en-GB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/>
          </p:nvPr>
        </p:nvGraphicFramePr>
        <p:xfrm>
          <a:off x="2135942" y="2995904"/>
          <a:ext cx="4544257" cy="318105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64000">
                  <a:extLst>
                    <a:ext uri="{9D8B030D-6E8A-4147-A177-3AD203B41FA5}">
                      <a16:colId xmlns:a16="http://schemas.microsoft.com/office/drawing/2014/main" val="2623482189"/>
                    </a:ext>
                  </a:extLst>
                </a:gridCol>
                <a:gridCol w="646909">
                  <a:extLst>
                    <a:ext uri="{9D8B030D-6E8A-4147-A177-3AD203B41FA5}">
                      <a16:colId xmlns:a16="http://schemas.microsoft.com/office/drawing/2014/main" val="645545686"/>
                    </a:ext>
                  </a:extLst>
                </a:gridCol>
                <a:gridCol w="575782">
                  <a:extLst>
                    <a:ext uri="{9D8B030D-6E8A-4147-A177-3AD203B41FA5}">
                      <a16:colId xmlns:a16="http://schemas.microsoft.com/office/drawing/2014/main" val="642708440"/>
                    </a:ext>
                  </a:extLst>
                </a:gridCol>
                <a:gridCol w="528783">
                  <a:extLst>
                    <a:ext uri="{9D8B030D-6E8A-4147-A177-3AD203B41FA5}">
                      <a16:colId xmlns:a16="http://schemas.microsoft.com/office/drawing/2014/main" val="1585049412"/>
                    </a:ext>
                  </a:extLst>
                </a:gridCol>
                <a:gridCol w="528783">
                  <a:extLst>
                    <a:ext uri="{9D8B030D-6E8A-4147-A177-3AD203B41FA5}">
                      <a16:colId xmlns:a16="http://schemas.microsoft.com/office/drawing/2014/main" val="876515043"/>
                    </a:ext>
                  </a:extLst>
                </a:gridCol>
              </a:tblGrid>
              <a:tr h="1253674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Plausible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Typical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Salient</a:t>
                      </a:r>
                    </a:p>
                  </a:txBody>
                  <a:tcPr vert="vert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Remarkable</a:t>
                      </a:r>
                      <a:endParaRPr lang="en-US" sz="2000" dirty="0"/>
                    </a:p>
                  </a:txBody>
                  <a:tcPr vert="vert"/>
                </a:tc>
                <a:extLst>
                  <a:ext uri="{0D108BD9-81ED-4DB2-BD59-A6C34878D82A}">
                    <a16:rowId xmlns:a16="http://schemas.microsoft.com/office/drawing/2014/main" val="4203018825"/>
                  </a:ext>
                </a:extLst>
              </a:tr>
              <a:tr h="5857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Lions; eat; chicken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0966474"/>
                  </a:ext>
                </a:extLst>
              </a:tr>
              <a:tr h="755959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Lions; attack; humans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✓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0439299"/>
                  </a:ext>
                </a:extLst>
              </a:tr>
              <a:tr h="585713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rgbClr val="00B050"/>
                          </a:solidFill>
                        </a:rPr>
                        <a:t>Lions; drink; water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✓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8466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412342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KR - state of the 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Expressive proposals exist</a:t>
            </a:r>
          </a:p>
          <a:p>
            <a:pPr lvl="1"/>
            <a:r>
              <a:rPr lang="en-US" dirty="0"/>
              <a:t>Modal, epistemic, episodic logic</a:t>
            </a:r>
          </a:p>
          <a:p>
            <a:endParaRPr lang="en-US" dirty="0"/>
          </a:p>
          <a:p>
            <a:r>
              <a:rPr lang="en-US" dirty="0"/>
              <a:t>Instantiation hard</a:t>
            </a:r>
          </a:p>
          <a:p>
            <a:pPr lvl="1"/>
            <a:r>
              <a:rPr lang="en-US" dirty="0"/>
              <a:t>Sparse realization in natural language</a:t>
            </a:r>
          </a:p>
          <a:p>
            <a:pPr lvl="1"/>
            <a:r>
              <a:rPr lang="en-US" dirty="0"/>
              <a:t>Correct extraction nontrivial</a:t>
            </a:r>
          </a:p>
          <a:p>
            <a:pPr lvl="1"/>
            <a:endParaRPr lang="en-US" dirty="0"/>
          </a:p>
          <a:p>
            <a:r>
              <a:rPr lang="en-US" dirty="0"/>
              <a:t>Most projects: </a:t>
            </a:r>
            <a:br>
              <a:rPr lang="en-US" dirty="0"/>
            </a:br>
            <a:r>
              <a:rPr lang="en-US" dirty="0">
                <a:solidFill>
                  <a:srgbClr val="0070C0"/>
                </a:solidFill>
              </a:rPr>
              <a:t>Pragmatic choice of (subject, predicate, object) triples with a single score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Lion, hunts, zebra – 0.73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	Lion, drinks, milk – 0.45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646805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Triples and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Still major design decisions left!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Fixed or open set of predicates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Subject range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Object range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r>
              <a:rPr lang="en-US" dirty="0"/>
              <a:t>Fixed vs. open predicates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E.g., ConceptNet: ~25 predicates (</a:t>
            </a:r>
            <a:r>
              <a:rPr lang="en-US" dirty="0" err="1">
                <a:solidFill>
                  <a:srgbClr val="00B050"/>
                </a:solidFill>
              </a:rPr>
              <a:t>isCapableOf</a:t>
            </a:r>
            <a:r>
              <a:rPr lang="en-US" dirty="0">
                <a:solidFill>
                  <a:srgbClr val="00B050"/>
                </a:solidFill>
              </a:rPr>
              <a:t>, requires, </a:t>
            </a:r>
            <a:r>
              <a:rPr lang="en-US" dirty="0" err="1">
                <a:solidFill>
                  <a:srgbClr val="00B050"/>
                </a:solidFill>
              </a:rPr>
              <a:t>isA</a:t>
            </a:r>
            <a:r>
              <a:rPr lang="en-US" dirty="0">
                <a:solidFill>
                  <a:srgbClr val="00B050"/>
                </a:solidFill>
              </a:rPr>
              <a:t>) vs. TupleKB ~1000 textual phrases</a:t>
            </a:r>
          </a:p>
          <a:p>
            <a:r>
              <a:rPr lang="en-US" dirty="0"/>
              <a:t>Subjects: Strings or disambiguated terms?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Lynx vs. lynx vs. lynx </a:t>
            </a:r>
          </a:p>
          <a:p>
            <a:r>
              <a:rPr lang="en-US" dirty="0"/>
              <a:t>Granularity and modifiers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Elephant, Foraging elephant? Newborn elephant?</a:t>
            </a:r>
          </a:p>
          <a:p>
            <a:r>
              <a:rPr lang="en-US" dirty="0"/>
              <a:t>Objects: Entities or open phrases?</a:t>
            </a:r>
          </a:p>
          <a:p>
            <a:pPr lvl="1"/>
            <a:r>
              <a:rPr lang="en-US" dirty="0">
                <a:solidFill>
                  <a:srgbClr val="00B050"/>
                </a:solidFill>
              </a:rPr>
              <a:t>Politician, </a:t>
            </a:r>
            <a:r>
              <a:rPr lang="en-US" dirty="0" err="1">
                <a:solidFill>
                  <a:srgbClr val="00B050"/>
                </a:solidFill>
              </a:rPr>
              <a:t>isCapableOf</a:t>
            </a:r>
            <a:r>
              <a:rPr lang="en-US" dirty="0">
                <a:solidFill>
                  <a:srgbClr val="00B050"/>
                </a:solidFill>
              </a:rPr>
              <a:t>, promise that impossible things will happen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22</a:t>
            </a:fld>
            <a:endParaRPr lang="en-GB"/>
          </a:p>
        </p:txBody>
      </p:sp>
      <p:pic>
        <p:nvPicPr>
          <p:cNvPr id="5" name="Picture 4" descr="Canada Lynx | Eric Kilby | Flickr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43" t="7853" r="23673" b="12747"/>
          <a:stretch/>
        </p:blipFill>
        <p:spPr>
          <a:xfrm>
            <a:off x="6326260" y="4089847"/>
            <a:ext cx="823215" cy="886408"/>
          </a:xfrm>
          <a:prstGeom prst="rect">
            <a:avLst/>
          </a:prstGeom>
        </p:spPr>
      </p:pic>
      <p:pic>
        <p:nvPicPr>
          <p:cNvPr id="7" name="Picture 6" descr="File:Applications-internet Gion.svg - Wikimedia Common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6943" y="4089847"/>
            <a:ext cx="951723" cy="951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0296" y="4089848"/>
            <a:ext cx="902922" cy="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40807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84173"/>
            <a:ext cx="7973483" cy="4528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CSK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Crowdsourced CSKB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Text-extraction for </a:t>
            </a:r>
            <a:r>
              <a:rPr lang="en-US" b="1" dirty="0"/>
              <a:t>A</a:t>
            </a:r>
            <a:r>
              <a:rPr lang="en-US" dirty="0"/>
              <a:t>CSKB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CSKBs: 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408397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trike="sngStrike" dirty="0"/>
              <a:t>Crowdsourcing</a:t>
            </a:r>
            <a:r>
              <a:rPr lang="en-US" dirty="0"/>
              <a:t> Expert annotation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WordNet</a:t>
            </a:r>
            <a:r>
              <a:rPr lang="en-US" dirty="0"/>
              <a:t> [Miller and </a:t>
            </a:r>
            <a:r>
              <a:rPr lang="en-US" dirty="0" err="1"/>
              <a:t>Fellbaum</a:t>
            </a:r>
            <a:r>
              <a:rPr lang="en-US" dirty="0"/>
              <a:t>, ~80s]</a:t>
            </a:r>
          </a:p>
          <a:p>
            <a:pPr lvl="1"/>
            <a:r>
              <a:rPr lang="en-US" dirty="0"/>
              <a:t>Lexical resource still popular today</a:t>
            </a:r>
          </a:p>
          <a:p>
            <a:pPr lvl="1"/>
            <a:r>
              <a:rPr lang="en-US" dirty="0"/>
              <a:t>Is-A, synonym, </a:t>
            </a:r>
            <a:r>
              <a:rPr lang="en-US" dirty="0" err="1"/>
              <a:t>partOf</a:t>
            </a:r>
            <a:endParaRPr lang="en-US" dirty="0"/>
          </a:p>
          <a:p>
            <a:pPr lvl="1"/>
            <a:r>
              <a:rPr lang="en-US" dirty="0"/>
              <a:t>~200k word senses</a:t>
            </a:r>
          </a:p>
          <a:p>
            <a:pPr lvl="1"/>
            <a:r>
              <a:rPr lang="en-US" dirty="0"/>
              <a:t>2 expert annotators (=authors)</a:t>
            </a:r>
          </a:p>
          <a:p>
            <a:pPr lvl="1"/>
            <a:r>
              <a:rPr lang="en-US" dirty="0"/>
              <a:t>Limitations: Imbalance, idiosyncrasies,</a:t>
            </a:r>
            <a:br>
              <a:rPr lang="en-US" dirty="0"/>
            </a:br>
            <a:r>
              <a:rPr lang="en-US" dirty="0"/>
              <a:t>lack of scores/ranking</a:t>
            </a:r>
          </a:p>
          <a:p>
            <a:pPr lvl="1"/>
            <a:endParaRPr lang="en-US" dirty="0"/>
          </a:p>
          <a:p>
            <a:r>
              <a:rPr lang="en-US" dirty="0" err="1">
                <a:solidFill>
                  <a:srgbClr val="0070C0"/>
                </a:solidFill>
              </a:rPr>
              <a:t>Cyc</a:t>
            </a:r>
            <a:r>
              <a:rPr lang="en-US" dirty="0"/>
              <a:t> [</a:t>
            </a:r>
            <a:r>
              <a:rPr lang="en-US" dirty="0" err="1"/>
              <a:t>Lenat</a:t>
            </a:r>
            <a:r>
              <a:rPr lang="en-US" dirty="0"/>
              <a:t>, ~80s]</a:t>
            </a:r>
          </a:p>
          <a:p>
            <a:pPr lvl="1"/>
            <a:r>
              <a:rPr lang="en-US" dirty="0"/>
              <a:t>CSK, world knowledge, rules</a:t>
            </a:r>
          </a:p>
          <a:p>
            <a:pPr lvl="1"/>
            <a:r>
              <a:rPr lang="en-US" dirty="0"/>
              <a:t>Hired experts on specific domains</a:t>
            </a:r>
          </a:p>
          <a:p>
            <a:pPr lvl="1"/>
            <a:r>
              <a:rPr lang="en-US" dirty="0"/>
              <a:t>&gt;1000 person-years of effort estimated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Next projects: Harness power of laypeople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6700" y="1299707"/>
            <a:ext cx="3737300" cy="3071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198547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Open Mind Common Sense / ConceptNet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Havasi</a:t>
            </a:r>
            <a:r>
              <a:rPr lang="en-US" dirty="0"/>
              <a:t> et al., MIT ~1999 [</a:t>
            </a:r>
            <a:r>
              <a:rPr lang="en-US" dirty="0">
                <a:hlinkClick r:id="rId2"/>
              </a:rPr>
              <a:t>http://conceptnet.io/</a:t>
            </a:r>
            <a:r>
              <a:rPr lang="en-US" dirty="0"/>
              <a:t>]</a:t>
            </a:r>
          </a:p>
          <a:p>
            <a:r>
              <a:rPr lang="en-US" dirty="0"/>
              <a:t>CSK for ~25 relations</a:t>
            </a:r>
          </a:p>
          <a:p>
            <a:pPr lvl="1"/>
            <a:r>
              <a:rPr lang="en-US" dirty="0"/>
              <a:t>Construction statistics</a:t>
            </a:r>
          </a:p>
          <a:p>
            <a:pPr lvl="2"/>
            <a:r>
              <a:rPr lang="en-US" dirty="0"/>
              <a:t>~14k volunteers filled in sentences with blanks</a:t>
            </a:r>
          </a:p>
          <a:p>
            <a:pPr lvl="2"/>
            <a:r>
              <a:rPr lang="en-US" dirty="0"/>
              <a:t>~700 000 English sentences </a:t>
            </a:r>
          </a:p>
          <a:p>
            <a:pPr lvl="2"/>
            <a:r>
              <a:rPr lang="en-US" dirty="0"/>
              <a:t>NLP tools: 300 000 concepts and 1.6 million assertions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25</a:t>
            </a:fld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4506686" y="607514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latin typeface="Arial" panose="020B0604020202020204" pitchFamily="34" charset="0"/>
              </a:rPr>
              <a:t>[ConceptNet — a practical commonsense reasoning tool-kit, Liu and Singh, 2004]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28924"/>
          <a:stretch/>
        </p:blipFill>
        <p:spPr>
          <a:xfrm>
            <a:off x="430130" y="4368115"/>
            <a:ext cx="8489011" cy="1796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3873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Open Mind Common Sense / ConceptNet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720" y="2074642"/>
            <a:ext cx="7227219" cy="410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746849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Verbosity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874683" cy="4530726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2-player game inspired by Taboo</a:t>
            </a:r>
          </a:p>
          <a:p>
            <a:r>
              <a:rPr lang="en-US" dirty="0"/>
              <a:t>Narrator must describe a word by filling blanks in templates</a:t>
            </a:r>
          </a:p>
          <a:p>
            <a:pPr lvl="1"/>
            <a:r>
              <a:rPr lang="en-US" dirty="0"/>
              <a:t>___ is a kind of ___. </a:t>
            </a:r>
            <a:r>
              <a:rPr lang="en-US" i="1" dirty="0"/>
              <a:t>Allows for hierarchical categorization. </a:t>
            </a:r>
          </a:p>
          <a:p>
            <a:pPr lvl="1"/>
            <a:r>
              <a:rPr lang="en-US" dirty="0"/>
              <a:t>___ is used for ___. </a:t>
            </a:r>
            <a:r>
              <a:rPr lang="en-US" i="1" dirty="0"/>
              <a:t>Provides information about the purpose of a word.</a:t>
            </a:r>
          </a:p>
          <a:p>
            <a:pPr lvl="1"/>
            <a:r>
              <a:rPr lang="en-US" dirty="0"/>
              <a:t>___ is typically near/in/on ___ (three templates). </a:t>
            </a:r>
            <a:r>
              <a:rPr lang="en-US" i="1" dirty="0"/>
              <a:t>Provide spatial data.</a:t>
            </a:r>
          </a:p>
          <a:p>
            <a:pPr lvl="1"/>
            <a:r>
              <a:rPr lang="en-US" dirty="0"/>
              <a:t>___ is the opposite of ___ / ___ is related to ___(two templates). </a:t>
            </a:r>
            <a:r>
              <a:rPr lang="en-US" i="1" dirty="0"/>
              <a:t>Provide data about basic relations between words.</a:t>
            </a:r>
          </a:p>
          <a:p>
            <a:r>
              <a:rPr lang="en-US" dirty="0"/>
              <a:t>Templates give rise to CSK assertions</a:t>
            </a:r>
          </a:p>
          <a:p>
            <a:r>
              <a:rPr lang="en-US" dirty="0"/>
              <a:t>Verification via automated narrator that replays human assertions</a:t>
            </a:r>
          </a:p>
          <a:p>
            <a:r>
              <a:rPr lang="en-US" dirty="0"/>
              <a:t>Used to feed ConceptNet</a:t>
            </a:r>
          </a:p>
          <a:p>
            <a:r>
              <a:rPr lang="en-US" dirty="0"/>
              <a:t>High-quality: 85% of sentences rated as correct by 6/6 annotators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27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6358294" y="6171685"/>
            <a:ext cx="2937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Ahn</a:t>
            </a:r>
            <a:r>
              <a:rPr lang="en-US" dirty="0"/>
              <a:t> et al., 2006]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6580" y="1690689"/>
            <a:ext cx="3681882" cy="399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66630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8882"/>
            <a:ext cx="7886700" cy="4628081"/>
          </a:xfrm>
        </p:spPr>
        <p:txBody>
          <a:bodyPr/>
          <a:lstStyle/>
          <a:p>
            <a:r>
              <a:rPr lang="en-US" dirty="0"/>
              <a:t>Targets event knowledge</a:t>
            </a:r>
          </a:p>
          <a:p>
            <a:pPr marL="0" indent="0">
              <a:buNone/>
            </a:pPr>
            <a:r>
              <a:rPr lang="en-US" sz="1400" dirty="0"/>
              <a:t>			https://mosaickg.apps.allenai.org/kg_atomic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5875866" y="6419321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[Sap et al., AAAI 2019]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133" y="2424506"/>
            <a:ext cx="5537729" cy="3931845"/>
          </a:xfrm>
          <a:prstGeom prst="rect">
            <a:avLst/>
          </a:prstGeom>
        </p:spPr>
      </p:pic>
      <p:sp>
        <p:nvSpPr>
          <p:cNvPr id="7" name="Arc 6"/>
          <p:cNvSpPr/>
          <p:nvPr/>
        </p:nvSpPr>
        <p:spPr>
          <a:xfrm>
            <a:off x="5414698" y="5308600"/>
            <a:ext cx="1925902" cy="211667"/>
          </a:xfrm>
          <a:prstGeom prst="arc">
            <a:avLst>
              <a:gd name="adj1" fmla="val 16200000"/>
              <a:gd name="adj2" fmla="val 1017335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c 7"/>
          <p:cNvSpPr/>
          <p:nvPr/>
        </p:nvSpPr>
        <p:spPr>
          <a:xfrm>
            <a:off x="5473964" y="5583237"/>
            <a:ext cx="1925902" cy="177799"/>
          </a:xfrm>
          <a:prstGeom prst="arc">
            <a:avLst>
              <a:gd name="adj1" fmla="val 11445480"/>
              <a:gd name="adj2" fmla="val 550907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469717" y="5238523"/>
            <a:ext cx="1947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Redundancies!</a:t>
            </a:r>
          </a:p>
        </p:txBody>
      </p:sp>
    </p:spTree>
    <p:extLst>
      <p:ext uri="{BB962C8B-B14F-4D97-AF65-F5344CB8AC3E}">
        <p14:creationId xmlns:p14="http://schemas.microsoft.com/office/powerpoint/2010/main" val="4274355165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Atomic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433281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Archetype of large-scale paid crowdsourcing</a:t>
            </a:r>
          </a:p>
          <a:p>
            <a:r>
              <a:rPr lang="en-US" dirty="0"/>
              <a:t>Subjects from text extraction (24k event phrases)</a:t>
            </a:r>
          </a:p>
          <a:p>
            <a:r>
              <a:rPr lang="en-US" dirty="0"/>
              <a:t>Statement creation</a:t>
            </a:r>
          </a:p>
          <a:p>
            <a:pPr lvl="1"/>
            <a:r>
              <a:rPr lang="en-US" dirty="0"/>
              <a:t>3 workers per subject</a:t>
            </a:r>
          </a:p>
          <a:p>
            <a:pPr lvl="1"/>
            <a:r>
              <a:rPr lang="en-US" dirty="0"/>
              <a:t>Free-form interface</a:t>
            </a:r>
          </a:p>
          <a:p>
            <a:pPr lvl="1"/>
            <a:r>
              <a:rPr lang="en-US" dirty="0"/>
              <a:t>~12$/hour</a:t>
            </a:r>
          </a:p>
          <a:p>
            <a:pPr lvl="1"/>
            <a:r>
              <a:rPr lang="en-US" dirty="0"/>
              <a:t>300k statements</a:t>
            </a:r>
          </a:p>
          <a:p>
            <a:pPr lvl="1"/>
            <a:r>
              <a:rPr lang="en-US" dirty="0"/>
              <a:t>3*5 minute/subject (?) </a:t>
            </a:r>
            <a:r>
              <a:rPr lang="en-US" dirty="0">
                <a:sym typeface="Wingdings" panose="05000000000000000000" pitchFamily="2" charset="2"/>
              </a:rPr>
              <a:t> ~$100k cost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29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4100" y="1360521"/>
            <a:ext cx="4068233" cy="453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31125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13EF4F-CB5F-4AC8-819E-59E0E026F1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7B81D8-08AE-4559-B711-7AC67E7E4C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largely (implicitly): </a:t>
            </a:r>
            <a:r>
              <a:rPr lang="en-US" dirty="0">
                <a:solidFill>
                  <a:srgbClr val="0070C0"/>
                </a:solidFill>
              </a:rPr>
              <a:t>Small data</a:t>
            </a:r>
          </a:p>
          <a:p>
            <a:pPr lvl="1"/>
            <a:r>
              <a:rPr lang="en-US" dirty="0"/>
              <a:t>First sentence from an entity description, one Wikipedia article, one Fandom </a:t>
            </a:r>
            <a:r>
              <a:rPr lang="en-US" dirty="0" err="1"/>
              <a:t>infobox</a:t>
            </a:r>
            <a:r>
              <a:rPr lang="en-US" dirty="0"/>
              <a:t>, …</a:t>
            </a:r>
          </a:p>
          <a:p>
            <a:pPr lvl="1"/>
            <a:endParaRPr lang="en-US" dirty="0"/>
          </a:p>
          <a:p>
            <a:r>
              <a:rPr lang="en-US" dirty="0"/>
              <a:t>More often than not: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Huge set of possible sources</a:t>
            </a:r>
          </a:p>
          <a:p>
            <a:pPr lvl="1"/>
            <a:r>
              <a:rPr lang="en-US" dirty="0"/>
              <a:t>Precision-orientation may suggest filtering, selecting</a:t>
            </a:r>
          </a:p>
          <a:p>
            <a:pPr lvl="2"/>
            <a:r>
              <a:rPr lang="en-US" dirty="0" err="1"/>
              <a:t>Semistructured</a:t>
            </a:r>
            <a:r>
              <a:rPr lang="en-US" dirty="0"/>
              <a:t> content &gt;&gt; Wikipedia &gt;&gt; General web</a:t>
            </a:r>
          </a:p>
          <a:p>
            <a:pPr lvl="1"/>
            <a:r>
              <a:rPr lang="en-US" dirty="0"/>
              <a:t>If no premium resources exist/high recall is desired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Leads to the topic of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extraction consolidation</a:t>
            </a:r>
          </a:p>
          <a:p>
            <a:pPr lvl="2">
              <a:buFont typeface="Wingdings" panose="05000000000000000000" pitchFamily="2" charset="2"/>
              <a:buChar char="à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84CC40-BF46-4244-849E-1E926C4D0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55743"/>
      </p:ext>
    </p:extLst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Quasimodo evaluation 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a KB construction effort!</a:t>
            </a:r>
          </a:p>
          <a:p>
            <a:r>
              <a:rPr lang="en-US" dirty="0"/>
              <a:t>Only tiny slice of humans data for evaluation</a:t>
            </a:r>
          </a:p>
          <a:p>
            <a:pPr marL="0" indent="0">
              <a:buNone/>
            </a:pPr>
            <a:r>
              <a:rPr lang="en-US" dirty="0"/>
              <a:t>     </a:t>
            </a:r>
            <a:r>
              <a:rPr lang="en-US" sz="1400" dirty="0">
                <a:hlinkClick r:id="rId2"/>
              </a:rPr>
              <a:t>https://www.mpi-inf.mpg.de/fileadmin/inf/d5/research/quasimodo/CSK-crowd-for-recall.xlsx</a:t>
            </a:r>
            <a:endParaRPr lang="en-US" sz="1400" dirty="0"/>
          </a:p>
          <a:p>
            <a:pPr marL="0" indent="0">
              <a:buNone/>
            </a:pPr>
            <a:r>
              <a:rPr lang="en-US" dirty="0"/>
              <a:t>2400 statements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30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038600" y="5943600"/>
            <a:ext cx="31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[Romero et al., CIKM 2019]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9" y="4109498"/>
            <a:ext cx="8981881" cy="1104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99639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1C68253-B633-4273-A606-05354B0D41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172"/>
          <a:stretch/>
        </p:blipFill>
        <p:spPr>
          <a:xfrm>
            <a:off x="323320" y="3200403"/>
            <a:ext cx="5717377" cy="288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13803"/>
          <a:stretch/>
        </p:blipFill>
        <p:spPr>
          <a:xfrm>
            <a:off x="323320" y="365126"/>
            <a:ext cx="5717377" cy="28197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120" y="3841890"/>
            <a:ext cx="4576755" cy="8401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r="14011"/>
          <a:stretch/>
        </p:blipFill>
        <p:spPr>
          <a:xfrm>
            <a:off x="5226709" y="1378865"/>
            <a:ext cx="3527824" cy="42131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47120" y="4960906"/>
            <a:ext cx="72395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Still lots of misunderstandings</a:t>
            </a:r>
          </a:p>
          <a:p>
            <a:r>
              <a:rPr lang="en-US" dirty="0">
                <a:solidFill>
                  <a:srgbClr val="00B050"/>
                </a:solidFill>
              </a:rPr>
              <a:t>“I know a surgeon”</a:t>
            </a:r>
          </a:p>
          <a:p>
            <a:r>
              <a:rPr lang="en-US" dirty="0">
                <a:solidFill>
                  <a:srgbClr val="00B050"/>
                </a:solidFill>
              </a:rPr>
              <a:t>“U</a:t>
            </a:r>
            <a:r>
              <a:rPr lang="es-ES" dirty="0">
                <a:solidFill>
                  <a:srgbClr val="00B050"/>
                </a:solidFill>
              </a:rPr>
              <a:t>n cirujano es un gran hombre”</a:t>
            </a:r>
          </a:p>
          <a:p>
            <a:r>
              <a:rPr lang="es-ES" dirty="0">
                <a:solidFill>
                  <a:srgbClr val="00B050"/>
                </a:solidFill>
              </a:rPr>
              <a:t>“</a:t>
            </a:r>
            <a:r>
              <a:rPr lang="es-ES" dirty="0" err="1">
                <a:solidFill>
                  <a:srgbClr val="00B050"/>
                </a:solidFill>
              </a:rPr>
              <a:t>The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heart</a:t>
            </a:r>
            <a:r>
              <a:rPr lang="es-ES" dirty="0">
                <a:solidFill>
                  <a:srgbClr val="00B050"/>
                </a:solidFill>
              </a:rPr>
              <a:t> </a:t>
            </a:r>
            <a:r>
              <a:rPr lang="es-ES" dirty="0" err="1">
                <a:solidFill>
                  <a:srgbClr val="00B050"/>
                </a:solidFill>
              </a:rPr>
              <a:t>surgeon</a:t>
            </a:r>
            <a:r>
              <a:rPr lang="es-ES" dirty="0">
                <a:solidFill>
                  <a:srgbClr val="00B050"/>
                </a:solidFill>
              </a:rPr>
              <a:t>”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319" y="6176963"/>
            <a:ext cx="5489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Wingdings" panose="05000000000000000000" pitchFamily="2" charset="2"/>
              </a:rPr>
              <a:t> Second round of peer filtering might help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928671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Wikidata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Collaborative knowledge base construction effort</a:t>
            </a:r>
          </a:p>
          <a:p>
            <a:r>
              <a:rPr lang="en-US" dirty="0"/>
              <a:t>Under umbrella of Wikimedia foundation</a:t>
            </a:r>
          </a:p>
          <a:p>
            <a:r>
              <a:rPr lang="en-US" dirty="0"/>
              <a:t>Best public source on encyclopedic knowledge today</a:t>
            </a:r>
          </a:p>
          <a:p>
            <a:r>
              <a:rPr lang="en-US" dirty="0"/>
              <a:t>Commonsense:</a:t>
            </a:r>
          </a:p>
          <a:p>
            <a:pPr lvl="1"/>
            <a:r>
              <a:rPr lang="en-US" dirty="0"/>
              <a:t>Comparably lower coverage</a:t>
            </a:r>
          </a:p>
          <a:p>
            <a:pPr lvl="1"/>
            <a:r>
              <a:rPr lang="en-US" dirty="0"/>
              <a:t>Roughly comparable to </a:t>
            </a:r>
            <a:r>
              <a:rPr lang="en-US" dirty="0" err="1"/>
              <a:t>ConceptNet</a:t>
            </a:r>
            <a:endParaRPr lang="en-US" dirty="0"/>
          </a:p>
          <a:p>
            <a:pPr lvl="1"/>
            <a:r>
              <a:rPr lang="en-US" dirty="0"/>
              <a:t>Growing…to be monitored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				[</a:t>
            </a:r>
            <a:r>
              <a:rPr lang="en-US" dirty="0" err="1"/>
              <a:t>Ilievski</a:t>
            </a:r>
            <a:r>
              <a:rPr lang="en-US" dirty="0"/>
              <a:t> et al, </a:t>
            </a:r>
            <a:r>
              <a:rPr lang="en-US" dirty="0" err="1"/>
              <a:t>Arxiv</a:t>
            </a:r>
            <a:r>
              <a:rPr lang="en-US" dirty="0"/>
              <a:t> 2020]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744832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Crowdsourcing - Summary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825625"/>
          <a:ext cx="630936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7340">
                  <a:extLst>
                    <a:ext uri="{9D8B030D-6E8A-4147-A177-3AD203B41FA5}">
                      <a16:colId xmlns:a16="http://schemas.microsoft.com/office/drawing/2014/main" val="2934112972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1009619153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907492148"/>
                    </a:ext>
                  </a:extLst>
                </a:gridCol>
                <a:gridCol w="1577340">
                  <a:extLst>
                    <a:ext uri="{9D8B030D-6E8A-4147-A177-3AD203B41FA5}">
                      <a16:colId xmlns:a16="http://schemas.microsoft.com/office/drawing/2014/main" val="35469286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Project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Focus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#statements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91263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WordNet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Taxonomical relations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175k </a:t>
                      </a:r>
                      <a:r>
                        <a:rPr lang="en-US" dirty="0" err="1"/>
                        <a:t>synsets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Expert-built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16816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Cyc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General statements</a:t>
                      </a:r>
                      <a:r>
                        <a:rPr lang="en-US" baseline="0" dirty="0"/>
                        <a:t> and rules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OpenCyc</a:t>
                      </a:r>
                      <a:r>
                        <a:rPr lang="en-US" dirty="0"/>
                        <a:t>: ~2 M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Expert-built, closed</a:t>
                      </a:r>
                      <a:r>
                        <a:rPr lang="en-US" baseline="0" dirty="0"/>
                        <a:t> source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15399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ConceptNet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 properties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1.6 M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7000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Atomic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877k statements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1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Wikidata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Object</a:t>
                      </a:r>
                      <a:r>
                        <a:rPr lang="en-US" baseline="0" dirty="0"/>
                        <a:t> properties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100k CSK</a:t>
                      </a:r>
                      <a:r>
                        <a:rPr lang="en-US" baseline="0" dirty="0"/>
                        <a:t> statements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Editable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41678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33</a:t>
            </a:fld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466531" y="5756988"/>
            <a:ext cx="5019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Limited by volunteer effort/money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Targeted domains in reach for industrial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Quality assurance important</a:t>
            </a:r>
          </a:p>
        </p:txBody>
      </p:sp>
    </p:spTree>
    <p:extLst>
      <p:ext uri="{BB962C8B-B14F-4D97-AF65-F5344CB8AC3E}">
        <p14:creationId xmlns:p14="http://schemas.microsoft.com/office/powerpoint/2010/main" val="3578883920"/>
      </p:ext>
    </p:extLst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84173"/>
            <a:ext cx="7973483" cy="4528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Crowdsourced CSKB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Text-extraction for ACSKB construction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Overview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Recipe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Example projects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CSKBs: 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915727"/>
      </p:ext>
    </p:extLst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Earliest projects </a:t>
            </a:r>
            <a:r>
              <a:rPr lang="en-US" dirty="0"/>
              <a:t>on CSKB construction were </a:t>
            </a:r>
            <a:r>
              <a:rPr lang="en-US" dirty="0">
                <a:solidFill>
                  <a:srgbClr val="0070C0"/>
                </a:solidFill>
              </a:rPr>
              <a:t>manually</a:t>
            </a:r>
            <a:r>
              <a:rPr lang="en-US" dirty="0"/>
              <a:t> authored (</a:t>
            </a:r>
            <a:r>
              <a:rPr lang="en-US" dirty="0" err="1"/>
              <a:t>Cyc</a:t>
            </a:r>
            <a:r>
              <a:rPr lang="en-US" dirty="0"/>
              <a:t>, </a:t>
            </a:r>
            <a:r>
              <a:rPr lang="en-US" dirty="0" err="1"/>
              <a:t>ConceptNet</a:t>
            </a:r>
            <a:r>
              <a:rPr lang="en-US" dirty="0"/>
              <a:t>)</a:t>
            </a:r>
          </a:p>
          <a:p>
            <a:r>
              <a:rPr lang="en-US" dirty="0"/>
              <a:t>Challenges in scale</a:t>
            </a:r>
          </a:p>
          <a:p>
            <a:pPr lvl="1"/>
            <a:r>
              <a:rPr lang="en-US" dirty="0"/>
              <a:t>Atomic: ~100k$ annotator expenses</a:t>
            </a:r>
          </a:p>
          <a:p>
            <a:pPr lvl="1"/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Automated information extraction </a:t>
            </a:r>
            <a:r>
              <a:rPr lang="en-US" dirty="0"/>
              <a:t>and KB construction field with </a:t>
            </a:r>
            <a:r>
              <a:rPr lang="en-US" dirty="0">
                <a:solidFill>
                  <a:srgbClr val="0070C0"/>
                </a:solidFill>
              </a:rPr>
              <a:t>long history</a:t>
            </a:r>
          </a:p>
          <a:p>
            <a:pPr lvl="1"/>
            <a:r>
              <a:rPr lang="en-US" dirty="0"/>
              <a:t>Focus traditionally on crisp ``encyclopedic’’ knowledge </a:t>
            </a:r>
            <a:br>
              <a:rPr lang="en-US" dirty="0"/>
            </a:br>
            <a:r>
              <a:rPr lang="en-US" dirty="0"/>
              <a:t>(cf. </a:t>
            </a:r>
            <a:r>
              <a:rPr lang="en-US" dirty="0" err="1"/>
              <a:t>DBpedia</a:t>
            </a:r>
            <a:r>
              <a:rPr lang="en-US" dirty="0"/>
              <a:t>, YAGO, NELL, </a:t>
            </a:r>
            <a:r>
              <a:rPr lang="en-US" dirty="0" err="1"/>
              <a:t>DeepDive</a:t>
            </a:r>
            <a:r>
              <a:rPr lang="en-US" dirty="0"/>
              <a:t>, …)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Can we use automated IE and KBC for CSK?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489226"/>
      </p:ext>
    </p:extLst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8433" y="1247508"/>
            <a:ext cx="5315099" cy="494128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029006"/>
      </p:ext>
    </p:extLst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Challenges of automated CSKB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8006195" cy="4351338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Underspecified text semantics</a:t>
            </a:r>
          </a:p>
          <a:p>
            <a:pPr lvl="1"/>
            <a:r>
              <a:rPr lang="en-US" dirty="0">
                <a:latin typeface="+mj-lt"/>
              </a:rPr>
              <a:t>“Lions attack humans” </a:t>
            </a:r>
            <a:r>
              <a:rPr lang="en-US" dirty="0"/>
              <a:t>– all/some/all the time/once/..?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Reporting bias</a:t>
            </a:r>
          </a:p>
          <a:p>
            <a:pPr lvl="1"/>
            <a:r>
              <a:rPr lang="en-US" sz="2500" dirty="0"/>
              <a:t>“woman kills” vs. ”woman </a:t>
            </a:r>
            <a:r>
              <a:rPr lang="en-US" dirty="0"/>
              <a:t>breathes” – 1.5M vs. 0.1M web search results</a:t>
            </a:r>
          </a:p>
          <a:p>
            <a:pPr lvl="1"/>
            <a:r>
              <a:rPr lang="en-US" dirty="0"/>
              <a:t>“pink elephant” vs. “grey elephant” – 6.9M vs. 1.9M web search results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Sparse observations of quadratic+ space of possible statements</a:t>
            </a:r>
          </a:p>
          <a:p>
            <a:pPr lvl="1"/>
            <a:r>
              <a:rPr lang="en-US" dirty="0"/>
              <a:t>Do computer programmers drink water?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Noise and polysemy</a:t>
            </a:r>
          </a:p>
          <a:p>
            <a:pPr lvl="1"/>
            <a:r>
              <a:rPr lang="en-US" dirty="0"/>
              <a:t>Pigs can fly - idiom</a:t>
            </a:r>
          </a:p>
          <a:p>
            <a:pPr lvl="1"/>
            <a:r>
              <a:rPr lang="en-US" dirty="0"/>
              <a:t>Lynx: Constellation, web browser, animal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733312"/>
      </p:ext>
    </p:extLst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84173"/>
            <a:ext cx="7973483" cy="4528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Crowdsourced CSKB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Text-extraction for ACSKB construction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Overview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Recipe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Example projects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CSKBs: 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553994"/>
      </p:ext>
    </p:extLst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Recipe – Generic design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Sources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Extraction method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Type of contextualization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Consolidation method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4273754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0C5ACE-15D7-4351-B0E8-AD509F89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0080C-EA92-40E8-BCA6-FE3997DC28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i="1" dirty="0" err="1">
                <a:solidFill>
                  <a:srgbClr val="00B050"/>
                </a:solidFill>
              </a:rPr>
              <a:t>bornIn</a:t>
            </a:r>
            <a:r>
              <a:rPr lang="en-US" i="1" dirty="0">
                <a:solidFill>
                  <a:srgbClr val="00B050"/>
                </a:solidFill>
              </a:rPr>
              <a:t>(John, Paris) + </a:t>
            </a:r>
            <a:r>
              <a:rPr lang="en-US" i="1" dirty="0" err="1">
                <a:solidFill>
                  <a:srgbClr val="00B050"/>
                </a:solidFill>
              </a:rPr>
              <a:t>bornIn</a:t>
            </a:r>
            <a:r>
              <a:rPr lang="en-US" i="1" dirty="0">
                <a:solidFill>
                  <a:srgbClr val="00B050"/>
                </a:solidFill>
              </a:rPr>
              <a:t>(John, London)</a:t>
            </a:r>
          </a:p>
          <a:p>
            <a:pPr marL="0" indent="0">
              <a:buNone/>
            </a:pPr>
            <a:r>
              <a:rPr lang="en-US" dirty="0"/>
              <a:t>(single-value conflict)</a:t>
            </a:r>
          </a:p>
          <a:p>
            <a:endParaRPr lang="en-US" dirty="0"/>
          </a:p>
          <a:p>
            <a:r>
              <a:rPr lang="en-US" i="1" dirty="0" err="1">
                <a:solidFill>
                  <a:srgbClr val="00B050"/>
                </a:solidFill>
              </a:rPr>
              <a:t>hasParent</a:t>
            </a:r>
            <a:r>
              <a:rPr lang="en-US" i="1" dirty="0">
                <a:solidFill>
                  <a:srgbClr val="00B050"/>
                </a:solidFill>
              </a:rPr>
              <a:t>(Mary, John) + </a:t>
            </a:r>
            <a:r>
              <a:rPr lang="en-US" i="1" dirty="0" err="1">
                <a:solidFill>
                  <a:srgbClr val="00B050"/>
                </a:solidFill>
              </a:rPr>
              <a:t>hasParent</a:t>
            </a:r>
            <a:r>
              <a:rPr lang="en-US" i="1" dirty="0">
                <a:solidFill>
                  <a:srgbClr val="00B050"/>
                </a:solidFill>
              </a:rPr>
              <a:t>(John, Mary)</a:t>
            </a:r>
          </a:p>
          <a:p>
            <a:pPr marL="0" indent="0">
              <a:buNone/>
            </a:pPr>
            <a:r>
              <a:rPr lang="en-US" dirty="0"/>
              <a:t>(antisymmetric relation violated)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err="1">
                <a:solidFill>
                  <a:srgbClr val="00B050"/>
                </a:solidFill>
              </a:rPr>
              <a:t>hasParent</a:t>
            </a:r>
            <a:r>
              <a:rPr lang="en-US" i="1" dirty="0">
                <a:solidFill>
                  <a:srgbClr val="00B050"/>
                </a:solidFill>
              </a:rPr>
              <a:t>(Mary, {John1, John2, … John377})</a:t>
            </a:r>
          </a:p>
          <a:p>
            <a:pPr marL="0" indent="0">
              <a:buNone/>
            </a:pPr>
            <a:r>
              <a:rPr lang="en-US" dirty="0"/>
              <a:t>(implausible counts)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i="1" dirty="0" err="1">
                <a:solidFill>
                  <a:srgbClr val="00B050"/>
                </a:solidFill>
              </a:rPr>
              <a:t>bornIn</a:t>
            </a:r>
            <a:r>
              <a:rPr lang="en-US" i="1" dirty="0">
                <a:solidFill>
                  <a:srgbClr val="00B050"/>
                </a:solidFill>
              </a:rPr>
              <a:t>/</a:t>
            </a:r>
            <a:r>
              <a:rPr lang="en-US" i="1" dirty="0" err="1">
                <a:solidFill>
                  <a:srgbClr val="00B050"/>
                </a:solidFill>
              </a:rPr>
              <a:t>raisedIn</a:t>
            </a:r>
            <a:r>
              <a:rPr lang="en-US" i="1" dirty="0">
                <a:solidFill>
                  <a:srgbClr val="00B050"/>
                </a:solidFill>
              </a:rPr>
              <a:t>/</a:t>
            </a:r>
            <a:r>
              <a:rPr lang="en-US" i="1" dirty="0" err="1">
                <a:solidFill>
                  <a:srgbClr val="00B050"/>
                </a:solidFill>
              </a:rPr>
              <a:t>livedIn</a:t>
            </a:r>
            <a:r>
              <a:rPr lang="en-US" i="1" dirty="0">
                <a:solidFill>
                  <a:srgbClr val="00B050"/>
                </a:solidFill>
              </a:rPr>
              <a:t>/</a:t>
            </a:r>
            <a:r>
              <a:rPr lang="en-US" i="1" dirty="0" err="1">
                <a:solidFill>
                  <a:srgbClr val="00B050"/>
                </a:solidFill>
              </a:rPr>
              <a:t>diedIn</a:t>
            </a:r>
            <a:r>
              <a:rPr lang="en-US" i="1" dirty="0">
                <a:solidFill>
                  <a:srgbClr val="00B050"/>
                </a:solidFill>
              </a:rPr>
              <a:t>(John, Sydney) + </a:t>
            </a:r>
            <a:r>
              <a:rPr lang="en-US" i="1" dirty="0" err="1">
                <a:solidFill>
                  <a:srgbClr val="00B050"/>
                </a:solidFill>
              </a:rPr>
              <a:t>positionHeld</a:t>
            </a:r>
            <a:r>
              <a:rPr lang="en-US" i="1" dirty="0">
                <a:solidFill>
                  <a:srgbClr val="00B050"/>
                </a:solidFill>
              </a:rPr>
              <a:t>(John, Prime Minister of Canada)</a:t>
            </a:r>
          </a:p>
          <a:p>
            <a:pPr marL="0" indent="0">
              <a:buNone/>
            </a:pPr>
            <a:r>
              <a:rPr lang="en-US" dirty="0"/>
              <a:t>(spatial implausibility)</a:t>
            </a:r>
          </a:p>
          <a:p>
            <a:pPr marL="0" indent="0">
              <a:buNone/>
            </a:pPr>
            <a:r>
              <a:rPr lang="en-US" dirty="0"/>
              <a:t>… temporal implausibility</a:t>
            </a:r>
          </a:p>
          <a:p>
            <a:pPr marL="0" indent="0">
              <a:buNone/>
            </a:pPr>
            <a:r>
              <a:rPr lang="en-US" dirty="0"/>
              <a:t>… topical implausibility</a:t>
            </a:r>
          </a:p>
          <a:p>
            <a:pPr marL="0" indent="0">
              <a:buNone/>
            </a:pPr>
            <a:r>
              <a:rPr lang="en-US" dirty="0"/>
              <a:t>…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14971-9E31-4A97-950D-D2D884E81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1123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point 1 – Source choices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“Where to extract from?”</a:t>
            </a:r>
          </a:p>
          <a:p>
            <a:pPr lvl="1"/>
            <a:r>
              <a:rPr lang="en-US" dirty="0"/>
              <a:t>Wikipedia</a:t>
            </a:r>
          </a:p>
          <a:p>
            <a:pPr lvl="1"/>
            <a:r>
              <a:rPr lang="en-US" dirty="0"/>
              <a:t>Books and other dedicated sources</a:t>
            </a:r>
          </a:p>
          <a:p>
            <a:pPr lvl="2"/>
            <a:r>
              <a:rPr lang="en-US" dirty="0"/>
              <a:t>ARC science corpus</a:t>
            </a:r>
          </a:p>
          <a:p>
            <a:pPr lvl="2"/>
            <a:r>
              <a:rPr lang="en-US" dirty="0"/>
              <a:t>Project Gutenberg</a:t>
            </a:r>
          </a:p>
          <a:p>
            <a:pPr lvl="1"/>
            <a:r>
              <a:rPr lang="en-US" dirty="0"/>
              <a:t>Web search</a:t>
            </a:r>
          </a:p>
          <a:p>
            <a:pPr lvl="1"/>
            <a:r>
              <a:rPr lang="en-US" dirty="0"/>
              <a:t>Forums</a:t>
            </a:r>
          </a:p>
          <a:p>
            <a:pPr lvl="2"/>
            <a:r>
              <a:rPr lang="en-US" dirty="0" err="1"/>
              <a:t>Reddit</a:t>
            </a:r>
            <a:endParaRPr lang="en-US" dirty="0"/>
          </a:p>
          <a:p>
            <a:pPr lvl="2"/>
            <a:r>
              <a:rPr lang="en-US" dirty="0" err="1"/>
              <a:t>Quora</a:t>
            </a:r>
            <a:endParaRPr lang="en-US" dirty="0"/>
          </a:p>
          <a:p>
            <a:pPr lvl="2"/>
            <a:r>
              <a:rPr lang="en-US" dirty="0"/>
              <a:t>Yahoo Answers</a:t>
            </a:r>
          </a:p>
          <a:p>
            <a:pPr lvl="1"/>
            <a:r>
              <a:rPr lang="en-US" dirty="0"/>
              <a:t>Search engine query logs</a:t>
            </a:r>
          </a:p>
          <a:p>
            <a:pPr lvl="1"/>
            <a:r>
              <a:rPr lang="en-US" dirty="0"/>
              <a:t>Web crawls</a:t>
            </a:r>
          </a:p>
          <a:p>
            <a:pPr lvl="2"/>
            <a:r>
              <a:rPr lang="en-US" dirty="0" err="1"/>
              <a:t>ClueWeb</a:t>
            </a:r>
            <a:endParaRPr lang="en-US" dirty="0"/>
          </a:p>
          <a:p>
            <a:pPr lvl="2"/>
            <a:r>
              <a:rPr lang="en-US" dirty="0" err="1"/>
              <a:t>CommonCrawl</a:t>
            </a:r>
            <a:endParaRPr lang="en-US" dirty="0"/>
          </a:p>
          <a:p>
            <a:pPr lvl="1"/>
            <a:r>
              <a:rPr lang="en-US" dirty="0"/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40</a:t>
            </a:fld>
            <a:endParaRPr lang="en-GB"/>
          </a:p>
        </p:txBody>
      </p:sp>
      <p:sp>
        <p:nvSpPr>
          <p:cNvPr id="5" name="Up-Down Arrow 4"/>
          <p:cNvSpPr/>
          <p:nvPr/>
        </p:nvSpPr>
        <p:spPr>
          <a:xfrm>
            <a:off x="5892800" y="2258568"/>
            <a:ext cx="1261533" cy="3405632"/>
          </a:xfrm>
          <a:prstGeom prst="upDownArrow">
            <a:avLst/>
          </a:prstGeom>
          <a:gradFill flip="none" rotWithShape="1">
            <a:gsLst>
              <a:gs pos="0">
                <a:srgbClr val="00B050"/>
              </a:gs>
              <a:gs pos="100000">
                <a:srgbClr val="0070C0"/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81333" y="2154634"/>
            <a:ext cx="186266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Precision</a:t>
            </a:r>
          </a:p>
          <a:p>
            <a:r>
              <a:rPr lang="en-US" dirty="0"/>
              <a:t>Coherence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Recall</a:t>
            </a:r>
          </a:p>
          <a:p>
            <a:r>
              <a:rPr lang="en-US" dirty="0"/>
              <a:t>Redundancy</a:t>
            </a:r>
          </a:p>
        </p:txBody>
      </p:sp>
    </p:spTree>
    <p:extLst>
      <p:ext uri="{BB962C8B-B14F-4D97-AF65-F5344CB8AC3E}">
        <p14:creationId xmlns:p14="http://schemas.microsoft.com/office/powerpoint/2010/main" val="3659630802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source -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(CS)KB projects stand and fall with source selection</a:t>
            </a:r>
          </a:p>
          <a:p>
            <a:r>
              <a:rPr lang="en-US" dirty="0"/>
              <a:t>Precision: </a:t>
            </a:r>
            <a:r>
              <a:rPr lang="en-US" i="1" dirty="0">
                <a:solidFill>
                  <a:srgbClr val="0070C0"/>
                </a:solidFill>
              </a:rPr>
              <a:t>Topic-specific sources &gt;&gt; random web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Event knowledge – </a:t>
            </a:r>
            <a:r>
              <a:rPr lang="en-US" dirty="0" err="1">
                <a:solidFill>
                  <a:srgbClr val="0070C0"/>
                </a:solidFill>
              </a:rPr>
              <a:t>Wikihow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[</a:t>
            </a:r>
            <a:r>
              <a:rPr lang="en-US" dirty="0" err="1"/>
              <a:t>HowToKB</a:t>
            </a:r>
            <a:r>
              <a:rPr lang="en-US" dirty="0"/>
              <a:t>, WWW 2017]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Cultural knowledge – Movie scripts </a:t>
            </a:r>
            <a:r>
              <a:rPr lang="en-US" dirty="0"/>
              <a:t>[</a:t>
            </a:r>
            <a:r>
              <a:rPr lang="en-US" dirty="0" err="1"/>
              <a:t>Knowlywood</a:t>
            </a:r>
            <a:r>
              <a:rPr lang="en-US" dirty="0"/>
              <a:t>, CIKM 2015]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Science knowledge – Science textbooks </a:t>
            </a:r>
            <a:r>
              <a:rPr lang="en-US" dirty="0"/>
              <a:t>[GenericsKB, </a:t>
            </a:r>
            <a:r>
              <a:rPr lang="en-US" dirty="0" err="1"/>
              <a:t>Arxiv</a:t>
            </a:r>
            <a:r>
              <a:rPr lang="en-US" dirty="0"/>
              <a:t> 2020]</a:t>
            </a:r>
          </a:p>
          <a:p>
            <a:pPr lvl="1"/>
            <a:endParaRPr lang="en-US" dirty="0"/>
          </a:p>
          <a:p>
            <a:r>
              <a:rPr lang="en-US" dirty="0"/>
              <a:t>Frequency signals may be stronger from general web dumps, but </a:t>
            </a:r>
            <a:r>
              <a:rPr lang="en-US"/>
              <a:t>considerable noise</a:t>
            </a:r>
            <a:endParaRPr lang="en-US" dirty="0"/>
          </a:p>
          <a:p>
            <a:endParaRPr lang="en-US" dirty="0"/>
          </a:p>
          <a:p>
            <a:r>
              <a:rPr lang="en-US" dirty="0"/>
              <a:t>Intermediate setting: </a:t>
            </a:r>
            <a:r>
              <a:rPr lang="en-US" dirty="0">
                <a:solidFill>
                  <a:srgbClr val="0070C0"/>
                </a:solidFill>
              </a:rPr>
              <a:t>Targeted web search </a:t>
            </a:r>
            <a:r>
              <a:rPr lang="en-US" dirty="0"/>
              <a:t>[TupleKB, Ascent]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4757231"/>
      </p:ext>
    </p:extLst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Design point 2 – Extraction method options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>
                <a:solidFill>
                  <a:srgbClr val="00B050"/>
                </a:solidFill>
              </a:rPr>
              <a:t>“How to extract”</a:t>
            </a:r>
          </a:p>
          <a:p>
            <a:endParaRPr lang="en-US" i="1" dirty="0">
              <a:solidFill>
                <a:srgbClr val="00B050"/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Manual patterns </a:t>
            </a:r>
            <a:r>
              <a:rPr lang="en-US" dirty="0"/>
              <a:t>[</a:t>
            </a:r>
            <a:r>
              <a:rPr lang="en-US" dirty="0" err="1"/>
              <a:t>WebChild</a:t>
            </a:r>
            <a:r>
              <a:rPr lang="en-US" dirty="0"/>
              <a:t>, WSDM 2014]</a:t>
            </a:r>
          </a:p>
          <a:p>
            <a:pPr lvl="2"/>
            <a:r>
              <a:rPr lang="en-US" dirty="0"/>
              <a:t>Hearst patterns etc.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Co-occurrence</a:t>
            </a:r>
            <a:r>
              <a:rPr lang="en-US" dirty="0"/>
              <a:t> [</a:t>
            </a:r>
            <a:r>
              <a:rPr lang="en-US" dirty="0" err="1"/>
              <a:t>DoQ</a:t>
            </a:r>
            <a:r>
              <a:rPr lang="en-US" dirty="0"/>
              <a:t>, ACL 2019]</a:t>
            </a:r>
          </a:p>
          <a:p>
            <a:pPr lvl="2"/>
            <a:r>
              <a:rPr lang="en-US" dirty="0"/>
              <a:t>Window, same sentence, …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Open information extraction </a:t>
            </a:r>
            <a:r>
              <a:rPr lang="en-US" dirty="0"/>
              <a:t>[</a:t>
            </a:r>
            <a:r>
              <a:rPr lang="en-US" dirty="0" err="1"/>
              <a:t>TupleKB</a:t>
            </a:r>
            <a:r>
              <a:rPr lang="en-US" dirty="0"/>
              <a:t>, Quasimodo, Ascent]</a:t>
            </a:r>
          </a:p>
          <a:p>
            <a:pPr lvl="2"/>
            <a:r>
              <a:rPr lang="en-US" dirty="0"/>
              <a:t>Any verb phrase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Relation-specific </a:t>
            </a:r>
            <a:r>
              <a:rPr lang="en-US" dirty="0">
                <a:solidFill>
                  <a:srgbClr val="0070C0"/>
                </a:solidFill>
              </a:rPr>
              <a:t>supervised learning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2802645"/>
      </p:ext>
    </p:extLst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Extraction method -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Preferred method depends on desired knowledge representation</a:t>
            </a:r>
          </a:p>
          <a:p>
            <a:pPr lvl="1"/>
            <a:r>
              <a:rPr lang="en-US" dirty="0"/>
              <a:t>E.g., 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Few non-overlapping relation  Co-occurrence</a:t>
            </a:r>
            <a:endParaRPr lang="en-US" dirty="0"/>
          </a:p>
          <a:p>
            <a:pPr lvl="2"/>
            <a:r>
              <a:rPr lang="en-US" dirty="0"/>
              <a:t>Moderate relations </a:t>
            </a:r>
            <a:r>
              <a:rPr lang="en-US" dirty="0">
                <a:sym typeface="Wingdings" panose="05000000000000000000" pitchFamily="2" charset="2"/>
              </a:rPr>
              <a:t> Supervised extractors</a:t>
            </a:r>
          </a:p>
          <a:p>
            <a:pPr lvl="2"/>
            <a:r>
              <a:rPr lang="en-US" dirty="0">
                <a:sym typeface="Wingdings" panose="05000000000000000000" pitchFamily="2" charset="2"/>
              </a:rPr>
              <a:t>Many relations  OpenIE</a:t>
            </a:r>
          </a:p>
          <a:p>
            <a:pPr lvl="2"/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Has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implications downstream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Extraction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confidences</a:t>
            </a:r>
            <a:r>
              <a:rPr lang="en-US" dirty="0">
                <a:sym typeface="Wingdings" panose="05000000000000000000" pitchFamily="2" charset="2"/>
              </a:rPr>
              <a:t> (supervised extractors) for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quantitative contextualization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Text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context</a:t>
            </a:r>
            <a:r>
              <a:rPr lang="en-US" dirty="0">
                <a:sym typeface="Wingdings" panose="05000000000000000000" pitchFamily="2" charset="2"/>
              </a:rPr>
              <a:t> for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qualitative contextualization</a:t>
            </a:r>
          </a:p>
          <a:p>
            <a:pPr lvl="1"/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OpenIE</a:t>
            </a:r>
            <a:r>
              <a:rPr lang="en-US" dirty="0">
                <a:sym typeface="Wingdings" panose="05000000000000000000" pitchFamily="2" charset="2"/>
              </a:rPr>
              <a:t> with </a:t>
            </a:r>
            <a:r>
              <a:rPr lang="en-US" dirty="0">
                <a:solidFill>
                  <a:srgbClr val="0070C0"/>
                </a:solidFill>
                <a:sym typeface="Wingdings" panose="05000000000000000000" pitchFamily="2" charset="2"/>
              </a:rPr>
              <a:t>many unspecific extractions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9204463"/>
      </p:ext>
    </p:extLst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Design point 3 – Contextualization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“What do we annotate statements with?”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Observation frequency [</a:t>
            </a:r>
            <a:r>
              <a:rPr lang="en-US" dirty="0" err="1"/>
              <a:t>WebChild</a:t>
            </a:r>
            <a:r>
              <a:rPr lang="en-US" dirty="0"/>
              <a:t> 2.0, </a:t>
            </a:r>
            <a:r>
              <a:rPr lang="en-US" dirty="0" err="1"/>
              <a:t>DoQ</a:t>
            </a:r>
            <a:r>
              <a:rPr lang="en-US" dirty="0"/>
              <a:t>]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Elephant, has, tusks, 155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Elephant, has, tail, 84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Quantitative [0,1] truth labels [</a:t>
            </a:r>
            <a:r>
              <a:rPr lang="en-US" dirty="0" err="1"/>
              <a:t>TupleKB</a:t>
            </a:r>
            <a:r>
              <a:rPr lang="en-US" dirty="0"/>
              <a:t>, Quasimodo]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Elephant, lives in, group, 0.87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Qualitative truth labels [Ascent]</a:t>
            </a:r>
          </a:p>
          <a:p>
            <a:pPr lvl="2"/>
            <a:r>
              <a:rPr lang="en-US" i="1" dirty="0">
                <a:solidFill>
                  <a:srgbClr val="00B050"/>
                </a:solidFill>
              </a:rPr>
              <a:t>Elephant, lives in, group, </a:t>
            </a:r>
            <a:r>
              <a:rPr lang="en-US" b="1" i="1" dirty="0">
                <a:solidFill>
                  <a:srgbClr val="00B050"/>
                </a:solidFill>
              </a:rPr>
              <a:t>temp</a:t>
            </a:r>
            <a:r>
              <a:rPr lang="en-US" i="1" dirty="0">
                <a:solidFill>
                  <a:srgbClr val="00B050"/>
                </a:solidFill>
              </a:rPr>
              <a:t>: during wet season</a:t>
            </a:r>
          </a:p>
          <a:p>
            <a:pPr lvl="2"/>
            <a:r>
              <a:rPr lang="en-US" b="1" i="1" dirty="0">
                <a:solidFill>
                  <a:srgbClr val="00B050"/>
                </a:solidFill>
              </a:rPr>
              <a:t>Subgroup</a:t>
            </a:r>
            <a:r>
              <a:rPr lang="en-US" i="1" dirty="0">
                <a:solidFill>
                  <a:srgbClr val="00B050"/>
                </a:solidFill>
              </a:rPr>
              <a:t>: </a:t>
            </a:r>
            <a:r>
              <a:rPr lang="en-US" i="1" u="sng" dirty="0">
                <a:solidFill>
                  <a:srgbClr val="00B050"/>
                </a:solidFill>
              </a:rPr>
              <a:t>Female</a:t>
            </a:r>
            <a:r>
              <a:rPr lang="en-US" i="1" dirty="0">
                <a:solidFill>
                  <a:srgbClr val="00B050"/>
                </a:solidFill>
              </a:rPr>
              <a:t> elephant, lives in, group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536309"/>
      </p:ext>
    </p:extLst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Contextualization -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Frequencies</a:t>
            </a:r>
            <a:r>
              <a:rPr lang="en-US" dirty="0"/>
              <a:t> trivial to interpret, but do not qualify degree of truth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Quantitative truth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labels</a:t>
            </a:r>
            <a:r>
              <a:rPr lang="en-US" dirty="0"/>
              <a:t> nontrivial semantics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Qualitative labels </a:t>
            </a:r>
            <a:r>
              <a:rPr lang="en-US" dirty="0"/>
              <a:t>easier to interpret, but harder to compare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Expressive proposals </a:t>
            </a:r>
            <a:r>
              <a:rPr lang="en-US" dirty="0"/>
              <a:t>from KR exist (e.g., modal logics)</a:t>
            </a:r>
          </a:p>
          <a:p>
            <a:pPr lvl="1"/>
            <a:r>
              <a:rPr lang="en-US" dirty="0"/>
              <a:t>Actual implementation not easy</a:t>
            </a:r>
          </a:p>
          <a:p>
            <a:pPr lvl="2"/>
            <a:r>
              <a:rPr lang="en-US" dirty="0"/>
              <a:t>Sparse realization in natural language</a:t>
            </a:r>
          </a:p>
          <a:p>
            <a:pPr lvl="2"/>
            <a:r>
              <a:rPr lang="en-US" dirty="0"/>
              <a:t>Correct extraction nontrivial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23693"/>
      </p:ext>
    </p:extLst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point 4 – Consolidation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5712883" cy="435133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B050"/>
                </a:solidFill>
              </a:rPr>
              <a:t>“What do we do with redundant and competing extractions?”</a:t>
            </a:r>
          </a:p>
          <a:p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Similar statements </a:t>
            </a:r>
            <a:r>
              <a:rPr lang="en-US" dirty="0"/>
              <a:t>may be seen several times</a:t>
            </a:r>
          </a:p>
          <a:p>
            <a:r>
              <a:rPr lang="en-US" dirty="0">
                <a:solidFill>
                  <a:srgbClr val="0070C0"/>
                </a:solidFill>
              </a:rPr>
              <a:t>Redundancy and contradictions may require additional inference</a:t>
            </a:r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Common consolidation methods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Keep all [</a:t>
            </a:r>
            <a:r>
              <a:rPr lang="en-US" dirty="0" err="1"/>
              <a:t>DoQ</a:t>
            </a:r>
            <a:r>
              <a:rPr lang="en-US" dirty="0"/>
              <a:t>]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Frequency cutoff [Ascent]</a:t>
            </a:r>
          </a:p>
          <a:p>
            <a:pPr lvl="2"/>
            <a:r>
              <a:rPr lang="en-US" dirty="0"/>
              <a:t>E.g., at least seen 5 times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Per-statement consolidation [</a:t>
            </a:r>
            <a:r>
              <a:rPr lang="en-US" dirty="0" err="1"/>
              <a:t>TupleKB</a:t>
            </a:r>
            <a:r>
              <a:rPr lang="en-US" dirty="0"/>
              <a:t>, Quasimodo]</a:t>
            </a:r>
          </a:p>
          <a:p>
            <a:pPr lvl="2"/>
            <a:r>
              <a:rPr lang="en-US" dirty="0"/>
              <a:t>Feature-based classification/ranking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Joint consolidation [</a:t>
            </a:r>
            <a:r>
              <a:rPr lang="en-US" dirty="0" err="1"/>
              <a:t>WebChild</a:t>
            </a:r>
            <a:r>
              <a:rPr lang="en-US" dirty="0"/>
              <a:t>, Dice, Ascent]</a:t>
            </a:r>
          </a:p>
          <a:p>
            <a:pPr lvl="2"/>
            <a:r>
              <a:rPr lang="en-US" dirty="0"/>
              <a:t>E.g., BERT-based clustering, MaxSAT, 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46</a:t>
            </a:fld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5695" y="1387180"/>
            <a:ext cx="2518305" cy="15542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625695" y="3270269"/>
            <a:ext cx="2103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Cats, are, solitary</a:t>
            </a:r>
          </a:p>
          <a:p>
            <a:r>
              <a:rPr lang="en-US" i="1" dirty="0">
                <a:solidFill>
                  <a:srgbClr val="00B050"/>
                </a:solidFill>
              </a:rPr>
              <a:t>Lions, live in, groups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335FEC-3439-4531-A825-B03923503DDB}"/>
              </a:ext>
            </a:extLst>
          </p:cNvPr>
          <p:cNvSpPr txBox="1"/>
          <p:nvPr/>
        </p:nvSpPr>
        <p:spPr>
          <a:xfrm>
            <a:off x="6792560" y="4362829"/>
            <a:ext cx="1769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00B050"/>
                </a:solidFill>
              </a:rPr>
              <a:t>Lions, are, cats</a:t>
            </a:r>
            <a:endParaRPr lang="en-DE" i="1" dirty="0">
              <a:solidFill>
                <a:srgbClr val="00B05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7248353" y="3950606"/>
            <a:ext cx="636494" cy="42134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7248353" y="4757049"/>
            <a:ext cx="636494" cy="421341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ghtning Bolt 7"/>
          <p:cNvSpPr/>
          <p:nvPr/>
        </p:nvSpPr>
        <p:spPr>
          <a:xfrm rot="1806941">
            <a:off x="7248353" y="5290137"/>
            <a:ext cx="636494" cy="851928"/>
          </a:xfrm>
          <a:prstGeom prst="lightningBol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75545"/>
      </p:ext>
    </p:extLst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Consolidation - considerations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Redundancy challenge and blessing</a:t>
            </a:r>
          </a:p>
          <a:p>
            <a:r>
              <a:rPr lang="en-US" dirty="0">
                <a:solidFill>
                  <a:srgbClr val="0070C0"/>
                </a:solidFill>
              </a:rPr>
              <a:t>Exploiting redundancy </a:t>
            </a:r>
            <a:r>
              <a:rPr lang="en-US" dirty="0"/>
              <a:t>requires </a:t>
            </a:r>
            <a:r>
              <a:rPr lang="en-US" dirty="0">
                <a:solidFill>
                  <a:srgbClr val="0070C0"/>
                </a:solidFill>
              </a:rPr>
              <a:t>strong text similarity</a:t>
            </a:r>
            <a:r>
              <a:rPr lang="en-US" dirty="0"/>
              <a:t>/entailment</a:t>
            </a:r>
            <a:r>
              <a:rPr lang="en-US" dirty="0">
                <a:solidFill>
                  <a:srgbClr val="0070C0"/>
                </a:solidFill>
              </a:rPr>
              <a:t> modules</a:t>
            </a:r>
          </a:p>
          <a:p>
            <a:r>
              <a:rPr lang="en-US" dirty="0">
                <a:solidFill>
                  <a:srgbClr val="0070C0"/>
                </a:solidFill>
              </a:rPr>
              <a:t>Previous projects </a:t>
            </a:r>
            <a:r>
              <a:rPr lang="en-US" dirty="0"/>
              <a:t>often stuck to </a:t>
            </a:r>
            <a:r>
              <a:rPr lang="en-US" dirty="0">
                <a:solidFill>
                  <a:srgbClr val="0070C0"/>
                </a:solidFill>
              </a:rPr>
              <a:t>per-statement consolidation</a:t>
            </a:r>
            <a:r>
              <a:rPr lang="en-US" dirty="0"/>
              <a:t> due to </a:t>
            </a:r>
            <a:r>
              <a:rPr lang="en-US" dirty="0">
                <a:solidFill>
                  <a:srgbClr val="0070C0"/>
                </a:solidFill>
              </a:rPr>
              <a:t>lack of strong </a:t>
            </a:r>
            <a:r>
              <a:rPr lang="en-US" dirty="0"/>
              <a:t>similarity/entailment </a:t>
            </a:r>
            <a:r>
              <a:rPr lang="en-US" dirty="0">
                <a:solidFill>
                  <a:srgbClr val="0070C0"/>
                </a:solidFill>
              </a:rPr>
              <a:t>modules</a:t>
            </a:r>
          </a:p>
          <a:p>
            <a:r>
              <a:rPr lang="en-US" dirty="0">
                <a:solidFill>
                  <a:srgbClr val="0070C0"/>
                </a:solidFill>
              </a:rPr>
              <a:t>Recent advances on pretrained LMs</a:t>
            </a:r>
            <a:r>
              <a:rPr lang="en-US" dirty="0"/>
              <a:t> give hope for </a:t>
            </a:r>
            <a:r>
              <a:rPr lang="en-US" dirty="0">
                <a:solidFill>
                  <a:srgbClr val="0070C0"/>
                </a:solidFill>
              </a:rPr>
              <a:t>joint consolidation </a:t>
            </a:r>
            <a:r>
              <a:rPr lang="en-US" dirty="0"/>
              <a:t>(see e.g., Dice, Ascent)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8395417"/>
      </p:ext>
    </p:extLst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84173"/>
            <a:ext cx="7973483" cy="4528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Crowdsourced CSKB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Text-extraction for ACSKB construction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Overview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Recipe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/>
              <a:t>Example projects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CSKBs: 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3755269"/>
      </p:ext>
    </p:extLst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Webchild</a:t>
            </a:r>
            <a:r>
              <a:rPr lang="en-US" dirty="0"/>
              <a:t> [</a:t>
            </a:r>
            <a:r>
              <a:rPr lang="en-US" dirty="0" err="1"/>
              <a:t>Tandon</a:t>
            </a:r>
            <a:r>
              <a:rPr lang="en-US" dirty="0"/>
              <a:t> et al., WSDM 2014]</a:t>
            </a:r>
          </a:p>
          <a:p>
            <a:pPr lvl="1"/>
            <a:r>
              <a:rPr lang="en-US" dirty="0"/>
              <a:t>Disambiguated noun-adjective 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Quasimodo [Romero et al., CIKM 2019]</a:t>
            </a:r>
          </a:p>
          <a:p>
            <a:pPr lvl="1"/>
            <a:r>
              <a:rPr lang="en-US" dirty="0"/>
              <a:t>Salient general triples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DoQ</a:t>
            </a:r>
            <a:r>
              <a:rPr lang="en-US" dirty="0"/>
              <a:t> [Elazar et al., ACL 2019]</a:t>
            </a:r>
          </a:p>
          <a:p>
            <a:pPr lvl="1"/>
            <a:r>
              <a:rPr lang="en-US" dirty="0"/>
              <a:t>Quantitative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Dice [</a:t>
            </a:r>
            <a:r>
              <a:rPr lang="en-US" dirty="0" err="1"/>
              <a:t>Chalier</a:t>
            </a:r>
            <a:r>
              <a:rPr lang="en-US" dirty="0"/>
              <a:t> et al., AKBC 2020]</a:t>
            </a:r>
          </a:p>
          <a:p>
            <a:pPr lvl="1"/>
            <a:r>
              <a:rPr lang="en-US" dirty="0"/>
              <a:t>Multifaceted quantitative contextualization and joint consolidation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733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F0554-2E17-4650-A4AD-294B3C56D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Extraction consolidation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943E0-D662-46CC-BB49-28E1866E9A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70C0"/>
                </a:solidFill>
              </a:rPr>
              <a:t>Family of approaches</a:t>
            </a:r>
          </a:p>
          <a:p>
            <a:pPr lvl="1"/>
            <a:r>
              <a:rPr lang="en-US" dirty="0" err="1"/>
              <a:t>Tresholding</a:t>
            </a:r>
            <a:endParaRPr lang="en-US" dirty="0"/>
          </a:p>
          <a:p>
            <a:pPr lvl="1"/>
            <a:r>
              <a:rPr lang="en-US" dirty="0"/>
              <a:t>Constraint reasoning</a:t>
            </a:r>
          </a:p>
          <a:p>
            <a:pPr lvl="1"/>
            <a:r>
              <a:rPr lang="en-US" dirty="0"/>
              <a:t>Multi-source validation</a:t>
            </a:r>
          </a:p>
          <a:p>
            <a:pPr lvl="1"/>
            <a:endParaRPr lang="en-US" dirty="0"/>
          </a:p>
          <a:p>
            <a:r>
              <a:rPr lang="en-US" dirty="0"/>
              <a:t>Details in</a:t>
            </a:r>
          </a:p>
          <a:p>
            <a:pPr lvl="1"/>
            <a:r>
              <a:rPr lang="en-US" dirty="0"/>
              <a:t>Section 8.5 of course textbook (see website)</a:t>
            </a:r>
          </a:p>
          <a:p>
            <a:pPr lvl="1"/>
            <a:r>
              <a:rPr lang="en-US" dirty="0"/>
              <a:t>Slides of lecture 8 of old course (</a:t>
            </a:r>
            <a:r>
              <a:rPr lang="en-US" dirty="0">
                <a:hlinkClick r:id="rId2"/>
              </a:rPr>
              <a:t>link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r>
              <a:rPr lang="en-US" dirty="0"/>
              <a:t>Today: </a:t>
            </a:r>
            <a:r>
              <a:rPr lang="en-US" dirty="0">
                <a:solidFill>
                  <a:srgbClr val="0070C0"/>
                </a:solidFill>
              </a:rPr>
              <a:t>Application domain </a:t>
            </a:r>
            <a:r>
              <a:rPr lang="en-US" dirty="0"/>
              <a:t>of AKBC where multi-source extraction and consolidation is essential: </a:t>
            </a:r>
            <a:r>
              <a:rPr lang="en-US" dirty="0">
                <a:solidFill>
                  <a:srgbClr val="0070C0"/>
                </a:solidFill>
              </a:rPr>
              <a:t>Commonsense knowledge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40ED96-3F3D-4A7A-8A6E-33824DA39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139263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Quasimodo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2507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= Query Logs and QA Forums for</a:t>
            </a:r>
            <a:br>
              <a:rPr lang="en-US" dirty="0"/>
            </a:br>
            <a:r>
              <a:rPr lang="en-US" dirty="0"/>
              <a:t>   Salient Commonsense Definitions</a:t>
            </a:r>
          </a:p>
          <a:p>
            <a:endParaRPr lang="en-US" dirty="0"/>
          </a:p>
          <a:p>
            <a:r>
              <a:rPr lang="en-US" dirty="0"/>
              <a:t>Focus on </a:t>
            </a:r>
            <a:r>
              <a:rPr lang="en-US" dirty="0">
                <a:solidFill>
                  <a:srgbClr val="0070C0"/>
                </a:solidFill>
              </a:rPr>
              <a:t>salient</a:t>
            </a:r>
            <a:r>
              <a:rPr lang="en-US" dirty="0"/>
              <a:t> knowledge</a:t>
            </a:r>
          </a:p>
          <a:p>
            <a:pPr lvl="1"/>
            <a:r>
              <a:rPr lang="en-US" dirty="0"/>
              <a:t>Human associations, curiosity</a:t>
            </a:r>
          </a:p>
          <a:p>
            <a:pPr mar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r>
              <a:rPr lang="en-US" dirty="0">
                <a:solidFill>
                  <a:srgbClr val="0070C0"/>
                </a:solidFill>
              </a:rPr>
              <a:t>Source: </a:t>
            </a:r>
            <a:r>
              <a:rPr lang="en-US" dirty="0"/>
              <a:t>Query logs and QA forum questions</a:t>
            </a:r>
          </a:p>
          <a:p>
            <a:r>
              <a:rPr lang="en-US" dirty="0">
                <a:solidFill>
                  <a:srgbClr val="0070C0"/>
                </a:solidFill>
              </a:rPr>
              <a:t>Extraction method: </a:t>
            </a:r>
            <a:r>
              <a:rPr lang="en-US" dirty="0" err="1"/>
              <a:t>OpenIE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Contextualization</a:t>
            </a:r>
            <a:r>
              <a:rPr lang="en-US" dirty="0"/>
              <a:t>: Supervised precision + IDF</a:t>
            </a:r>
          </a:p>
          <a:p>
            <a:r>
              <a:rPr lang="en-US" dirty="0">
                <a:solidFill>
                  <a:srgbClr val="0070C0"/>
                </a:solidFill>
              </a:rPr>
              <a:t>Consolidation</a:t>
            </a:r>
            <a:r>
              <a:rPr lang="en-US" dirty="0"/>
              <a:t>: Largely per-statement regression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50</a:t>
            </a:fld>
            <a:endParaRPr lang="en-GB"/>
          </a:p>
        </p:txBody>
      </p:sp>
      <p:pic>
        <p:nvPicPr>
          <p:cNvPr id="5" name="Picture 4" descr="Quasimodo by IrmaZwart on Newground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0207" y="1563328"/>
            <a:ext cx="2612885" cy="145886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01551" y="2963196"/>
            <a:ext cx="3121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/>
              <a:t>(The Hunchback of Notre Dame)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12043" y="6158204"/>
            <a:ext cx="3480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[Romero et al., CIKM 2019], builds on [TupleKB - Mishra et al., TACL 2017]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69442955"/>
      </p:ext>
    </p:extLst>
  </p:cSld>
  <p:clrMapOvr>
    <a:masterClrMapping/>
  </p:clrMapOvr>
  <p:transition>
    <p:fade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Starting point: </a:t>
            </a:r>
            <a:br>
              <a:rPr lang="en-US" dirty="0"/>
            </a:br>
            <a:r>
              <a:rPr lang="en-US" dirty="0"/>
              <a:t>Humans vs. automated 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51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775837" y="3789785"/>
            <a:ext cx="3368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00B050"/>
                </a:solidFill>
              </a:rPr>
              <a:t>Elephant</a:t>
            </a:r>
            <a:r>
              <a:rPr lang="en-US" i="1" dirty="0">
                <a:solidFill>
                  <a:srgbClr val="00B050"/>
                </a:solidFill>
              </a:rPr>
              <a:t>:</a:t>
            </a:r>
          </a:p>
          <a:p>
            <a:r>
              <a:rPr lang="en-US" i="1" dirty="0">
                <a:solidFill>
                  <a:srgbClr val="00B050"/>
                </a:solidFill>
              </a:rPr>
              <a:t> - require, ground</a:t>
            </a:r>
          </a:p>
          <a:p>
            <a:r>
              <a:rPr lang="en-US" i="1" dirty="0">
                <a:solidFill>
                  <a:srgbClr val="00B050"/>
                </a:solidFill>
              </a:rPr>
              <a:t> - inhabit, region</a:t>
            </a:r>
          </a:p>
          <a:p>
            <a:r>
              <a:rPr lang="en-US" i="1" dirty="0"/>
              <a:t> - (95 more)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8894" y="2236968"/>
            <a:ext cx="2689412" cy="11923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Manual constructions: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Salient but few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320552" y="2268667"/>
            <a:ext cx="2689412" cy="119230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Automated construction: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n-US" dirty="0"/>
              <a:t>Many but boring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870697" y="3886971"/>
            <a:ext cx="2768974" cy="949255"/>
            <a:chOff x="896470" y="2508251"/>
            <a:chExt cx="4267200" cy="1561725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2"/>
            <a:srcRect b="68501"/>
            <a:stretch/>
          </p:blipFill>
          <p:spPr>
            <a:xfrm>
              <a:off x="896470" y="2508251"/>
              <a:ext cx="4267200" cy="1212102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2"/>
            <a:srcRect t="60302" b="30613"/>
            <a:stretch/>
          </p:blipFill>
          <p:spPr>
            <a:xfrm>
              <a:off x="896470" y="3720353"/>
              <a:ext cx="4267200" cy="349623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066800" y="4836226"/>
            <a:ext cx="17929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/>
              <a:t>(6 more)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42329" y="5325035"/>
            <a:ext cx="1156447" cy="4303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375647" y="5219995"/>
            <a:ext cx="1344706" cy="580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209365" y="5862847"/>
            <a:ext cx="3056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to reconcile the two?</a:t>
            </a:r>
          </a:p>
        </p:txBody>
      </p:sp>
      <p:sp>
        <p:nvSpPr>
          <p:cNvPr id="22" name="Rectangle 21"/>
          <p:cNvSpPr/>
          <p:nvPr/>
        </p:nvSpPr>
        <p:spPr>
          <a:xfrm>
            <a:off x="788894" y="3491838"/>
            <a:ext cx="14439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ConceptNet</a:t>
            </a:r>
            <a:r>
              <a:rPr lang="en-US" dirty="0"/>
              <a:t>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235401" y="3497613"/>
            <a:ext cx="10808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/>
              <a:t>[</a:t>
            </a:r>
            <a:r>
              <a:rPr lang="en-US" dirty="0" err="1"/>
              <a:t>TupleKB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257704318"/>
      </p:ext>
    </p:extLst>
  </p:cSld>
  <p:clrMapOvr>
    <a:masterClrMapping/>
  </p:clrMapOvr>
  <p:transition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Salient knowledge: Utterance context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0" indent="0">
              <a:buNone/>
            </a:pPr>
            <a:r>
              <a:rPr lang="en-US" b="1" dirty="0"/>
              <a:t>Key idea: </a:t>
            </a:r>
            <a:r>
              <a:rPr lang="en-US" dirty="0">
                <a:solidFill>
                  <a:srgbClr val="0070C0"/>
                </a:solidFill>
              </a:rPr>
              <a:t>Questions convey salient knowledge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>
                <a:solidFill>
                  <a:srgbClr val="00B050"/>
                </a:solidFill>
              </a:rPr>
              <a:t>Why do cats purr?</a:t>
            </a:r>
          </a:p>
          <a:p>
            <a:r>
              <a:rPr lang="en-US" dirty="0">
                <a:solidFill>
                  <a:srgbClr val="00B050"/>
                </a:solidFill>
              </a:rPr>
              <a:t>Why do Americans love guns?</a:t>
            </a:r>
          </a:p>
          <a:p>
            <a:r>
              <a:rPr lang="en-US" dirty="0">
                <a:solidFill>
                  <a:srgbClr val="00B050"/>
                </a:solidFill>
              </a:rPr>
              <a:t>Why are airplanes white?</a:t>
            </a:r>
          </a:p>
          <a:p>
            <a:endParaRPr lang="en-US" dirty="0">
              <a:solidFill>
                <a:srgbClr val="00B050"/>
              </a:solidFill>
            </a:endParaRPr>
          </a:p>
          <a:p>
            <a:pPr marL="914400" lvl="1" indent="-457200">
              <a:buAutoNum type="alphaLcParenR"/>
            </a:pPr>
            <a:r>
              <a:rPr lang="en-US" dirty="0"/>
              <a:t>So someone knows these!</a:t>
            </a:r>
          </a:p>
          <a:p>
            <a:pPr marL="914400" lvl="1" indent="-457200">
              <a:buAutoNum type="alphaLcParenR"/>
            </a:pPr>
            <a:r>
              <a:rPr lang="en-US" dirty="0"/>
              <a:t>That someone cares enough to ask!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533144"/>
      </p:ext>
    </p:extLst>
  </p:cSld>
  <p:clrMapOvr>
    <a:masterClrMapping/>
  </p:clrMapOvr>
  <p:transition>
    <p:fade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Salient knowledge: Premier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QA forums:</a:t>
            </a:r>
          </a:p>
          <a:p>
            <a:pPr lvl="1"/>
            <a:r>
              <a:rPr lang="en-US" dirty="0" err="1"/>
              <a:t>Reddit</a:t>
            </a:r>
            <a:endParaRPr lang="en-US" dirty="0"/>
          </a:p>
          <a:p>
            <a:pPr lvl="1"/>
            <a:r>
              <a:rPr lang="en-US" dirty="0" err="1"/>
              <a:t>Quora</a:t>
            </a:r>
            <a:endParaRPr lang="en-US" dirty="0"/>
          </a:p>
          <a:p>
            <a:pPr lvl="1"/>
            <a:r>
              <a:rPr lang="en-US" dirty="0"/>
              <a:t>Yahoo answers</a:t>
            </a:r>
          </a:p>
          <a:p>
            <a:pPr lvl="1"/>
            <a:r>
              <a:rPr lang="en-US" dirty="0"/>
              <a:t>Ask.com</a:t>
            </a:r>
          </a:p>
          <a:p>
            <a:r>
              <a:rPr lang="en-US" dirty="0">
                <a:solidFill>
                  <a:srgbClr val="0070C0"/>
                </a:solidFill>
              </a:rPr>
              <a:t>Search engine query logs</a:t>
            </a:r>
          </a:p>
          <a:p>
            <a:pPr lvl="1"/>
            <a:r>
              <a:rPr lang="en-US" dirty="0"/>
              <a:t>Bing</a:t>
            </a:r>
          </a:p>
          <a:p>
            <a:pPr lvl="1"/>
            <a:r>
              <a:rPr lang="en-US" dirty="0"/>
              <a:t>Google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5450040"/>
      </p:ext>
    </p:extLst>
  </p:cSld>
  <p:clrMapOvr>
    <a:masterClrMapping/>
  </p:clrMapOvr>
  <p:transition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Tapping search engine query logs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5732" y="1825625"/>
            <a:ext cx="4129617" cy="4693708"/>
          </a:xfrm>
        </p:spPr>
        <p:txBody>
          <a:bodyPr>
            <a:normAutofit/>
          </a:bodyPr>
          <a:lstStyle/>
          <a:p>
            <a:r>
              <a:rPr lang="en-US" sz="2400" dirty="0"/>
              <a:t>Autocomplete gives only 10 suggestions/query </a:t>
            </a:r>
            <a:br>
              <a:rPr lang="en-US" sz="2400" dirty="0"/>
            </a:br>
            <a:r>
              <a:rPr lang="en-US" sz="2400" dirty="0">
                <a:sym typeface="Wingdings" panose="05000000000000000000" pitchFamily="2" charset="2"/>
              </a:rPr>
              <a:t> </a:t>
            </a:r>
            <a:r>
              <a:rPr lang="en-US" sz="2400" dirty="0"/>
              <a:t>Exhaustive suffix probing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Why do cats a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Why do cats b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Why do cats …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Why do cats aa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Why do cats ab</a:t>
            </a:r>
          </a:p>
          <a:p>
            <a:pPr lvl="1"/>
            <a:r>
              <a:rPr lang="en-US" sz="2200" i="1" dirty="0">
                <a:solidFill>
                  <a:srgbClr val="00B050"/>
                </a:solidFill>
              </a:rPr>
              <a:t>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54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158" y="1825625"/>
            <a:ext cx="3297631" cy="331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43554"/>
      </p:ext>
    </p:extLst>
  </p:cSld>
  <p:clrMapOvr>
    <a:masterClrMapping/>
  </p:clrMapOvr>
  <p:transition>
    <p:fade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 templates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55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237" y="2094041"/>
            <a:ext cx="5108820" cy="385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469869"/>
      </p:ext>
    </p:extLst>
  </p:cSld>
  <p:clrMapOvr>
    <a:masterClrMapping/>
  </p:clrMapOvr>
  <p:transition>
    <p:fade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2619" y="853638"/>
            <a:ext cx="7152885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Statement extraction</a:t>
            </a:r>
            <a:endParaRPr dirty="0"/>
          </a:p>
        </p:txBody>
      </p:sp>
      <p:sp>
        <p:nvSpPr>
          <p:cNvPr id="4" name="object 4"/>
          <p:cNvSpPr txBox="1"/>
          <p:nvPr/>
        </p:nvSpPr>
        <p:spPr>
          <a:xfrm>
            <a:off x="1097262" y="2079892"/>
            <a:ext cx="640445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7815" indent="-285750">
              <a:spcBef>
                <a:spcPts val="100"/>
              </a:spcBef>
              <a:buClr>
                <a:schemeClr val="tx1"/>
              </a:buClr>
              <a:buFont typeface="Arial" panose="020B0604020202020204" pitchFamily="34" charset="0"/>
              <a:buChar char="•"/>
              <a:tabLst>
                <a:tab pos="290830" algn="l"/>
                <a:tab pos="291465" algn="l"/>
              </a:tabLst>
            </a:pPr>
            <a:r>
              <a:rPr sz="2400" dirty="0"/>
              <a:t>Questions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sz="2400" dirty="0"/>
              <a:t> statements </a:t>
            </a:r>
            <a:r>
              <a:rPr lang="en-US" sz="2400" dirty="0">
                <a:sym typeface="Wingdings" panose="05000000000000000000" pitchFamily="2" charset="2"/>
              </a:rPr>
              <a:t></a:t>
            </a:r>
            <a:r>
              <a:rPr sz="2400" dirty="0"/>
              <a:t> tuples using OpenIE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11277" y="3225960"/>
            <a:ext cx="313645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5" dirty="0">
                <a:solidFill>
                  <a:srgbClr val="00B050"/>
                </a:solidFill>
                <a:latin typeface="Arial"/>
                <a:cs typeface="Arial"/>
              </a:rPr>
              <a:t>Why are lions hunting</a:t>
            </a:r>
            <a:r>
              <a:rPr i="1" spc="-80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B050"/>
                </a:solidFill>
                <a:latin typeface="Arial"/>
                <a:cs typeface="Arial"/>
              </a:rPr>
              <a:t>zebras?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3970104" y="3062883"/>
            <a:ext cx="1102360" cy="1123950"/>
            <a:chOff x="3970104" y="2205633"/>
            <a:chExt cx="1102360" cy="1123950"/>
          </a:xfrm>
        </p:grpSpPr>
        <p:sp>
          <p:nvSpPr>
            <p:cNvPr id="7" name="object 7"/>
            <p:cNvSpPr/>
            <p:nvPr/>
          </p:nvSpPr>
          <p:spPr>
            <a:xfrm>
              <a:off x="3974867" y="2210395"/>
              <a:ext cx="1092835" cy="548640"/>
            </a:xfrm>
            <a:custGeom>
              <a:avLst/>
              <a:gdLst/>
              <a:ahLst/>
              <a:cxnLst/>
              <a:rect l="l" t="t" r="r" b="b"/>
              <a:pathLst>
                <a:path w="1092835" h="548639">
                  <a:moveTo>
                    <a:pt x="819348" y="548298"/>
                  </a:moveTo>
                  <a:lnTo>
                    <a:pt x="819348" y="411224"/>
                  </a:lnTo>
                  <a:lnTo>
                    <a:pt x="0" y="411224"/>
                  </a:lnTo>
                  <a:lnTo>
                    <a:pt x="0" y="137072"/>
                  </a:lnTo>
                  <a:lnTo>
                    <a:pt x="819348" y="137072"/>
                  </a:lnTo>
                  <a:lnTo>
                    <a:pt x="819348" y="0"/>
                  </a:lnTo>
                  <a:lnTo>
                    <a:pt x="1092697" y="274144"/>
                  </a:lnTo>
                  <a:lnTo>
                    <a:pt x="819348" y="5482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974867" y="2210395"/>
              <a:ext cx="1092835" cy="548640"/>
            </a:xfrm>
            <a:custGeom>
              <a:avLst/>
              <a:gdLst/>
              <a:ahLst/>
              <a:cxnLst/>
              <a:rect l="l" t="t" r="r" b="b"/>
              <a:pathLst>
                <a:path w="1092835" h="548639">
                  <a:moveTo>
                    <a:pt x="0" y="137072"/>
                  </a:moveTo>
                  <a:lnTo>
                    <a:pt x="819348" y="137072"/>
                  </a:lnTo>
                  <a:lnTo>
                    <a:pt x="819348" y="0"/>
                  </a:lnTo>
                  <a:lnTo>
                    <a:pt x="1092697" y="274144"/>
                  </a:lnTo>
                  <a:lnTo>
                    <a:pt x="819348" y="548298"/>
                  </a:lnTo>
                  <a:lnTo>
                    <a:pt x="819348" y="411224"/>
                  </a:lnTo>
                  <a:lnTo>
                    <a:pt x="0" y="411224"/>
                  </a:lnTo>
                  <a:lnTo>
                    <a:pt x="0" y="137072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974867" y="2775944"/>
              <a:ext cx="1092835" cy="548640"/>
            </a:xfrm>
            <a:custGeom>
              <a:avLst/>
              <a:gdLst/>
              <a:ahLst/>
              <a:cxnLst/>
              <a:rect l="l" t="t" r="r" b="b"/>
              <a:pathLst>
                <a:path w="1092835" h="548639">
                  <a:moveTo>
                    <a:pt x="819348" y="548298"/>
                  </a:moveTo>
                  <a:lnTo>
                    <a:pt x="819348" y="411224"/>
                  </a:lnTo>
                  <a:lnTo>
                    <a:pt x="0" y="411224"/>
                  </a:lnTo>
                  <a:lnTo>
                    <a:pt x="0" y="137074"/>
                  </a:lnTo>
                  <a:lnTo>
                    <a:pt x="819348" y="137074"/>
                  </a:lnTo>
                  <a:lnTo>
                    <a:pt x="819348" y="0"/>
                  </a:lnTo>
                  <a:lnTo>
                    <a:pt x="1092697" y="274149"/>
                  </a:lnTo>
                  <a:lnTo>
                    <a:pt x="819348" y="548298"/>
                  </a:lnTo>
                  <a:close/>
                </a:path>
              </a:pathLst>
            </a:cu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974867" y="2775944"/>
              <a:ext cx="1092835" cy="548640"/>
            </a:xfrm>
            <a:custGeom>
              <a:avLst/>
              <a:gdLst/>
              <a:ahLst/>
              <a:cxnLst/>
              <a:rect l="l" t="t" r="r" b="b"/>
              <a:pathLst>
                <a:path w="1092835" h="548639">
                  <a:moveTo>
                    <a:pt x="0" y="137074"/>
                  </a:moveTo>
                  <a:lnTo>
                    <a:pt x="819348" y="137074"/>
                  </a:lnTo>
                  <a:lnTo>
                    <a:pt x="819348" y="0"/>
                  </a:lnTo>
                  <a:lnTo>
                    <a:pt x="1092697" y="274149"/>
                  </a:lnTo>
                  <a:lnTo>
                    <a:pt x="819348" y="548298"/>
                  </a:lnTo>
                  <a:lnTo>
                    <a:pt x="819348" y="411224"/>
                  </a:lnTo>
                  <a:lnTo>
                    <a:pt x="0" y="411224"/>
                  </a:lnTo>
                  <a:lnTo>
                    <a:pt x="0" y="137074"/>
                  </a:lnTo>
                </a:path>
              </a:pathLst>
            </a:cu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216989" y="3176800"/>
            <a:ext cx="282158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spc="-5" dirty="0">
                <a:solidFill>
                  <a:srgbClr val="00B050"/>
                </a:solidFill>
                <a:latin typeface="Arial"/>
                <a:cs typeface="Arial"/>
              </a:rPr>
              <a:t>Lions are hunting</a:t>
            </a:r>
            <a:r>
              <a:rPr i="1" spc="-8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B050"/>
                </a:solidFill>
                <a:latin typeface="Arial"/>
                <a:cs typeface="Arial"/>
              </a:rPr>
              <a:t>zebras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5216989" y="3745652"/>
            <a:ext cx="3032275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solidFill>
                  <a:srgbClr val="00B050"/>
                </a:solidFill>
                <a:latin typeface="Arial"/>
                <a:cs typeface="Arial"/>
              </a:rPr>
              <a:t>(lions, </a:t>
            </a:r>
            <a:r>
              <a:rPr i="1" spc="-5" dirty="0">
                <a:solidFill>
                  <a:srgbClr val="00B050"/>
                </a:solidFill>
                <a:latin typeface="Arial"/>
                <a:cs typeface="Arial"/>
              </a:rPr>
              <a:t>are hunting,</a:t>
            </a:r>
            <a:r>
              <a:rPr i="1" spc="-9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B050"/>
                </a:solidFill>
                <a:latin typeface="Arial"/>
                <a:cs typeface="Arial"/>
              </a:rPr>
              <a:t>zebras)</a:t>
            </a:r>
            <a:endParaRPr i="1">
              <a:solidFill>
                <a:srgbClr val="00B050"/>
              </a:solidFill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047895" y="3745652"/>
            <a:ext cx="647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OpenIE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974867" y="3180106"/>
            <a:ext cx="910171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b="1" spc="-5" dirty="0">
                <a:latin typeface="Arial"/>
                <a:cs typeface="Arial"/>
              </a:rPr>
              <a:t>Transform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325891" y="5763660"/>
            <a:ext cx="819150" cy="11862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Une école de</a:t>
            </a:r>
            <a:r>
              <a:rPr sz="7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l’IMT</a:t>
            </a:r>
            <a:endParaRPr sz="75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205605" y="4356632"/>
            <a:ext cx="212882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i="1" dirty="0">
                <a:solidFill>
                  <a:srgbClr val="00B050"/>
                </a:solidFill>
                <a:latin typeface="Arial"/>
                <a:cs typeface="Arial"/>
              </a:rPr>
              <a:t>(lion, </a:t>
            </a:r>
            <a:r>
              <a:rPr i="1" spc="-5" dirty="0">
                <a:solidFill>
                  <a:srgbClr val="00B050"/>
                </a:solidFill>
                <a:latin typeface="Arial"/>
                <a:cs typeface="Arial"/>
              </a:rPr>
              <a:t>hunt,</a:t>
            </a:r>
            <a:r>
              <a:rPr i="1" spc="-9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i="1" dirty="0">
                <a:solidFill>
                  <a:srgbClr val="00B050"/>
                </a:solidFill>
                <a:latin typeface="Arial"/>
                <a:cs typeface="Arial"/>
              </a:rPr>
              <a:t>zebras)</a:t>
            </a:r>
          </a:p>
        </p:txBody>
      </p:sp>
      <p:sp>
        <p:nvSpPr>
          <p:cNvPr id="24" name="object 10"/>
          <p:cNvSpPr/>
          <p:nvPr/>
        </p:nvSpPr>
        <p:spPr>
          <a:xfrm>
            <a:off x="3974867" y="4214566"/>
            <a:ext cx="1092835" cy="548640"/>
          </a:xfrm>
          <a:custGeom>
            <a:avLst/>
            <a:gdLst/>
            <a:ahLst/>
            <a:cxnLst/>
            <a:rect l="l" t="t" r="r" b="b"/>
            <a:pathLst>
              <a:path w="1092835" h="548639">
                <a:moveTo>
                  <a:pt x="0" y="137074"/>
                </a:moveTo>
                <a:lnTo>
                  <a:pt x="819348" y="137074"/>
                </a:lnTo>
                <a:lnTo>
                  <a:pt x="819348" y="0"/>
                </a:lnTo>
                <a:lnTo>
                  <a:pt x="1092697" y="274149"/>
                </a:lnTo>
                <a:lnTo>
                  <a:pt x="819348" y="548298"/>
                </a:lnTo>
                <a:lnTo>
                  <a:pt x="819348" y="411224"/>
                </a:lnTo>
                <a:lnTo>
                  <a:pt x="0" y="411224"/>
                </a:lnTo>
                <a:lnTo>
                  <a:pt x="0" y="137074"/>
                </a:lnTo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5" name="object 14"/>
          <p:cNvSpPr txBox="1"/>
          <p:nvPr/>
        </p:nvSpPr>
        <p:spPr>
          <a:xfrm>
            <a:off x="4068190" y="4356632"/>
            <a:ext cx="1060307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sz="1400" b="1" spc="-5" dirty="0">
                <a:latin typeface="Arial"/>
                <a:cs typeface="Arial"/>
              </a:rPr>
              <a:t>Normalize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18" name="object 10"/>
          <p:cNvSpPr/>
          <p:nvPr/>
        </p:nvSpPr>
        <p:spPr>
          <a:xfrm>
            <a:off x="3974867" y="4822387"/>
            <a:ext cx="1092835" cy="548640"/>
          </a:xfrm>
          <a:custGeom>
            <a:avLst/>
            <a:gdLst/>
            <a:ahLst/>
            <a:cxnLst/>
            <a:rect l="l" t="t" r="r" b="b"/>
            <a:pathLst>
              <a:path w="1092835" h="548639">
                <a:moveTo>
                  <a:pt x="0" y="137074"/>
                </a:moveTo>
                <a:lnTo>
                  <a:pt x="819348" y="137074"/>
                </a:lnTo>
                <a:lnTo>
                  <a:pt x="819348" y="0"/>
                </a:lnTo>
                <a:lnTo>
                  <a:pt x="1092697" y="274149"/>
                </a:lnTo>
                <a:lnTo>
                  <a:pt x="819348" y="548298"/>
                </a:lnTo>
                <a:lnTo>
                  <a:pt x="819348" y="411224"/>
                </a:lnTo>
                <a:lnTo>
                  <a:pt x="0" y="411224"/>
                </a:lnTo>
                <a:lnTo>
                  <a:pt x="0" y="137074"/>
                </a:lnTo>
              </a:path>
            </a:pathLst>
          </a:cu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/>
          <a:lstStyle/>
          <a:p>
            <a:br>
              <a:rPr lang="en-US" sz="1050" b="1" dirty="0"/>
            </a:br>
            <a:r>
              <a:rPr lang="en-US" sz="1050" b="1" dirty="0"/>
              <a:t>    </a:t>
            </a:r>
            <a:r>
              <a:rPr lang="en-US" b="1" dirty="0"/>
              <a:t>Score</a:t>
            </a:r>
            <a:endParaRPr b="1" dirty="0"/>
          </a:p>
        </p:txBody>
      </p:sp>
      <p:sp>
        <p:nvSpPr>
          <p:cNvPr id="2" name="Rectangle 1"/>
          <p:cNvSpPr/>
          <p:nvPr/>
        </p:nvSpPr>
        <p:spPr>
          <a:xfrm>
            <a:off x="5088740" y="4912041"/>
            <a:ext cx="26699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en-US" i="1" dirty="0">
                <a:solidFill>
                  <a:srgbClr val="00B050"/>
                </a:solidFill>
                <a:latin typeface="Arial"/>
                <a:cs typeface="Arial"/>
              </a:rPr>
              <a:t>(lion, </a:t>
            </a:r>
            <a:r>
              <a:rPr lang="en-US" i="1" spc="-5" dirty="0">
                <a:solidFill>
                  <a:srgbClr val="00B050"/>
                </a:solidFill>
                <a:latin typeface="Arial"/>
                <a:cs typeface="Arial"/>
              </a:rPr>
              <a:t>hunt,</a:t>
            </a:r>
            <a:r>
              <a:rPr lang="en-US" i="1" spc="-95" dirty="0">
                <a:solidFill>
                  <a:srgbClr val="00B050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00B050"/>
                </a:solidFill>
                <a:latin typeface="Arial"/>
                <a:cs typeface="Arial"/>
              </a:rPr>
              <a:t>zebras), 0.73</a:t>
            </a:r>
          </a:p>
        </p:txBody>
      </p:sp>
    </p:spTree>
    <p:extLst>
      <p:ext uri="{BB962C8B-B14F-4D97-AF65-F5344CB8AC3E}">
        <p14:creationId xmlns:p14="http://schemas.microsoft.com/office/powerpoint/2010/main" val="3119900345"/>
      </p:ext>
    </p:extLst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40774" y="861914"/>
            <a:ext cx="5004619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Anecdotal Examples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2325891" y="5763660"/>
            <a:ext cx="819150" cy="118622"/>
          </a:xfrm>
          <a:prstGeom prst="rect">
            <a:avLst/>
          </a:prstGeom>
        </p:spPr>
        <p:txBody>
          <a:bodyPr vert="horz" wrap="square" lIns="0" tIns="3175" rIns="0" bIns="0" rtlCol="0">
            <a:spAutoFit/>
          </a:bodyPr>
          <a:lstStyle/>
          <a:p>
            <a:pPr marL="12700">
              <a:spcBef>
                <a:spcPts val="25"/>
              </a:spcBef>
            </a:pP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Une école de</a:t>
            </a:r>
            <a:r>
              <a:rPr sz="75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750" spc="-5" dirty="0">
                <a:solidFill>
                  <a:srgbClr val="FFFFFF"/>
                </a:solidFill>
                <a:latin typeface="Arial"/>
                <a:cs typeface="Arial"/>
              </a:rPr>
              <a:t>l’IMT</a:t>
            </a:r>
            <a:endParaRPr sz="75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409122" y="2229662"/>
          <a:ext cx="8482965" cy="329924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569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26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0499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Practical </a:t>
                      </a:r>
                      <a:r>
                        <a:rPr lang="en-US" sz="1650" spc="-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lang="en-US" sz="1650" spc="-5" baseline="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knowledge</a:t>
                      </a: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610"/>
                        </a:spcBef>
                      </a:pPr>
                      <a:r>
                        <a:rPr sz="1650" b="1" spc="-20" dirty="0">
                          <a:latin typeface="Arial"/>
                          <a:cs typeface="Arial"/>
                        </a:rPr>
                        <a:t>(car,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slip on,</a:t>
                      </a:r>
                      <a:r>
                        <a:rPr sz="1650" b="1" spc="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ice)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77470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Problems linked to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65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subject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(pen,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can,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leak)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Emotions linked to</a:t>
                      </a:r>
                      <a:r>
                        <a:rPr sz="165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events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(divorce,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can,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hurt)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Human</a:t>
                      </a:r>
                      <a:r>
                        <a:rPr sz="165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behaviors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(ghost,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scare,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people)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10" dirty="0">
                          <a:latin typeface="Arial"/>
                          <a:cs typeface="Arial"/>
                        </a:rPr>
                        <a:t>Visual 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facts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(road, 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has_color,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black)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Cultural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knowledge (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U</a:t>
                      </a:r>
                      <a:r>
                        <a:rPr lang="en-US" sz="1650" spc="-5" dirty="0">
                          <a:latin typeface="Arial"/>
                          <a:cs typeface="Arial"/>
                        </a:rPr>
                        <a:t>SA</a:t>
                      </a:r>
                      <a:r>
                        <a:rPr sz="1650" spc="-5" dirty="0">
                          <a:latin typeface="Arial"/>
                          <a:cs typeface="Arial"/>
                        </a:rPr>
                        <a:t>)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(school,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have,</a:t>
                      </a:r>
                      <a:r>
                        <a:rPr sz="165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locker)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8124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spc="-5" dirty="0">
                          <a:latin typeface="Arial"/>
                          <a:cs typeface="Arial"/>
                        </a:rPr>
                        <a:t>Comparative</a:t>
                      </a:r>
                      <a:r>
                        <a:rPr sz="165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dirty="0">
                          <a:latin typeface="Arial"/>
                          <a:cs typeface="Arial"/>
                        </a:rPr>
                        <a:t>knowledge</a:t>
                      </a:r>
                      <a:endParaRPr sz="165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935"/>
                        </a:spcBef>
                      </a:pPr>
                      <a:r>
                        <a:rPr sz="1650" b="1" dirty="0">
                          <a:latin typeface="Arial"/>
                          <a:cs typeface="Arial"/>
                        </a:rPr>
                        <a:t>(light, faster than,</a:t>
                      </a:r>
                      <a:r>
                        <a:rPr sz="165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50" b="1" spc="-5" dirty="0">
                          <a:latin typeface="Arial"/>
                          <a:cs typeface="Arial"/>
                        </a:rPr>
                        <a:t>sound)</a:t>
                      </a:r>
                      <a:endParaRPr sz="1650" dirty="0">
                        <a:latin typeface="Arial"/>
                        <a:cs typeface="Arial"/>
                      </a:endParaRPr>
                    </a:p>
                  </a:txBody>
                  <a:tcPr marL="0" marR="0" marT="118745" marB="0">
                    <a:lnL w="9525">
                      <a:solidFill>
                        <a:srgbClr val="9E9E9E"/>
                      </a:solidFill>
                      <a:prstDash val="solid"/>
                    </a:lnL>
                    <a:lnR w="9525">
                      <a:solidFill>
                        <a:srgbClr val="9E9E9E"/>
                      </a:solidFill>
                      <a:prstDash val="solid"/>
                    </a:lnR>
                    <a:lnT w="9525">
                      <a:solidFill>
                        <a:srgbClr val="9E9E9E"/>
                      </a:solidFill>
                      <a:prstDash val="solid"/>
                    </a:lnT>
                    <a:lnB w="9525">
                      <a:solidFill>
                        <a:srgbClr val="9E9E9E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3259901"/>
      </p:ext>
    </p:extLst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Precision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58</a:t>
            </a:fld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628650" y="5100150"/>
            <a:ext cx="83204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Sample from a list of common subjects (popular animals and occupations)</a:t>
            </a:r>
          </a:p>
          <a:p>
            <a:pPr algn="ctr"/>
            <a:r>
              <a:rPr lang="en-US" sz="2000" dirty="0"/>
              <a:t>5 = best, 1 = worst</a:t>
            </a:r>
          </a:p>
        </p:txBody>
      </p:sp>
      <p:sp>
        <p:nvSpPr>
          <p:cNvPr id="9" name="object 4"/>
          <p:cNvSpPr/>
          <p:nvPr/>
        </p:nvSpPr>
        <p:spPr>
          <a:xfrm>
            <a:off x="290929" y="1864154"/>
            <a:ext cx="8085101" cy="3062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5408079"/>
      </p:ext>
    </p:extLst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– Recall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59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717139" y="1621920"/>
            <a:ext cx="38548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Crowd task:</a:t>
            </a:r>
          </a:p>
          <a:p>
            <a:endParaRPr lang="en-US" dirty="0"/>
          </a:p>
        </p:txBody>
      </p:sp>
      <p:sp>
        <p:nvSpPr>
          <p:cNvPr id="8" name="object 4"/>
          <p:cNvSpPr/>
          <p:nvPr/>
        </p:nvSpPr>
        <p:spPr>
          <a:xfrm>
            <a:off x="809319" y="5742038"/>
            <a:ext cx="7525359" cy="532901"/>
          </a:xfrm>
          <a:prstGeom prst="rect">
            <a:avLst/>
          </a:prstGeom>
          <a:blipFill>
            <a:blip r:embed="rId3" cstate="print"/>
            <a:srcRect/>
            <a:stretch>
              <a:fillRect t="-384002" b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Rectangle 4"/>
          <p:cNvSpPr/>
          <p:nvPr/>
        </p:nvSpPr>
        <p:spPr>
          <a:xfrm>
            <a:off x="809320" y="1945084"/>
            <a:ext cx="3418552" cy="14962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/>
              <a:t>Tell us 3 things that come to your </a:t>
            </a:r>
            <a:br>
              <a:rPr lang="en-US"/>
            </a:br>
            <a:r>
              <a:rPr lang="en-US"/>
              <a:t>   mind when thinking of </a:t>
            </a:r>
            <a:r>
              <a:rPr lang="en-US" b="1"/>
              <a:t>lions</a:t>
            </a:r>
            <a:r>
              <a:rPr lang="en-US"/>
              <a:t>.</a:t>
            </a:r>
          </a:p>
          <a:p>
            <a:r>
              <a:rPr lang="en-US"/>
              <a:t>	1. Lions …</a:t>
            </a:r>
          </a:p>
          <a:p>
            <a:r>
              <a:rPr lang="en-US"/>
              <a:t>	2. Lions …</a:t>
            </a:r>
          </a:p>
          <a:p>
            <a:r>
              <a:rPr lang="en-US"/>
              <a:t>	3. Lions …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63527" y="3695684"/>
            <a:ext cx="4594423" cy="1646591"/>
            <a:chOff x="1001357" y="3845760"/>
            <a:chExt cx="4594423" cy="1646591"/>
          </a:xfrm>
        </p:grpSpPr>
        <p:sp>
          <p:nvSpPr>
            <p:cNvPr id="7" name="object 4"/>
            <p:cNvSpPr/>
            <p:nvPr/>
          </p:nvSpPr>
          <p:spPr>
            <a:xfrm>
              <a:off x="1001357" y="3845762"/>
              <a:ext cx="2233456" cy="1646589"/>
            </a:xfrm>
            <a:prstGeom prst="rect">
              <a:avLst/>
            </a:prstGeom>
            <a:blipFill>
              <a:blip r:embed="rId3" cstate="print"/>
              <a:srcRect/>
              <a:stretch>
                <a:fillRect r="-236938" b="-56642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4"/>
            <p:cNvSpPr/>
            <p:nvPr/>
          </p:nvSpPr>
          <p:spPr>
            <a:xfrm>
              <a:off x="3229282" y="3845761"/>
              <a:ext cx="1927123" cy="1646589"/>
            </a:xfrm>
            <a:prstGeom prst="rect">
              <a:avLst/>
            </a:prstGeom>
            <a:blipFill>
              <a:blip r:embed="rId3" cstate="print"/>
              <a:srcRect/>
              <a:stretch>
                <a:fillRect l="-180109" r="-110390" b="-56642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4"/>
            <p:cNvSpPr/>
            <p:nvPr/>
          </p:nvSpPr>
          <p:spPr>
            <a:xfrm>
              <a:off x="5123831" y="3845760"/>
              <a:ext cx="471949" cy="1646589"/>
            </a:xfrm>
            <a:prstGeom prst="rect">
              <a:avLst/>
            </a:prstGeom>
            <a:blipFill>
              <a:blip r:embed="rId3" cstate="print"/>
              <a:srcRect/>
              <a:stretch>
                <a:fillRect l="-1384534" r="-110004" b="-56642"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078111" y="5333210"/>
            <a:ext cx="5437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Full KB		  Top-5</a:t>
            </a:r>
          </a:p>
        </p:txBody>
      </p:sp>
    </p:spTree>
    <p:extLst>
      <p:ext uri="{BB962C8B-B14F-4D97-AF65-F5344CB8AC3E}">
        <p14:creationId xmlns:p14="http://schemas.microsoft.com/office/powerpoint/2010/main" val="18235583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84173"/>
            <a:ext cx="7973483" cy="4528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Introduction to CSK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is CSK?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Why is it important?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How to represent it?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What makes it challenging?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Crowdsourced CSKB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Text-extraction for </a:t>
            </a:r>
            <a:r>
              <a:rPr lang="en-US" b="1" dirty="0"/>
              <a:t>A</a:t>
            </a:r>
            <a:r>
              <a:rPr lang="en-US" dirty="0"/>
              <a:t>CSKB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CSKBs: 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8256763"/>
      </p:ext>
    </p:extLst>
  </p:cSld>
  <p:clrMapOvr>
    <a:masterClrMapping/>
  </p:clrMapOvr>
  <p:transition>
    <p:fade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Extrinsic evaluation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60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17" y="3440616"/>
            <a:ext cx="8934783" cy="18166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93383" y="5294857"/>
            <a:ext cx="5393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Accuracy in multiple-choice question answering.</a:t>
            </a:r>
          </a:p>
          <a:p>
            <a:r>
              <a:rPr lang="en-US" dirty="0"/>
              <a:t>(Simple question-answer connectedness scheme)</a:t>
            </a:r>
          </a:p>
        </p:txBody>
      </p:sp>
      <p:sp>
        <p:nvSpPr>
          <p:cNvPr id="7" name="object 6"/>
          <p:cNvSpPr/>
          <p:nvPr/>
        </p:nvSpPr>
        <p:spPr>
          <a:xfrm>
            <a:off x="2508238" y="1707640"/>
            <a:ext cx="4563555" cy="13178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1550132"/>
      </p:ext>
    </p:extLst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err="1"/>
              <a:t>Webchild</a:t>
            </a:r>
            <a:r>
              <a:rPr lang="en-US" dirty="0"/>
              <a:t> 1.0 [Tandon et al., WSDM 2014]</a:t>
            </a:r>
          </a:p>
          <a:p>
            <a:pPr lvl="1"/>
            <a:r>
              <a:rPr lang="en-US" dirty="0"/>
              <a:t>Disambiguated noun-adjective pairs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Quasimodo [Romero et al., CIKM 2019]</a:t>
            </a:r>
          </a:p>
          <a:p>
            <a:pPr lvl="1"/>
            <a:r>
              <a:rPr lang="en-US" dirty="0"/>
              <a:t>Salient general triples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 err="1"/>
              <a:t>DoQ</a:t>
            </a:r>
            <a:r>
              <a:rPr lang="en-US" b="1" dirty="0"/>
              <a:t> [Elazar et al., ACL 2019]</a:t>
            </a:r>
          </a:p>
          <a:p>
            <a:pPr lvl="1"/>
            <a:r>
              <a:rPr lang="en-US" dirty="0"/>
              <a:t>Quantitative knowledge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Dice [</a:t>
            </a:r>
            <a:r>
              <a:rPr lang="en-US" dirty="0" err="1"/>
              <a:t>Chalier</a:t>
            </a:r>
            <a:r>
              <a:rPr lang="en-US" dirty="0"/>
              <a:t> et al., AKBC 2020]</a:t>
            </a:r>
          </a:p>
          <a:p>
            <a:pPr lvl="1"/>
            <a:r>
              <a:rPr lang="en-US" dirty="0"/>
              <a:t>Multifaceted quantitative contextualization and joint consolidation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660983"/>
      </p:ext>
    </p:extLst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07705" y="1146002"/>
            <a:ext cx="736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068412" y="1164208"/>
            <a:ext cx="8108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5388" y="801036"/>
            <a:ext cx="7828287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Distribution over quantities (</a:t>
            </a:r>
            <a:r>
              <a:rPr lang="en-US" dirty="0" err="1"/>
              <a:t>DoQ</a:t>
            </a:r>
            <a:r>
              <a:rPr lang="en-US" dirty="0"/>
              <a:t>)</a:t>
            </a:r>
            <a:endParaRPr spc="-5" dirty="0"/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xfrm>
            <a:off x="366182" y="2166408"/>
            <a:ext cx="7886700" cy="461921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69265" marR="5080" indent="-457200">
              <a:lnSpc>
                <a:spcPts val="2850"/>
              </a:lnSpc>
              <a:spcBef>
                <a:spcPts val="219"/>
              </a:spcBef>
              <a:tabLst>
                <a:tab pos="424815" algn="l"/>
                <a:tab pos="425450" algn="l"/>
              </a:tabLst>
            </a:pPr>
            <a:r>
              <a:rPr spc="-5" dirty="0"/>
              <a:t>Understanding numerical properties and the way they </a:t>
            </a:r>
            <a:r>
              <a:rPr dirty="0"/>
              <a:t>relate </a:t>
            </a:r>
            <a:r>
              <a:rPr spc="-5" dirty="0"/>
              <a:t>to</a:t>
            </a:r>
            <a:r>
              <a:rPr spc="-20" dirty="0"/>
              <a:t> </a:t>
            </a:r>
            <a:r>
              <a:rPr spc="-5" dirty="0"/>
              <a:t>words.</a:t>
            </a:r>
          </a:p>
          <a:p>
            <a:pPr marL="0" marR="572770" indent="0" algn="ctr">
              <a:lnSpc>
                <a:spcPct val="100000"/>
              </a:lnSpc>
              <a:spcBef>
                <a:spcPts val="2395"/>
              </a:spcBef>
              <a:buNone/>
            </a:pPr>
            <a:r>
              <a:rPr sz="3000" spc="-5" dirty="0"/>
              <a:t>Lion</a:t>
            </a:r>
            <a:endParaRPr lang="en-US" sz="3000" spc="-5" dirty="0"/>
          </a:p>
          <a:p>
            <a:pPr marL="0" marR="572770" indent="0" algn="ctr">
              <a:lnSpc>
                <a:spcPct val="100000"/>
              </a:lnSpc>
              <a:spcBef>
                <a:spcPts val="2395"/>
              </a:spcBef>
              <a:buNone/>
            </a:pPr>
            <a:endParaRPr lang="en-US" sz="3000" spc="-5" dirty="0"/>
          </a:p>
          <a:p>
            <a:pPr marR="572770">
              <a:lnSpc>
                <a:spcPct val="100000"/>
              </a:lnSpc>
              <a:spcBef>
                <a:spcPts val="2395"/>
              </a:spcBef>
            </a:pPr>
            <a:endParaRPr lang="en-US" sz="3600" spc="-5" dirty="0">
              <a:latin typeface="Arial"/>
              <a:cs typeface="Arial"/>
            </a:endParaRPr>
          </a:p>
          <a:p>
            <a:pPr marR="572770">
              <a:lnSpc>
                <a:spcPct val="100000"/>
              </a:lnSpc>
              <a:spcBef>
                <a:spcPts val="2395"/>
              </a:spcBef>
            </a:pPr>
            <a:r>
              <a:rPr lang="en-US" sz="2400" spc="-5" dirty="0">
                <a:latin typeface="Arial"/>
                <a:cs typeface="Arial"/>
              </a:rPr>
              <a:t>Focus</a:t>
            </a:r>
            <a:r>
              <a:rPr lang="en-US" sz="2400" spc="5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on items which </a:t>
            </a:r>
            <a:r>
              <a:rPr lang="en-US" sz="2400" dirty="0">
                <a:latin typeface="Arial"/>
                <a:cs typeface="Arial"/>
              </a:rPr>
              <a:t>can </a:t>
            </a:r>
            <a:r>
              <a:rPr lang="en-US" sz="2400" spc="-5" dirty="0">
                <a:latin typeface="Arial"/>
                <a:cs typeface="Arial"/>
              </a:rPr>
              <a:t>be </a:t>
            </a:r>
            <a:r>
              <a:rPr lang="en-US" sz="2400" dirty="0">
                <a:latin typeface="Arial"/>
                <a:cs typeface="Arial"/>
              </a:rPr>
              <a:t>measured</a:t>
            </a:r>
            <a:r>
              <a:rPr lang="en-US" sz="2400" spc="-10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objectively</a:t>
            </a:r>
            <a:endParaRPr lang="en-US" sz="2400" dirty="0">
              <a:latin typeface="Arial"/>
              <a:cs typeface="Arial"/>
            </a:endParaRPr>
          </a:p>
          <a:p>
            <a:pPr marL="0" marR="572770" indent="0" algn="ctr">
              <a:lnSpc>
                <a:spcPct val="100000"/>
              </a:lnSpc>
              <a:spcBef>
                <a:spcPts val="2395"/>
              </a:spcBef>
              <a:buNone/>
            </a:pPr>
            <a:endParaRPr sz="3000" dirty="0"/>
          </a:p>
        </p:txBody>
      </p:sp>
      <p:grpSp>
        <p:nvGrpSpPr>
          <p:cNvPr id="10" name="object 10"/>
          <p:cNvGrpSpPr/>
          <p:nvPr/>
        </p:nvGrpSpPr>
        <p:grpSpPr>
          <a:xfrm>
            <a:off x="2568270" y="3838494"/>
            <a:ext cx="967105" cy="671195"/>
            <a:chOff x="2568269" y="2981243"/>
            <a:chExt cx="967105" cy="671195"/>
          </a:xfrm>
        </p:grpSpPr>
        <p:sp>
          <p:nvSpPr>
            <p:cNvPr id="11" name="object 11"/>
            <p:cNvSpPr/>
            <p:nvPr/>
          </p:nvSpPr>
          <p:spPr>
            <a:xfrm>
              <a:off x="2608644" y="2990768"/>
              <a:ext cx="917575" cy="631190"/>
            </a:xfrm>
            <a:custGeom>
              <a:avLst/>
              <a:gdLst/>
              <a:ahLst/>
              <a:cxnLst/>
              <a:rect l="l" t="t" r="r" b="b"/>
              <a:pathLst>
                <a:path w="917575" h="631189">
                  <a:moveTo>
                    <a:pt x="916998" y="0"/>
                  </a:moveTo>
                  <a:lnTo>
                    <a:pt x="0" y="630798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8269" y="3582242"/>
              <a:ext cx="79674" cy="7007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4419716" y="3838494"/>
            <a:ext cx="1035685" cy="380365"/>
            <a:chOff x="4419715" y="2981243"/>
            <a:chExt cx="1035685" cy="380365"/>
          </a:xfrm>
        </p:grpSpPr>
        <p:sp>
          <p:nvSpPr>
            <p:cNvPr id="14" name="object 14"/>
            <p:cNvSpPr/>
            <p:nvPr/>
          </p:nvSpPr>
          <p:spPr>
            <a:xfrm>
              <a:off x="4429240" y="2990768"/>
              <a:ext cx="981075" cy="347980"/>
            </a:xfrm>
            <a:custGeom>
              <a:avLst/>
              <a:gdLst/>
              <a:ahLst/>
              <a:cxnLst/>
              <a:rect l="l" t="t" r="r" b="b"/>
              <a:pathLst>
                <a:path w="981075" h="347979">
                  <a:moveTo>
                    <a:pt x="0" y="0"/>
                  </a:moveTo>
                  <a:lnTo>
                    <a:pt x="980973" y="347774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382863" y="3311193"/>
              <a:ext cx="62865" cy="40640"/>
            </a:xfrm>
            <a:custGeom>
              <a:avLst/>
              <a:gdLst/>
              <a:ahLst/>
              <a:cxnLst/>
              <a:rect l="l" t="t" r="r" b="b"/>
              <a:pathLst>
                <a:path w="62864" h="40639">
                  <a:moveTo>
                    <a:pt x="0" y="40399"/>
                  </a:moveTo>
                  <a:lnTo>
                    <a:pt x="27349" y="27349"/>
                  </a:lnTo>
                  <a:lnTo>
                    <a:pt x="14299" y="0"/>
                  </a:lnTo>
                  <a:lnTo>
                    <a:pt x="62624" y="39874"/>
                  </a:lnTo>
                  <a:lnTo>
                    <a:pt x="0" y="40399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82863" y="3311193"/>
              <a:ext cx="62865" cy="40640"/>
            </a:xfrm>
            <a:custGeom>
              <a:avLst/>
              <a:gdLst/>
              <a:ahLst/>
              <a:cxnLst/>
              <a:rect l="l" t="t" r="r" b="b"/>
              <a:pathLst>
                <a:path w="62864" h="40639">
                  <a:moveTo>
                    <a:pt x="27349" y="27349"/>
                  </a:moveTo>
                  <a:lnTo>
                    <a:pt x="0" y="40399"/>
                  </a:lnTo>
                  <a:lnTo>
                    <a:pt x="62624" y="39874"/>
                  </a:lnTo>
                  <a:lnTo>
                    <a:pt x="14299" y="0"/>
                  </a:lnTo>
                  <a:lnTo>
                    <a:pt x="27349" y="27349"/>
                  </a:lnTo>
                  <a:close/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 rot="19560000">
            <a:off x="2441120" y="3971856"/>
            <a:ext cx="558037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E94234"/>
                </a:solidFill>
                <a:latin typeface="RobotoRegular"/>
                <a:cs typeface="RobotoRegular"/>
              </a:rPr>
              <a:t>weight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8" name="object 18"/>
          <p:cNvSpPr txBox="1"/>
          <p:nvPr/>
        </p:nvSpPr>
        <p:spPr>
          <a:xfrm rot="1320000">
            <a:off x="4990222" y="3743016"/>
            <a:ext cx="513119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93C37C"/>
                </a:solidFill>
                <a:latin typeface="RobotoRegular"/>
                <a:cs typeface="RobotoRegular"/>
              </a:rPr>
              <a:t>speed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9" name="object 19"/>
          <p:cNvSpPr txBox="1"/>
          <p:nvPr/>
        </p:nvSpPr>
        <p:spPr>
          <a:xfrm rot="18480000">
            <a:off x="3318057" y="4257118"/>
            <a:ext cx="363894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0"/>
              </a:lnSpc>
            </a:pPr>
            <a:r>
              <a:rPr sz="1400" spc="-5" dirty="0">
                <a:solidFill>
                  <a:srgbClr val="3B77D8"/>
                </a:solidFill>
                <a:latin typeface="RobotoRegular"/>
                <a:cs typeface="RobotoRegular"/>
              </a:rPr>
              <a:t>si</a:t>
            </a:r>
            <a:r>
              <a:rPr sz="1400" spc="-25" dirty="0">
                <a:solidFill>
                  <a:srgbClr val="3B77D8"/>
                </a:solidFill>
                <a:latin typeface="RobotoRegular"/>
                <a:cs typeface="RobotoRegular"/>
              </a:rPr>
              <a:t>z</a:t>
            </a:r>
            <a:r>
              <a:rPr sz="1400" dirty="0">
                <a:solidFill>
                  <a:srgbClr val="3B77D8"/>
                </a:solidFill>
                <a:latin typeface="RobotoRegular"/>
                <a:cs typeface="RobotoRegular"/>
              </a:rPr>
              <a:t>e</a:t>
            </a:r>
            <a:endParaRPr sz="1400">
              <a:latin typeface="RobotoRegular"/>
              <a:cs typeface="RobotoRegular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353344" y="4052643"/>
            <a:ext cx="596265" cy="755650"/>
            <a:chOff x="3353343" y="3195393"/>
            <a:chExt cx="596265" cy="755650"/>
          </a:xfrm>
        </p:grpSpPr>
        <p:sp>
          <p:nvSpPr>
            <p:cNvPr id="21" name="object 21"/>
            <p:cNvSpPr/>
            <p:nvPr/>
          </p:nvSpPr>
          <p:spPr>
            <a:xfrm>
              <a:off x="3416193" y="3204918"/>
              <a:ext cx="523875" cy="668655"/>
            </a:xfrm>
            <a:custGeom>
              <a:avLst/>
              <a:gdLst/>
              <a:ahLst/>
              <a:cxnLst/>
              <a:rect l="l" t="t" r="r" b="b"/>
              <a:pathLst>
                <a:path w="523875" h="668654">
                  <a:moveTo>
                    <a:pt x="523498" y="0"/>
                  </a:moveTo>
                  <a:lnTo>
                    <a:pt x="0" y="668123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353343" y="3844117"/>
              <a:ext cx="97149" cy="1064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 rot="3240000">
            <a:off x="4557736" y="4094364"/>
            <a:ext cx="388752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400"/>
              </a:lnSpc>
            </a:pPr>
            <a:r>
              <a:rPr sz="2400" spc="-5" dirty="0">
                <a:solidFill>
                  <a:srgbClr val="F0C131"/>
                </a:solidFill>
                <a:latin typeface="RobotoRegular"/>
                <a:cs typeface="RobotoRegular"/>
              </a:rPr>
              <a:t>...</a:t>
            </a:r>
            <a:endParaRPr sz="2400">
              <a:latin typeface="RobotoRegular"/>
              <a:cs typeface="RobotoRegular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4275216" y="4052643"/>
            <a:ext cx="580390" cy="778510"/>
            <a:chOff x="4275216" y="3195393"/>
            <a:chExt cx="580390" cy="778510"/>
          </a:xfrm>
        </p:grpSpPr>
        <p:sp>
          <p:nvSpPr>
            <p:cNvPr id="25" name="object 25"/>
            <p:cNvSpPr/>
            <p:nvPr/>
          </p:nvSpPr>
          <p:spPr>
            <a:xfrm>
              <a:off x="4284741" y="3204918"/>
              <a:ext cx="509905" cy="690245"/>
            </a:xfrm>
            <a:custGeom>
              <a:avLst/>
              <a:gdLst/>
              <a:ahLst/>
              <a:cxnLst/>
              <a:rect l="l" t="t" r="r" b="b"/>
              <a:pathLst>
                <a:path w="509904" h="690245">
                  <a:moveTo>
                    <a:pt x="0" y="0"/>
                  </a:moveTo>
                  <a:lnTo>
                    <a:pt x="509573" y="689848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759490" y="3866542"/>
              <a:ext cx="95724" cy="1072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7" name="object 27"/>
          <p:cNvGrpSpPr/>
          <p:nvPr/>
        </p:nvGrpSpPr>
        <p:grpSpPr>
          <a:xfrm>
            <a:off x="369543" y="3491929"/>
            <a:ext cx="8338363" cy="1955710"/>
            <a:chOff x="369543" y="2634679"/>
            <a:chExt cx="8338363" cy="1955710"/>
          </a:xfrm>
        </p:grpSpPr>
        <p:sp>
          <p:nvSpPr>
            <p:cNvPr id="28" name="object 28"/>
            <p:cNvSpPr/>
            <p:nvPr/>
          </p:nvSpPr>
          <p:spPr>
            <a:xfrm>
              <a:off x="369543" y="2634679"/>
              <a:ext cx="1390008" cy="19557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77962" y="2941419"/>
              <a:ext cx="2629944" cy="147934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80326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3174682" y="5176277"/>
            <a:ext cx="160337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Physical</a:t>
            </a:r>
            <a:r>
              <a:rPr sz="1400" b="1" spc="-7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attributes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4300" y="6137804"/>
            <a:ext cx="2399375" cy="4642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065" marR="5080" indent="0">
              <a:lnSpc>
                <a:spcPts val="2850"/>
              </a:lnSpc>
              <a:spcBef>
                <a:spcPts val="219"/>
              </a:spcBef>
              <a:buNone/>
              <a:tabLst>
                <a:tab pos="424815" algn="l"/>
                <a:tab pos="425450" algn="l"/>
              </a:tabLst>
            </a:pPr>
            <a:r>
              <a:rPr lang="en-US" dirty="0"/>
              <a:t>[Elazar et al., ACL 2019]</a:t>
            </a:r>
          </a:p>
        </p:txBody>
      </p:sp>
      <p:sp>
        <p:nvSpPr>
          <p:cNvPr id="3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6821519"/>
      </p:ext>
    </p:extLst>
  </p:cSld>
  <p:clrMapOvr>
    <a:masterClrMapping/>
  </p:clrMapOvr>
  <p:transition>
    <p:fade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07705" y="1146002"/>
            <a:ext cx="736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8412" y="1164208"/>
            <a:ext cx="8108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240125" y="864009"/>
            <a:ext cx="8465651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dirty="0"/>
              <a:t>Distribution over quantities (</a:t>
            </a:r>
            <a:r>
              <a:rPr lang="en-US" dirty="0" err="1"/>
              <a:t>DoQ</a:t>
            </a:r>
            <a:r>
              <a:rPr lang="en-US" dirty="0"/>
              <a:t>)</a:t>
            </a:r>
            <a:endParaRPr spc="-5" dirty="0"/>
          </a:p>
        </p:txBody>
      </p:sp>
      <p:sp>
        <p:nvSpPr>
          <p:cNvPr id="10" name="object 10"/>
          <p:cNvSpPr txBox="1"/>
          <p:nvPr/>
        </p:nvSpPr>
        <p:spPr>
          <a:xfrm>
            <a:off x="438224" y="2484551"/>
            <a:ext cx="7887334" cy="1964639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424815" marR="5080" indent="-412750">
              <a:lnSpc>
                <a:spcPts val="2850"/>
              </a:lnSpc>
              <a:spcBef>
                <a:spcPts val="219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solidFill>
                  <a:srgbClr val="0070C0"/>
                </a:solidFill>
                <a:cs typeface="Arial"/>
              </a:rPr>
              <a:t>Source</a:t>
            </a:r>
            <a:r>
              <a:rPr lang="en-US" sz="2400" spc="-5" dirty="0">
                <a:cs typeface="Arial"/>
              </a:rPr>
              <a:t>: Google search engine document index</a:t>
            </a:r>
          </a:p>
          <a:p>
            <a:pPr marL="424815" marR="5080" indent="-412750">
              <a:lnSpc>
                <a:spcPts val="2850"/>
              </a:lnSpc>
              <a:spcBef>
                <a:spcPts val="219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solidFill>
                  <a:srgbClr val="0070C0"/>
                </a:solidFill>
                <a:cs typeface="Arial"/>
              </a:rPr>
              <a:t>Extraction scheme</a:t>
            </a:r>
            <a:r>
              <a:rPr lang="en-US" sz="2400" spc="-5" dirty="0">
                <a:cs typeface="Arial"/>
              </a:rPr>
              <a:t>: Text window co-occurrence of subject, quantity and dimension keyword</a:t>
            </a:r>
          </a:p>
          <a:p>
            <a:pPr marL="424815" marR="5080" indent="-412750">
              <a:lnSpc>
                <a:spcPts val="2850"/>
              </a:lnSpc>
              <a:spcBef>
                <a:spcPts val="219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solidFill>
                  <a:srgbClr val="0070C0"/>
                </a:solidFill>
                <a:cs typeface="Arial"/>
              </a:rPr>
              <a:t>Contextualization</a:t>
            </a:r>
            <a:r>
              <a:rPr lang="en-US" sz="2400" spc="-5" dirty="0">
                <a:cs typeface="Arial"/>
              </a:rPr>
              <a:t>: Frequency</a:t>
            </a:r>
          </a:p>
          <a:p>
            <a:pPr marL="424815" marR="5080" indent="-412750">
              <a:lnSpc>
                <a:spcPts val="2850"/>
              </a:lnSpc>
              <a:spcBef>
                <a:spcPts val="219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solidFill>
                  <a:srgbClr val="0070C0"/>
                </a:solidFill>
                <a:cs typeface="Arial"/>
              </a:rPr>
              <a:t>Consolidation</a:t>
            </a:r>
            <a:r>
              <a:rPr lang="en-US" sz="2400" spc="-5" dirty="0">
                <a:cs typeface="Arial"/>
              </a:rPr>
              <a:t>: none/distribution</a:t>
            </a:r>
          </a:p>
        </p:txBody>
      </p:sp>
      <p:sp>
        <p:nvSpPr>
          <p:cNvPr id="12" name="object 12"/>
          <p:cNvSpPr/>
          <p:nvPr/>
        </p:nvSpPr>
        <p:spPr>
          <a:xfrm>
            <a:off x="80326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5665965"/>
      </p:ext>
    </p:extLst>
  </p:cSld>
  <p:clrMapOvr>
    <a:masterClrMapping/>
  </p:clrMapOvr>
  <p:transition>
    <p:fade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07705" y="1146002"/>
            <a:ext cx="736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8412" y="1164208"/>
            <a:ext cx="8108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4098" y="1044885"/>
            <a:ext cx="8387409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- </a:t>
            </a:r>
            <a:r>
              <a:rPr spc="-10" dirty="0"/>
              <a:t>Measurement</a:t>
            </a:r>
            <a:r>
              <a:rPr spc="-100" dirty="0"/>
              <a:t> </a:t>
            </a:r>
            <a:r>
              <a:rPr spc="-5" dirty="0"/>
              <a:t>Detection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98100" y="3716448"/>
            <a:ext cx="7750809" cy="12983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 dirty="0">
              <a:latin typeface="Arial"/>
              <a:cs typeface="Arial"/>
            </a:endParaRPr>
          </a:p>
          <a:p>
            <a:pPr>
              <a:spcBef>
                <a:spcPts val="30"/>
              </a:spcBef>
            </a:pPr>
            <a:endParaRPr sz="1400" dirty="0">
              <a:latin typeface="Arial"/>
              <a:cs typeface="Arial"/>
            </a:endParaRPr>
          </a:p>
          <a:p>
            <a:pPr marL="12700" marR="2070100">
              <a:lnSpc>
                <a:spcPct val="100699"/>
              </a:lnSpc>
              <a:spcBef>
                <a:spcPts val="5"/>
              </a:spcBef>
            </a:pPr>
            <a:r>
              <a:rPr lang="en-US" b="1" i="1" spc="-15" dirty="0">
                <a:latin typeface="Roboto"/>
                <a:cs typeface="Roboto"/>
              </a:rPr>
              <a:t>D</a:t>
            </a:r>
            <a:r>
              <a:rPr b="1" i="1" spc="-5" dirty="0">
                <a:latin typeface="Roboto"/>
                <a:cs typeface="Roboto"/>
              </a:rPr>
              <a:t>etect numerical </a:t>
            </a:r>
            <a:r>
              <a:rPr b="1" i="1" spc="-10" dirty="0">
                <a:latin typeface="Roboto"/>
                <a:cs typeface="Roboto"/>
              </a:rPr>
              <a:t>measurements </a:t>
            </a:r>
            <a:r>
              <a:rPr b="1" i="1" spc="-5" dirty="0">
                <a:latin typeface="Roboto"/>
                <a:cs typeface="Roboto"/>
              </a:rPr>
              <a:t>using </a:t>
            </a:r>
            <a:r>
              <a:rPr lang="en-US" b="1" i="1" spc="-5" dirty="0">
                <a:latin typeface="Roboto"/>
                <a:cs typeface="Roboto"/>
              </a:rPr>
              <a:t>r</a:t>
            </a:r>
            <a:r>
              <a:rPr b="1" i="1" spc="-5" dirty="0">
                <a:latin typeface="Roboto"/>
                <a:cs typeface="Roboto"/>
              </a:rPr>
              <a:t>ules:  </a:t>
            </a:r>
            <a:r>
              <a:rPr b="1" i="1" spc="-10" dirty="0">
                <a:latin typeface="Roboto"/>
                <a:cs typeface="Roboto"/>
              </a:rPr>
              <a:t>kg/kgs/kilogram </a:t>
            </a:r>
            <a:r>
              <a:rPr b="1" i="1" spc="-5" dirty="0">
                <a:latin typeface="Roboto"/>
                <a:cs typeface="Roboto"/>
              </a:rPr>
              <a:t>-&gt; </a:t>
            </a:r>
            <a:r>
              <a:rPr lang="en-US" b="1" i="1" spc="-5" dirty="0">
                <a:latin typeface="Roboto"/>
                <a:cs typeface="Roboto"/>
              </a:rPr>
              <a:t>Mass</a:t>
            </a:r>
          </a:p>
          <a:p>
            <a:pPr marL="12700" marR="2070100">
              <a:lnSpc>
                <a:spcPct val="100699"/>
              </a:lnSpc>
              <a:spcBef>
                <a:spcPts val="5"/>
              </a:spcBef>
            </a:pPr>
            <a:r>
              <a:rPr lang="en-US" b="1" i="1" spc="-5" dirty="0">
                <a:latin typeface="Roboto"/>
                <a:cs typeface="Roboto"/>
              </a:rPr>
              <a:t>Normalize (kg -&gt; g)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93725" y="2297862"/>
            <a:ext cx="6677659" cy="1130300"/>
          </a:xfrm>
          <a:prstGeom prst="rect">
            <a:avLst/>
          </a:prstGeom>
        </p:spPr>
        <p:txBody>
          <a:bodyPr vert="horz" wrap="square" lIns="0" tIns="199390" rIns="0" bIns="0" rtlCol="0">
            <a:spAutoFit/>
          </a:bodyPr>
          <a:lstStyle/>
          <a:p>
            <a:pPr marL="12700">
              <a:spcBef>
                <a:spcPts val="1570"/>
              </a:spcBef>
            </a:pPr>
            <a:r>
              <a:rPr sz="2400" i="1" dirty="0">
                <a:latin typeface="Arial"/>
                <a:cs typeface="Arial"/>
              </a:rPr>
              <a:t>“These </a:t>
            </a:r>
            <a:r>
              <a:rPr sz="2400" i="1" spc="-5" dirty="0">
                <a:latin typeface="Arial"/>
                <a:cs typeface="Arial"/>
              </a:rPr>
              <a:t>breeds </a:t>
            </a:r>
            <a:r>
              <a:rPr sz="2400" i="1" dirty="0">
                <a:latin typeface="Arial"/>
                <a:cs typeface="Arial"/>
              </a:rPr>
              <a:t>can vary </a:t>
            </a:r>
            <a:r>
              <a:rPr sz="2400" i="1" spc="-5" dirty="0">
                <a:latin typeface="Arial"/>
                <a:cs typeface="Arial"/>
              </a:rPr>
              <a:t>in </a:t>
            </a:r>
            <a:r>
              <a:rPr lang="en-US" sz="2400" i="1" spc="-5" dirty="0">
                <a:latin typeface="Arial"/>
                <a:cs typeface="Arial"/>
              </a:rPr>
              <a:t>w</a:t>
            </a:r>
            <a:r>
              <a:rPr sz="2400" i="1" spc="-5" dirty="0">
                <a:latin typeface="Arial"/>
                <a:cs typeface="Arial"/>
              </a:rPr>
              <a:t>eight from</a:t>
            </a:r>
            <a:r>
              <a:rPr sz="2400" i="1" spc="-10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2700">
              <a:spcBef>
                <a:spcPts val="1470"/>
              </a:spcBef>
            </a:pPr>
            <a:r>
              <a:rPr sz="2400" b="1" i="1" spc="-5" dirty="0">
                <a:solidFill>
                  <a:srgbClr val="3367D6"/>
                </a:solidFill>
                <a:latin typeface="Arial"/>
                <a:cs typeface="Arial"/>
              </a:rPr>
              <a:t>0.46 kg </a:t>
            </a:r>
            <a:r>
              <a:rPr sz="2400" i="1" spc="-5" dirty="0">
                <a:latin typeface="Arial"/>
                <a:cs typeface="Arial"/>
              </a:rPr>
              <a:t>teacup poodle</a:t>
            </a:r>
            <a:r>
              <a:rPr sz="2400" i="1" spc="-15" dirty="0"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...”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326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4917743"/>
      </p:ext>
    </p:extLst>
  </p:cSld>
  <p:clrMapOvr>
    <a:masterClrMapping/>
  </p:clrMapOvr>
  <p:transition>
    <p:fade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68115" y="861516"/>
            <a:ext cx="919174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- </a:t>
            </a:r>
            <a:r>
              <a:rPr spc="-10" dirty="0"/>
              <a:t>Co-Occurring</a:t>
            </a:r>
            <a:r>
              <a:rPr spc="-100" dirty="0"/>
              <a:t> </a:t>
            </a:r>
            <a:r>
              <a:rPr spc="-5" dirty="0"/>
              <a:t>objects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393724" y="2382666"/>
            <a:ext cx="6680834" cy="104584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2875" algn="ctr">
              <a:lnSpc>
                <a:spcPts val="880"/>
              </a:lnSpc>
              <a:spcBef>
                <a:spcPts val="100"/>
              </a:spcBef>
              <a:tabLst>
                <a:tab pos="1555115" algn="l"/>
                <a:tab pos="2500630" algn="l"/>
                <a:tab pos="3853815" algn="l"/>
              </a:tabLst>
            </a:pPr>
            <a:r>
              <a:rPr sz="800" b="1" i="1" spc="-5" dirty="0">
                <a:latin typeface="Noto Serif"/>
                <a:cs typeface="Noto Serif"/>
              </a:rPr>
              <a:t>Noun	</a:t>
            </a:r>
            <a:r>
              <a:rPr sz="800" b="1" i="1" spc="-15" dirty="0">
                <a:latin typeface="Noto Serif"/>
                <a:cs typeface="Noto Serif"/>
              </a:rPr>
              <a:t>	</a:t>
            </a:r>
            <a:r>
              <a:rPr sz="800" b="1" i="1" spc="-5" dirty="0">
                <a:latin typeface="Noto Serif"/>
                <a:cs typeface="Noto Serif"/>
              </a:rPr>
              <a:t>Noun	</a:t>
            </a:r>
            <a:endParaRPr sz="800" dirty="0">
              <a:latin typeface="Noto Serif"/>
              <a:cs typeface="Noto Serif"/>
            </a:endParaRPr>
          </a:p>
          <a:p>
            <a:pPr marL="12700">
              <a:lnSpc>
                <a:spcPts val="2800"/>
              </a:lnSpc>
            </a:pPr>
            <a:r>
              <a:rPr sz="2400" i="1" dirty="0">
                <a:latin typeface="Arial"/>
                <a:cs typeface="Arial"/>
              </a:rPr>
              <a:t>“These </a:t>
            </a:r>
            <a:r>
              <a:rPr sz="2400" i="1" u="heavy" spc="-5" dirty="0">
                <a:solidFill>
                  <a:srgbClr val="F0C131"/>
                </a:solidFill>
                <a:uFill>
                  <a:solidFill>
                    <a:srgbClr val="F0C131"/>
                  </a:solidFill>
                </a:uFill>
                <a:latin typeface="Arial"/>
                <a:cs typeface="Arial"/>
              </a:rPr>
              <a:t>breeds</a:t>
            </a:r>
            <a:r>
              <a:rPr sz="2400" i="1" spc="-5" dirty="0">
                <a:solidFill>
                  <a:srgbClr val="F0C131"/>
                </a:solidFill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can vary</a:t>
            </a:r>
            <a:r>
              <a:rPr sz="2400" i="1" dirty="0">
                <a:solidFill>
                  <a:srgbClr val="E94234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in </a:t>
            </a:r>
            <a:r>
              <a:rPr sz="2400" i="1" u="heavy" spc="-5" dirty="0">
                <a:solidFill>
                  <a:srgbClr val="F0C131"/>
                </a:solidFill>
                <a:uFill>
                  <a:solidFill>
                    <a:srgbClr val="F0C131"/>
                  </a:solidFill>
                </a:uFill>
                <a:latin typeface="Arial"/>
                <a:cs typeface="Arial"/>
              </a:rPr>
              <a:t>weight</a:t>
            </a:r>
            <a:r>
              <a:rPr sz="2400" i="1" spc="-5" dirty="0">
                <a:solidFill>
                  <a:srgbClr val="F0C13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from</a:t>
            </a:r>
            <a:r>
              <a:rPr sz="2400" i="1" spc="-75" dirty="0">
                <a:latin typeface="Arial"/>
                <a:cs typeface="Arial"/>
              </a:rPr>
              <a:t> </a:t>
            </a:r>
            <a:r>
              <a:rPr sz="2400" i="1" dirty="0">
                <a:latin typeface="Arial"/>
                <a:cs typeface="Arial"/>
              </a:rPr>
              <a:t>a</a:t>
            </a:r>
            <a:endParaRPr sz="2400" dirty="0">
              <a:latin typeface="Arial"/>
              <a:cs typeface="Arial"/>
            </a:endParaRPr>
          </a:p>
          <a:p>
            <a:pPr marL="12700">
              <a:spcBef>
                <a:spcPts val="1470"/>
              </a:spcBef>
            </a:pPr>
            <a:r>
              <a:rPr sz="2400" b="1" i="1" spc="-5" dirty="0">
                <a:solidFill>
                  <a:srgbClr val="3367D6"/>
                </a:solidFill>
                <a:latin typeface="Arial"/>
                <a:cs typeface="Arial"/>
              </a:rPr>
              <a:t>0.46 kg</a:t>
            </a:r>
            <a:r>
              <a:rPr sz="2400" b="1" i="1" spc="-5" dirty="0">
                <a:solidFill>
                  <a:srgbClr val="F0C131"/>
                </a:solid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F0C131"/>
                </a:solidFill>
                <a:uFill>
                  <a:solidFill>
                    <a:srgbClr val="F0C131"/>
                  </a:solidFill>
                </a:uFill>
                <a:latin typeface="Arial"/>
                <a:cs typeface="Arial"/>
              </a:rPr>
              <a:t>teacup</a:t>
            </a:r>
            <a:r>
              <a:rPr sz="2400" i="1" spc="-5" dirty="0">
                <a:solidFill>
                  <a:srgbClr val="F0C131"/>
                </a:solidFill>
                <a:latin typeface="Arial"/>
                <a:cs typeface="Arial"/>
              </a:rPr>
              <a:t> </a:t>
            </a:r>
            <a:r>
              <a:rPr sz="2400" i="1" u="heavy" spc="-5" dirty="0">
                <a:solidFill>
                  <a:srgbClr val="F0C131"/>
                </a:solidFill>
                <a:uFill>
                  <a:solidFill>
                    <a:srgbClr val="F0C131"/>
                  </a:solidFill>
                </a:uFill>
                <a:latin typeface="Arial"/>
                <a:cs typeface="Arial"/>
              </a:rPr>
              <a:t>poodle</a:t>
            </a:r>
            <a:r>
              <a:rPr sz="2400" i="1" spc="15" dirty="0">
                <a:solidFill>
                  <a:srgbClr val="F0C131"/>
                </a:solidFill>
                <a:latin typeface="Arial"/>
                <a:cs typeface="Arial"/>
              </a:rPr>
              <a:t> </a:t>
            </a:r>
            <a:r>
              <a:rPr sz="2400" i="1" spc="-5" dirty="0">
                <a:latin typeface="Arial"/>
                <a:cs typeface="Arial"/>
              </a:rPr>
              <a:t>...”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053410" y="3506057"/>
            <a:ext cx="457200" cy="403860"/>
            <a:chOff x="1053410" y="2648807"/>
            <a:chExt cx="457200" cy="403860"/>
          </a:xfrm>
        </p:grpSpPr>
        <p:sp>
          <p:nvSpPr>
            <p:cNvPr id="11" name="object 11"/>
            <p:cNvSpPr/>
            <p:nvPr/>
          </p:nvSpPr>
          <p:spPr>
            <a:xfrm>
              <a:off x="1058172" y="2653569"/>
              <a:ext cx="414655" cy="365760"/>
            </a:xfrm>
            <a:custGeom>
              <a:avLst/>
              <a:gdLst/>
              <a:ahLst/>
              <a:cxnLst/>
              <a:rect l="l" t="t" r="r" b="b"/>
              <a:pathLst>
                <a:path w="414655" h="365760">
                  <a:moveTo>
                    <a:pt x="0" y="0"/>
                  </a:moveTo>
                  <a:lnTo>
                    <a:pt x="414636" y="365699"/>
                  </a:lnTo>
                </a:path>
              </a:pathLst>
            </a:custGeom>
            <a:ln w="9524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462404" y="3007468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80" h="40639">
                  <a:moveTo>
                    <a:pt x="42824" y="40399"/>
                  </a:moveTo>
                  <a:lnTo>
                    <a:pt x="0" y="23599"/>
                  </a:lnTo>
                  <a:lnTo>
                    <a:pt x="20812" y="0"/>
                  </a:lnTo>
                  <a:lnTo>
                    <a:pt x="42824" y="40399"/>
                  </a:lnTo>
                  <a:close/>
                </a:path>
              </a:pathLst>
            </a:custGeom>
            <a:solidFill>
              <a:srgbClr val="7575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462404" y="3007468"/>
              <a:ext cx="43180" cy="40640"/>
            </a:xfrm>
            <a:custGeom>
              <a:avLst/>
              <a:gdLst/>
              <a:ahLst/>
              <a:cxnLst/>
              <a:rect l="l" t="t" r="r" b="b"/>
              <a:pathLst>
                <a:path w="43180" h="40639">
                  <a:moveTo>
                    <a:pt x="0" y="23599"/>
                  </a:moveTo>
                  <a:lnTo>
                    <a:pt x="42824" y="40399"/>
                  </a:lnTo>
                  <a:lnTo>
                    <a:pt x="20812" y="0"/>
                  </a:lnTo>
                  <a:lnTo>
                    <a:pt x="0" y="23599"/>
                  </a:lnTo>
                  <a:close/>
                </a:path>
              </a:pathLst>
            </a:custGeom>
            <a:ln w="9524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498100" y="3662289"/>
            <a:ext cx="7750809" cy="1550035"/>
          </a:xfrm>
          <a:prstGeom prst="rect">
            <a:avLst/>
          </a:prstGeom>
        </p:spPr>
        <p:txBody>
          <a:bodyPr vert="horz" wrap="square" lIns="0" tIns="66675" rIns="0" bIns="0" rtlCol="0">
            <a:spAutoFit/>
          </a:bodyPr>
          <a:lstStyle/>
          <a:p>
            <a:pPr marR="5080" algn="r">
              <a:spcBef>
                <a:spcPts val="525"/>
              </a:spcBef>
            </a:pPr>
            <a:endParaRPr lang="en-US" sz="1400" dirty="0">
              <a:latin typeface="Arial"/>
              <a:cs typeface="Arial"/>
            </a:endParaRPr>
          </a:p>
          <a:p>
            <a:pPr marL="608330">
              <a:spcBef>
                <a:spcPts val="730"/>
              </a:spcBef>
            </a:pPr>
            <a:r>
              <a:rPr sz="2400" b="1" spc="-5" dirty="0">
                <a:solidFill>
                  <a:srgbClr val="3367D6"/>
                </a:solidFill>
                <a:latin typeface="Arial"/>
                <a:cs typeface="Arial"/>
              </a:rPr>
              <a:t>460</a:t>
            </a:r>
            <a:r>
              <a:rPr sz="2400" b="1" spc="-10" dirty="0">
                <a:solidFill>
                  <a:srgbClr val="3367D6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3367D6"/>
                </a:solidFill>
                <a:latin typeface="Arial"/>
                <a:cs typeface="Arial"/>
              </a:rPr>
              <a:t>gram</a:t>
            </a:r>
            <a:endParaRPr sz="2400" dirty="0">
              <a:latin typeface="Arial"/>
              <a:cs typeface="Arial"/>
            </a:endParaRPr>
          </a:p>
          <a:p>
            <a:pPr marL="12700" marR="955040">
              <a:lnSpc>
                <a:spcPct val="100699"/>
              </a:lnSpc>
              <a:spcBef>
                <a:spcPts val="1935"/>
              </a:spcBef>
            </a:pPr>
            <a:r>
              <a:rPr lang="en-US" b="1" i="1" spc="-15" dirty="0">
                <a:latin typeface="Roboto"/>
                <a:cs typeface="Roboto"/>
              </a:rPr>
              <a:t>D</a:t>
            </a:r>
            <a:r>
              <a:rPr b="1" i="1" spc="-5" dirty="0">
                <a:latin typeface="Roboto"/>
                <a:cs typeface="Roboto"/>
              </a:rPr>
              <a:t>etect objects of </a:t>
            </a:r>
            <a:r>
              <a:rPr b="1" i="1" spc="-10" dirty="0">
                <a:latin typeface="Roboto"/>
                <a:cs typeface="Roboto"/>
              </a:rPr>
              <a:t>interest </a:t>
            </a:r>
            <a:r>
              <a:rPr b="1" i="1" spc="-5" dirty="0">
                <a:latin typeface="Roboto"/>
                <a:cs typeface="Roboto"/>
              </a:rPr>
              <a:t>(Nouns, </a:t>
            </a:r>
            <a:r>
              <a:rPr b="1" i="1" spc="-10" dirty="0">
                <a:latin typeface="Roboto"/>
                <a:cs typeface="Roboto"/>
              </a:rPr>
              <a:t>Adjectives </a:t>
            </a:r>
            <a:r>
              <a:rPr b="1" i="1" spc="-5" dirty="0">
                <a:latin typeface="Roboto"/>
                <a:cs typeface="Roboto"/>
              </a:rPr>
              <a:t>and </a:t>
            </a:r>
            <a:r>
              <a:rPr b="1" i="1" spc="-10" dirty="0">
                <a:latin typeface="Roboto"/>
                <a:cs typeface="Roboto"/>
              </a:rPr>
              <a:t>Verbs) </a:t>
            </a:r>
            <a:r>
              <a:rPr b="1" i="1" spc="-5" dirty="0">
                <a:latin typeface="Roboto"/>
                <a:cs typeface="Roboto"/>
              </a:rPr>
              <a:t>using </a:t>
            </a:r>
            <a:r>
              <a:rPr b="1" i="1" dirty="0">
                <a:latin typeface="Roboto"/>
                <a:cs typeface="Roboto"/>
              </a:rPr>
              <a:t>a </a:t>
            </a:r>
            <a:r>
              <a:rPr b="1" i="1" spc="-5" dirty="0">
                <a:latin typeface="Roboto"/>
                <a:cs typeface="Roboto"/>
              </a:rPr>
              <a:t>POS</a:t>
            </a:r>
            <a:r>
              <a:rPr b="1" i="1" spc="-10" dirty="0">
                <a:latin typeface="Roboto"/>
                <a:cs typeface="Roboto"/>
              </a:rPr>
              <a:t> </a:t>
            </a:r>
            <a:r>
              <a:rPr b="1" i="1" spc="-30" dirty="0">
                <a:latin typeface="Roboto"/>
                <a:cs typeface="Roboto"/>
              </a:rPr>
              <a:t>tagger.</a:t>
            </a:r>
            <a:endParaRPr dirty="0">
              <a:latin typeface="Roboto"/>
              <a:cs typeface="Roboto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161795" y="3510819"/>
            <a:ext cx="608448" cy="125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79669" y="3644384"/>
            <a:ext cx="173355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800" b="1" i="1" spc="-5" dirty="0">
                <a:latin typeface="Noto Serif"/>
                <a:cs typeface="Noto Serif"/>
              </a:rPr>
              <a:t>NP</a:t>
            </a:r>
            <a:endParaRPr sz="800">
              <a:latin typeface="Noto Serif"/>
              <a:cs typeface="Noto Serif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65</a:t>
            </a:fld>
            <a:endParaRPr lang="en-GB" dirty="0"/>
          </a:p>
        </p:txBody>
      </p:sp>
      <p:sp>
        <p:nvSpPr>
          <p:cNvPr id="19" name="object 6">
            <a:extLst>
              <a:ext uri="{FF2B5EF4-FFF2-40B4-BE49-F238E27FC236}">
                <a16:creationId xmlns:a16="http://schemas.microsoft.com/office/drawing/2014/main" id="{DC8E586E-0006-4CA3-9E91-1BD333FCD239}"/>
              </a:ext>
            </a:extLst>
          </p:cNvPr>
          <p:cNvSpPr/>
          <p:nvPr/>
        </p:nvSpPr>
        <p:spPr>
          <a:xfrm>
            <a:off x="1898184" y="4798562"/>
            <a:ext cx="4950639" cy="21851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24192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49454" y="1010171"/>
            <a:ext cx="8702722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- </a:t>
            </a:r>
            <a:r>
              <a:rPr spc="-10" dirty="0"/>
              <a:t>Aggregating</a:t>
            </a:r>
            <a:r>
              <a:rPr spc="-85" dirty="0"/>
              <a:t> </a:t>
            </a:r>
            <a:r>
              <a:rPr spc="-10" dirty="0"/>
              <a:t>Measurements</a:t>
            </a:r>
          </a:p>
        </p:txBody>
      </p:sp>
      <p:sp>
        <p:nvSpPr>
          <p:cNvPr id="11" name="object 11"/>
          <p:cNvSpPr/>
          <p:nvPr/>
        </p:nvSpPr>
        <p:spPr>
          <a:xfrm>
            <a:off x="482194" y="2677433"/>
            <a:ext cx="3376778" cy="20835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66</a:t>
            </a:fld>
            <a:endParaRPr lang="en-GB" dirty="0"/>
          </a:p>
        </p:txBody>
      </p:sp>
      <p:sp>
        <p:nvSpPr>
          <p:cNvPr id="6" name="object 6"/>
          <p:cNvSpPr/>
          <p:nvPr/>
        </p:nvSpPr>
        <p:spPr>
          <a:xfrm>
            <a:off x="4444319" y="2184400"/>
            <a:ext cx="4434606" cy="29972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75945458"/>
      </p:ext>
    </p:extLst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77447" y="1099227"/>
            <a:ext cx="644007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Resource </a:t>
            </a:r>
            <a:r>
              <a:rPr spc="-5" dirty="0"/>
              <a:t>Statistics </a:t>
            </a:r>
            <a:r>
              <a:rPr dirty="0"/>
              <a:t>-</a:t>
            </a:r>
            <a:r>
              <a:rPr spc="-90" dirty="0"/>
              <a:t> </a:t>
            </a:r>
            <a:r>
              <a:rPr spc="-5" dirty="0"/>
              <a:t>DoQ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38224" y="2484552"/>
            <a:ext cx="6902450" cy="300595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D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istributions </a:t>
            </a:r>
            <a:r>
              <a:rPr sz="2400" b="1" dirty="0">
                <a:solidFill>
                  <a:srgbClr val="0070C0"/>
                </a:solidFill>
                <a:latin typeface="Arial"/>
                <a:cs typeface="Arial"/>
              </a:rPr>
              <a:t>o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ver </a:t>
            </a:r>
            <a:r>
              <a:rPr sz="2400" b="1" spc="-5" dirty="0">
                <a:solidFill>
                  <a:srgbClr val="0070C0"/>
                </a:solidFill>
                <a:latin typeface="Arial"/>
                <a:cs typeface="Arial"/>
              </a:rPr>
              <a:t>Q</a:t>
            </a:r>
            <a:r>
              <a:rPr sz="2400" spc="-5" dirty="0">
                <a:solidFill>
                  <a:srgbClr val="0070C0"/>
                </a:solidFill>
                <a:latin typeface="Arial"/>
                <a:cs typeface="Arial"/>
              </a:rPr>
              <a:t>uantities</a:t>
            </a:r>
            <a:r>
              <a:rPr sz="2400" spc="-4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070C0"/>
                </a:solidFill>
                <a:latin typeface="Arial"/>
                <a:cs typeface="Arial"/>
              </a:rPr>
              <a:t>(DoQ)</a:t>
            </a: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dirty="0">
                <a:latin typeface="Arial"/>
                <a:cs typeface="Arial"/>
              </a:rPr>
              <a:t>A very </a:t>
            </a:r>
            <a:r>
              <a:rPr sz="2400" spc="-5" dirty="0">
                <a:latin typeface="Arial"/>
                <a:cs typeface="Arial"/>
              </a:rPr>
              <a:t>large and diverse</a:t>
            </a:r>
            <a:r>
              <a:rPr sz="2400" spc="-1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resource</a:t>
            </a:r>
          </a:p>
          <a:p>
            <a:pPr>
              <a:lnSpc>
                <a:spcPct val="100000"/>
              </a:lnSpc>
              <a:buFont typeface="Arial"/>
              <a:buChar char="●"/>
            </a:pPr>
            <a:endParaRPr sz="2450" dirty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~120M Unique tuples </a:t>
            </a:r>
            <a:r>
              <a:rPr sz="2400" dirty="0">
                <a:latin typeface="Arial"/>
                <a:cs typeface="Arial"/>
              </a:rPr>
              <a:t>(object,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measurement)</a:t>
            </a:r>
          </a:p>
          <a:p>
            <a:pPr marL="882015" lvl="1" indent="-413384">
              <a:lnSpc>
                <a:spcPts val="2865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spc="-5" dirty="0">
                <a:latin typeface="Arial"/>
                <a:cs typeface="Arial"/>
              </a:rPr>
              <a:t>~350K with &gt;= 1000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occurrences</a:t>
            </a:r>
            <a:endParaRPr lang="en-US" sz="2400" spc="-5" dirty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400" dirty="0">
                <a:latin typeface="Arial"/>
                <a:cs typeface="Arial"/>
              </a:rPr>
              <a:t>Measurement</a:t>
            </a:r>
            <a:r>
              <a:rPr lang="en-US" sz="2400" spc="-10" dirty="0">
                <a:latin typeface="Arial"/>
                <a:cs typeface="Arial"/>
              </a:rPr>
              <a:t> </a:t>
            </a:r>
            <a:r>
              <a:rPr lang="en-US" sz="2400" spc="-5" dirty="0">
                <a:latin typeface="Arial"/>
                <a:cs typeface="Arial"/>
              </a:rPr>
              <a:t>types:</a:t>
            </a:r>
            <a:endParaRPr lang="en-US" sz="2400" dirty="0">
              <a:latin typeface="Arial"/>
              <a:cs typeface="Arial"/>
            </a:endParaRPr>
          </a:p>
          <a:p>
            <a:pPr marL="882015" lvl="1" indent="-413384">
              <a:lnSpc>
                <a:spcPts val="2850"/>
              </a:lnSpc>
              <a:buChar char="○"/>
              <a:tabLst>
                <a:tab pos="882015" algn="l"/>
                <a:tab pos="882650" algn="l"/>
              </a:tabLst>
            </a:pPr>
            <a:r>
              <a:rPr lang="en-US" sz="2400" spc="-5" dirty="0">
                <a:latin typeface="Arial"/>
                <a:cs typeface="Arial"/>
              </a:rPr>
              <a:t>Length, m</a:t>
            </a:r>
            <a:r>
              <a:rPr lang="en-US" sz="2400" dirty="0">
                <a:latin typeface="Arial"/>
                <a:cs typeface="Arial"/>
              </a:rPr>
              <a:t>ass, c</a:t>
            </a:r>
            <a:r>
              <a:rPr lang="en-US" sz="2400" spc="-5" dirty="0">
                <a:latin typeface="Arial"/>
                <a:cs typeface="Arial"/>
              </a:rPr>
              <a:t>urrency, t</a:t>
            </a:r>
            <a:r>
              <a:rPr lang="en-US" sz="2400" spc="-30" dirty="0">
                <a:latin typeface="Arial"/>
                <a:cs typeface="Arial"/>
              </a:rPr>
              <a:t>emperature, </a:t>
            </a:r>
            <a:r>
              <a:rPr lang="en-US" sz="2400" dirty="0">
                <a:latin typeface="Arial"/>
                <a:cs typeface="Arial"/>
              </a:rPr>
              <a:t>…</a:t>
            </a: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latin typeface="Arial"/>
                <a:cs typeface="Arial"/>
              </a:rPr>
              <a:t>27 In total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4721585"/>
      </p:ext>
    </p:extLst>
  </p:cSld>
  <p:clrMapOvr>
    <a:masterClrMapping/>
  </p:clrMapOvr>
  <p:transition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07705" y="1146002"/>
            <a:ext cx="7366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68412" y="1164208"/>
            <a:ext cx="810895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24098" y="989496"/>
            <a:ext cx="583894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Intrinsic</a:t>
            </a:r>
            <a:r>
              <a:rPr spc="-60" dirty="0"/>
              <a:t> </a:t>
            </a:r>
            <a:r>
              <a:rPr spc="-15" dirty="0"/>
              <a:t>Evaluation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38224" y="2484552"/>
            <a:ext cx="7988300" cy="334976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Extract the </a:t>
            </a:r>
            <a:r>
              <a:rPr sz="2400" dirty="0">
                <a:latin typeface="Arial"/>
                <a:cs typeface="Arial"/>
              </a:rPr>
              <a:t>median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“popular” </a:t>
            </a:r>
            <a:r>
              <a:rPr sz="2400" spc="-5" dirty="0">
                <a:latin typeface="Arial"/>
                <a:cs typeface="Arial"/>
              </a:rPr>
              <a:t>noun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distributions</a:t>
            </a:r>
            <a:endParaRPr sz="2400" dirty="0">
              <a:latin typeface="Arial"/>
              <a:cs typeface="Arial"/>
            </a:endParaRP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Expand to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range</a:t>
            </a:r>
          </a:p>
          <a:p>
            <a:pPr marL="882015" lvl="1" indent="-413384">
              <a:lnSpc>
                <a:spcPts val="2850"/>
              </a:lnSpc>
              <a:buChar char="○"/>
              <a:tabLst>
                <a:tab pos="882015" algn="l"/>
                <a:tab pos="882650" algn="l"/>
                <a:tab pos="2404110" algn="l"/>
              </a:tabLst>
            </a:pPr>
            <a:r>
              <a:rPr sz="2400" spc="-5" dirty="0">
                <a:latin typeface="Arial"/>
                <a:cs typeface="Arial"/>
              </a:rPr>
              <a:t>20 </a:t>
            </a:r>
            <a:r>
              <a:rPr sz="2400" dirty="0">
                <a:latin typeface="Arial"/>
                <a:cs typeface="Arial"/>
              </a:rPr>
              <a:t>mm	</a:t>
            </a:r>
            <a:r>
              <a:rPr sz="2400" spc="-5" dirty="0">
                <a:latin typeface="Arial"/>
                <a:cs typeface="Arial"/>
              </a:rPr>
              <a:t>10-100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mm</a:t>
            </a:r>
          </a:p>
          <a:p>
            <a:pPr marL="424815" indent="-412750">
              <a:lnSpc>
                <a:spcPts val="2850"/>
              </a:lnSpc>
              <a:buChar char="●"/>
              <a:tabLst>
                <a:tab pos="424815" algn="l"/>
                <a:tab pos="425450" algn="l"/>
              </a:tabLst>
            </a:pPr>
            <a:r>
              <a:rPr sz="2400" spc="-5" dirty="0">
                <a:latin typeface="Arial"/>
                <a:cs typeface="Arial"/>
              </a:rPr>
              <a:t>Ask annotators if the item fits the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range</a:t>
            </a:r>
          </a:p>
          <a:p>
            <a:pPr marL="882015" lvl="1" indent="-413384">
              <a:lnSpc>
                <a:spcPts val="2865"/>
              </a:lnSpc>
              <a:buChar char="○"/>
              <a:tabLst>
                <a:tab pos="882015" algn="l"/>
                <a:tab pos="882650" algn="l"/>
              </a:tabLst>
            </a:pPr>
            <a:r>
              <a:rPr sz="2400" dirty="0">
                <a:latin typeface="Arial"/>
                <a:cs typeface="Arial"/>
              </a:rPr>
              <a:t>“Is </a:t>
            </a:r>
            <a:r>
              <a:rPr sz="2400" spc="-5" dirty="0">
                <a:latin typeface="Arial"/>
                <a:cs typeface="Arial"/>
              </a:rPr>
              <a:t>the usual length of </a:t>
            </a:r>
            <a:r>
              <a:rPr sz="2400" dirty="0">
                <a:latin typeface="Arial"/>
                <a:cs typeface="Arial"/>
              </a:rPr>
              <a:t>a screw </a:t>
            </a:r>
            <a:r>
              <a:rPr sz="2400" spc="-5" dirty="0">
                <a:latin typeface="Arial"/>
                <a:cs typeface="Arial"/>
              </a:rPr>
              <a:t>between</a:t>
            </a:r>
            <a:r>
              <a:rPr sz="2400" spc="-1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10-100mm?”</a:t>
            </a:r>
            <a:endParaRPr lang="en-US" sz="2400" spc="-5" dirty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spcBef>
                <a:spcPts val="100"/>
              </a:spcBef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latin typeface="Arial"/>
                <a:cs typeface="Arial"/>
              </a:rPr>
              <a:t>69% agreement with predictions</a:t>
            </a:r>
            <a:endParaRPr lang="en-US" sz="2400" dirty="0">
              <a:latin typeface="Arial"/>
              <a:cs typeface="Arial"/>
            </a:endParaRPr>
          </a:p>
          <a:p>
            <a:pPr marL="424815" indent="-412750">
              <a:lnSpc>
                <a:spcPts val="2865"/>
              </a:lnSpc>
              <a:buChar char="●"/>
              <a:tabLst>
                <a:tab pos="424815" algn="l"/>
                <a:tab pos="425450" algn="l"/>
              </a:tabLst>
            </a:pPr>
            <a:r>
              <a:rPr lang="en-US" sz="2400" spc="-5" dirty="0">
                <a:latin typeface="Arial"/>
                <a:cs typeface="Arial"/>
              </a:rPr>
              <a:t>Not perfect, but </a:t>
            </a:r>
            <a:r>
              <a:rPr lang="en-US" sz="2400" dirty="0">
                <a:latin typeface="Arial"/>
                <a:cs typeface="Arial"/>
              </a:rPr>
              <a:t>a </a:t>
            </a:r>
            <a:r>
              <a:rPr lang="en-US" sz="2400" spc="-5" dirty="0">
                <a:latin typeface="Arial"/>
                <a:cs typeface="Arial"/>
              </a:rPr>
              <a:t>reasonable </a:t>
            </a:r>
            <a:r>
              <a:rPr lang="en-US" sz="2400" dirty="0">
                <a:latin typeface="Arial"/>
                <a:cs typeface="Arial"/>
              </a:rPr>
              <a:t>start </a:t>
            </a:r>
            <a:r>
              <a:rPr lang="en-US" sz="2400" spc="-5" dirty="0">
                <a:latin typeface="Arial"/>
                <a:cs typeface="Arial"/>
              </a:rPr>
              <a:t>for acquiring </a:t>
            </a:r>
            <a:r>
              <a:rPr lang="en-US" sz="2400" dirty="0">
                <a:latin typeface="Arial"/>
                <a:cs typeface="Arial"/>
              </a:rPr>
              <a:t>such</a:t>
            </a:r>
            <a:r>
              <a:rPr lang="en-US" sz="2400" spc="-90" dirty="0">
                <a:latin typeface="Arial"/>
                <a:cs typeface="Arial"/>
              </a:rPr>
              <a:t> </a:t>
            </a:r>
            <a:r>
              <a:rPr lang="en-US" sz="2400" dirty="0">
                <a:latin typeface="Arial"/>
                <a:cs typeface="Arial"/>
              </a:rPr>
              <a:t>knowledge</a:t>
            </a:r>
          </a:p>
          <a:p>
            <a:pPr marL="11431">
              <a:lnSpc>
                <a:spcPts val="2865"/>
              </a:lnSpc>
              <a:tabLst>
                <a:tab pos="882015" algn="l"/>
                <a:tab pos="882650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0326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2334871" y="3404869"/>
            <a:ext cx="365125" cy="82550"/>
            <a:chOff x="2334870" y="2547619"/>
            <a:chExt cx="365125" cy="82550"/>
          </a:xfrm>
        </p:grpSpPr>
        <p:sp>
          <p:nvSpPr>
            <p:cNvPr id="13" name="object 13"/>
            <p:cNvSpPr/>
            <p:nvPr/>
          </p:nvSpPr>
          <p:spPr>
            <a:xfrm>
              <a:off x="2334870" y="2588619"/>
              <a:ext cx="269240" cy="0"/>
            </a:xfrm>
            <a:custGeom>
              <a:avLst/>
              <a:gdLst/>
              <a:ahLst/>
              <a:cxnLst/>
              <a:rect l="l" t="t" r="r" b="b"/>
              <a:pathLst>
                <a:path w="269239">
                  <a:moveTo>
                    <a:pt x="0" y="0"/>
                  </a:moveTo>
                  <a:lnTo>
                    <a:pt x="268799" y="0"/>
                  </a:lnTo>
                </a:path>
              </a:pathLst>
            </a:custGeom>
            <a:ln w="19049">
              <a:solidFill>
                <a:srgbClr val="7575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94144" y="2547619"/>
              <a:ext cx="105499" cy="819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275463"/>
      </p:ext>
    </p:extLst>
  </p:cSld>
  <p:clrMapOvr>
    <a:masterClrMapping/>
  </p:clrMapOvr>
  <p:transition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" y="2184400"/>
            <a:ext cx="8878924" cy="3685715"/>
            <a:chOff x="1" y="1327149"/>
            <a:chExt cx="8878924" cy="3685715"/>
          </a:xfrm>
        </p:grpSpPr>
        <p:sp>
          <p:nvSpPr>
            <p:cNvPr id="5" name="object 5"/>
            <p:cNvSpPr/>
            <p:nvPr/>
          </p:nvSpPr>
          <p:spPr>
            <a:xfrm>
              <a:off x="176218" y="4841765"/>
              <a:ext cx="555423" cy="17109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44319" y="1327149"/>
              <a:ext cx="4434606" cy="299722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" y="1427972"/>
              <a:ext cx="4123266" cy="2805387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84775" y="989385"/>
            <a:ext cx="8091076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Comparable </a:t>
            </a:r>
            <a:r>
              <a:rPr spc="-5" dirty="0"/>
              <a:t>Objects </a:t>
            </a:r>
            <a:r>
              <a:rPr dirty="0"/>
              <a:t>- </a:t>
            </a:r>
            <a:r>
              <a:rPr spc="-10" dirty="0"/>
              <a:t>Cool</a:t>
            </a:r>
            <a:r>
              <a:rPr spc="-85" dirty="0"/>
              <a:t> </a:t>
            </a:r>
            <a:r>
              <a:rPr spc="-5" dirty="0"/>
              <a:t>Results</a:t>
            </a:r>
          </a:p>
        </p:txBody>
      </p:sp>
      <p:sp>
        <p:nvSpPr>
          <p:cNvPr id="14" name="object 14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69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0638654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commonsense knowledge?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Possible qualifications</a:t>
            </a:r>
          </a:p>
          <a:p>
            <a:pPr lvl="1"/>
            <a:r>
              <a:rPr lang="en-US" dirty="0"/>
              <a:t>Across cultures</a:t>
            </a:r>
          </a:p>
          <a:p>
            <a:pPr lvl="1"/>
            <a:r>
              <a:rPr lang="en-US" dirty="0"/>
              <a:t>From early in life (=children)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E.g., elementary school exam questions</a:t>
            </a:r>
          </a:p>
          <a:p>
            <a:pPr lvl="1"/>
            <a:r>
              <a:rPr lang="en-US" dirty="0">
                <a:hlinkClick r:id="rId2"/>
              </a:rPr>
              <a:t>http://data.allenai.org/ai2-science-questions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28649" y="1825625"/>
            <a:ext cx="7222009" cy="87638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/>
              <a:t>Definition 1 (by commonality): 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2800" b="1" dirty="0"/>
              <a:t>Knowledge shared by most humans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7305287"/>
      </p:ext>
    </p:extLst>
  </p:cSld>
  <p:clrMapOvr>
    <a:masterClrMapping/>
  </p:clrMapOvr>
  <p:transition>
    <p:fade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90110" y="1073494"/>
            <a:ext cx="822524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Comparable </a:t>
            </a:r>
            <a:r>
              <a:rPr spc="-5" dirty="0"/>
              <a:t>Objects </a:t>
            </a:r>
            <a:r>
              <a:rPr dirty="0"/>
              <a:t>- </a:t>
            </a:r>
            <a:r>
              <a:rPr spc="-5" dirty="0"/>
              <a:t>Some</a:t>
            </a:r>
            <a:r>
              <a:rPr spc="-85" dirty="0"/>
              <a:t> </a:t>
            </a:r>
            <a:r>
              <a:rPr spc="-5" dirty="0"/>
              <a:t>Issues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604169" y="4424588"/>
            <a:ext cx="190436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>
                <a:latin typeface="RobotoRegular"/>
                <a:cs typeface="RobotoRegular"/>
              </a:rPr>
              <a:t>That’s </a:t>
            </a:r>
            <a:r>
              <a:rPr dirty="0">
                <a:latin typeface="RobotoRegular"/>
                <a:cs typeface="RobotoRegular"/>
              </a:rPr>
              <a:t>a </a:t>
            </a:r>
            <a:r>
              <a:rPr spc="-5" dirty="0">
                <a:latin typeface="RobotoRegular"/>
                <a:cs typeface="RobotoRegular"/>
              </a:rPr>
              <a:t>small</a:t>
            </a:r>
            <a:r>
              <a:rPr spc="-85" dirty="0">
                <a:latin typeface="RobotoRegular"/>
                <a:cs typeface="RobotoRegular"/>
              </a:rPr>
              <a:t> </a:t>
            </a:r>
            <a:r>
              <a:rPr spc="-5" dirty="0">
                <a:latin typeface="RobotoRegular"/>
                <a:cs typeface="RobotoRegular"/>
              </a:rPr>
              <a:t>sea!</a:t>
            </a:r>
            <a:endParaRPr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99714" y="2462301"/>
            <a:ext cx="4565650" cy="7531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5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“Elevation ranges </a:t>
            </a:r>
            <a:r>
              <a:rPr sz="2400" spc="-5" dirty="0">
                <a:latin typeface="Arial"/>
                <a:cs typeface="Arial"/>
              </a:rPr>
              <a:t>from </a:t>
            </a:r>
            <a:r>
              <a:rPr sz="2400" b="1" spc="-5" dirty="0">
                <a:solidFill>
                  <a:srgbClr val="34A852"/>
                </a:solidFill>
                <a:latin typeface="Arial"/>
                <a:cs typeface="Arial"/>
              </a:rPr>
              <a:t>3,000</a:t>
            </a:r>
            <a:r>
              <a:rPr sz="2400" b="1" spc="-85" dirty="0">
                <a:solidFill>
                  <a:srgbClr val="34A852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34A852"/>
                </a:solidFill>
                <a:latin typeface="Arial"/>
                <a:cs typeface="Arial"/>
              </a:rPr>
              <a:t>feet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ts val="2865"/>
              </a:lnSpc>
            </a:pPr>
            <a:r>
              <a:rPr sz="2400" spc="-5" dirty="0">
                <a:latin typeface="Arial"/>
                <a:cs typeface="Arial"/>
              </a:rPr>
              <a:t>... above </a:t>
            </a:r>
            <a:r>
              <a:rPr sz="2400" b="1" i="1" spc="-5" dirty="0">
                <a:latin typeface="Arial"/>
                <a:cs typeface="Arial"/>
              </a:rPr>
              <a:t>sea</a:t>
            </a:r>
            <a:r>
              <a:rPr sz="2400" b="1" i="1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level.”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52400" y="2341267"/>
            <a:ext cx="2784297" cy="17669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70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59287597"/>
      </p:ext>
    </p:extLst>
  </p:cSld>
  <p:clrMapOvr>
    <a:masterClrMapping/>
  </p:clrMapOvr>
  <p:transition>
    <p:fade/>
  </p:transition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1074" y="1033153"/>
            <a:ext cx="837894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Comparable </a:t>
            </a:r>
            <a:r>
              <a:rPr spc="-5" dirty="0"/>
              <a:t>Objects </a:t>
            </a:r>
            <a:r>
              <a:rPr dirty="0"/>
              <a:t>- </a:t>
            </a:r>
            <a:r>
              <a:rPr spc="-5" dirty="0"/>
              <a:t>Some</a:t>
            </a:r>
            <a:r>
              <a:rPr spc="-85" dirty="0"/>
              <a:t> </a:t>
            </a:r>
            <a:r>
              <a:rPr spc="-5" dirty="0"/>
              <a:t>Issues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0767" y="4417263"/>
            <a:ext cx="21596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pc="-20" dirty="0">
                <a:latin typeface="RobotoRegular"/>
                <a:cs typeface="RobotoRegular"/>
              </a:rPr>
              <a:t>That’s </a:t>
            </a:r>
            <a:r>
              <a:rPr dirty="0">
                <a:latin typeface="RobotoRegular"/>
                <a:cs typeface="RobotoRegular"/>
              </a:rPr>
              <a:t>a </a:t>
            </a:r>
            <a:r>
              <a:rPr spc="-10" dirty="0">
                <a:latin typeface="RobotoRegular"/>
                <a:cs typeface="RobotoRegular"/>
              </a:rPr>
              <a:t>heavy</a:t>
            </a:r>
            <a:r>
              <a:rPr spc="-70" dirty="0">
                <a:latin typeface="RobotoRegular"/>
                <a:cs typeface="RobotoRegular"/>
              </a:rPr>
              <a:t> </a:t>
            </a:r>
            <a:r>
              <a:rPr spc="-5" dirty="0">
                <a:latin typeface="RobotoRegular"/>
                <a:cs typeface="RobotoRegular"/>
              </a:rPr>
              <a:t>alfalfa</a:t>
            </a:r>
            <a:endParaRPr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465042" y="2323703"/>
            <a:ext cx="4244975" cy="1143902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2850"/>
              </a:lnSpc>
              <a:spcBef>
                <a:spcPts val="219"/>
              </a:spcBef>
            </a:pPr>
            <a:r>
              <a:rPr sz="2400" spc="-5" dirty="0">
                <a:latin typeface="Arial"/>
                <a:cs typeface="Arial"/>
              </a:rPr>
              <a:t>“</a:t>
            </a:r>
            <a:r>
              <a:rPr sz="2400" b="1" i="1" spc="-5" dirty="0">
                <a:latin typeface="Arial"/>
                <a:cs typeface="Arial"/>
              </a:rPr>
              <a:t>Alfalfa </a:t>
            </a:r>
            <a:r>
              <a:rPr sz="2400" spc="-5" dirty="0">
                <a:latin typeface="Arial"/>
                <a:cs typeface="Arial"/>
              </a:rPr>
              <a:t>is the </a:t>
            </a:r>
            <a:r>
              <a:rPr sz="2400" dirty="0">
                <a:latin typeface="Arial"/>
                <a:cs typeface="Arial"/>
              </a:rPr>
              <a:t>most cultivated  </a:t>
            </a:r>
            <a:r>
              <a:rPr sz="2400" spc="-5" dirty="0">
                <a:latin typeface="Arial"/>
                <a:cs typeface="Arial"/>
              </a:rPr>
              <a:t>legume ... </a:t>
            </a:r>
            <a:r>
              <a:rPr sz="2400" dirty="0">
                <a:latin typeface="Arial"/>
                <a:cs typeface="Arial"/>
              </a:rPr>
              <a:t>reaching </a:t>
            </a:r>
            <a:r>
              <a:rPr sz="2400" spc="-5" dirty="0">
                <a:latin typeface="Arial"/>
                <a:cs typeface="Arial"/>
              </a:rPr>
              <a:t>around </a:t>
            </a:r>
            <a:r>
              <a:rPr sz="2400" b="1" spc="-5" dirty="0">
                <a:solidFill>
                  <a:srgbClr val="34A852"/>
                </a:solidFill>
                <a:latin typeface="Arial"/>
                <a:cs typeface="Arial"/>
              </a:rPr>
              <a:t>454  million </a:t>
            </a:r>
            <a:r>
              <a:rPr sz="2400" b="1" dirty="0">
                <a:solidFill>
                  <a:srgbClr val="34A852"/>
                </a:solidFill>
                <a:latin typeface="Arial"/>
                <a:cs typeface="Arial"/>
              </a:rPr>
              <a:t>tons</a:t>
            </a:r>
            <a:r>
              <a:rPr sz="2400" b="1" spc="-5" dirty="0">
                <a:solidFill>
                  <a:srgbClr val="34A852"/>
                </a:solidFill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...”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875816" y="3571619"/>
            <a:ext cx="2478069" cy="15487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016527" y="5209164"/>
            <a:ext cx="2119630" cy="1051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600" u="sng" spc="-10" dirty="0">
                <a:solidFill>
                  <a:srgbClr val="0097A7"/>
                </a:solidFill>
                <a:uFill>
                  <a:solidFill>
                    <a:srgbClr val="0097A7"/>
                  </a:solidFill>
                </a:uFill>
                <a:latin typeface="RobotoRegular"/>
                <a:cs typeface="RobotoRegular"/>
                <a:hlinkClick r:id="rId3"/>
              </a:rPr>
              <a:t>https://alivebynature.com/the-right-way-to-eat-alfalfa-sprouts/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52400" y="2341053"/>
            <a:ext cx="2773253" cy="1759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71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633561"/>
      </p:ext>
    </p:extLst>
  </p:cSld>
  <p:clrMapOvr>
    <a:masterClrMapping/>
  </p:clrMapOvr>
  <p:transition>
    <p:fade/>
  </p:transition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8020406" y="1164208"/>
            <a:ext cx="858519" cy="895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5"/>
              </a:lnSpc>
            </a:pP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Proprietary </a:t>
            </a:r>
            <a:r>
              <a:rPr sz="600" dirty="0">
                <a:solidFill>
                  <a:srgbClr val="D8D8D8"/>
                </a:solidFill>
                <a:latin typeface="RobotoRegular"/>
                <a:cs typeface="RobotoRegular"/>
              </a:rPr>
              <a:t>+</a:t>
            </a:r>
            <a:r>
              <a:rPr sz="600" spc="-75" dirty="0">
                <a:solidFill>
                  <a:srgbClr val="D8D8D8"/>
                </a:solidFill>
                <a:latin typeface="RobotoRegular"/>
                <a:cs typeface="RobotoRegular"/>
              </a:rPr>
              <a:t> </a:t>
            </a:r>
            <a:r>
              <a:rPr sz="600" spc="-5" dirty="0">
                <a:solidFill>
                  <a:srgbClr val="D8D8D8"/>
                </a:solidFill>
                <a:latin typeface="RobotoRegular"/>
                <a:cs typeface="RobotoRegular"/>
              </a:rPr>
              <a:t>Conﬁdential</a:t>
            </a:r>
            <a:endParaRPr sz="600">
              <a:latin typeface="RobotoRegular"/>
              <a:cs typeface="RobotoRegular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37636" y="961653"/>
            <a:ext cx="7650809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Comparable </a:t>
            </a:r>
            <a:r>
              <a:rPr spc="-5" dirty="0"/>
              <a:t>Objects </a:t>
            </a:r>
            <a:r>
              <a:rPr dirty="0"/>
              <a:t>- </a:t>
            </a:r>
            <a:r>
              <a:rPr spc="-10" dirty="0"/>
              <a:t>Case</a:t>
            </a:r>
            <a:r>
              <a:rPr spc="-85" dirty="0"/>
              <a:t> </a:t>
            </a:r>
            <a:r>
              <a:rPr spc="-5" dirty="0"/>
              <a:t>Study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11424" y="2217512"/>
            <a:ext cx="288353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RobotoRegular"/>
                <a:cs typeface="RobotoRegular"/>
              </a:rPr>
              <a:t>Collected </a:t>
            </a:r>
            <a:r>
              <a:rPr sz="1400" spc="-10" dirty="0">
                <a:latin typeface="RobotoRegular"/>
                <a:cs typeface="RobotoRegular"/>
              </a:rPr>
              <a:t>temperatures </a:t>
            </a:r>
            <a:r>
              <a:rPr sz="1400" spc="-5" dirty="0">
                <a:latin typeface="RobotoRegular"/>
                <a:cs typeface="RobotoRegular"/>
              </a:rPr>
              <a:t>of US</a:t>
            </a:r>
            <a:r>
              <a:rPr sz="1400" spc="-50" dirty="0">
                <a:latin typeface="RobotoRegular"/>
                <a:cs typeface="RobotoRegular"/>
              </a:rPr>
              <a:t> </a:t>
            </a:r>
            <a:r>
              <a:rPr sz="1400" spc="-5" dirty="0">
                <a:latin typeface="RobotoRegular"/>
                <a:cs typeface="RobotoRegular"/>
              </a:rPr>
              <a:t>States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48890" y="5153332"/>
            <a:ext cx="1159510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5" dirty="0">
                <a:latin typeface="RobotoRegular"/>
                <a:cs typeface="RobotoRegular"/>
              </a:rPr>
              <a:t>“Real”</a:t>
            </a:r>
            <a:r>
              <a:rPr sz="1400" spc="-55" dirty="0">
                <a:latin typeface="RobotoRegular"/>
                <a:cs typeface="RobotoRegular"/>
              </a:rPr>
              <a:t> </a:t>
            </a:r>
            <a:r>
              <a:rPr sz="1400" spc="-15" dirty="0">
                <a:latin typeface="RobotoRegular"/>
                <a:cs typeface="RobotoRegular"/>
              </a:rPr>
              <a:t>average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097155" y="5153331"/>
            <a:ext cx="1409065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1400" spc="-10" dirty="0">
                <a:latin typeface="RobotoRegular"/>
                <a:cs typeface="RobotoRegular"/>
              </a:rPr>
              <a:t>Predicted</a:t>
            </a:r>
            <a:r>
              <a:rPr sz="1400" spc="-50" dirty="0">
                <a:latin typeface="RobotoRegular"/>
                <a:cs typeface="RobotoRegular"/>
              </a:rPr>
              <a:t> </a:t>
            </a:r>
            <a:r>
              <a:rPr sz="1400" spc="-5" dirty="0">
                <a:latin typeface="RobotoRegular"/>
                <a:cs typeface="RobotoRegular"/>
              </a:rPr>
              <a:t>median</a:t>
            </a:r>
            <a:endParaRPr sz="1400">
              <a:latin typeface="RobotoRegular"/>
              <a:cs typeface="RobotoRegular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9325" y="2591185"/>
            <a:ext cx="4092415" cy="24423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38890" y="2551175"/>
            <a:ext cx="4101522" cy="24675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56485" y="1121199"/>
            <a:ext cx="927735" cy="185420"/>
          </a:xfrm>
          <a:custGeom>
            <a:avLst/>
            <a:gdLst/>
            <a:ahLst/>
            <a:cxnLst/>
            <a:rect l="l" t="t" r="r" b="b"/>
            <a:pathLst>
              <a:path w="927734" h="185420">
                <a:moveTo>
                  <a:pt x="927298" y="185399"/>
                </a:moveTo>
                <a:lnTo>
                  <a:pt x="0" y="185399"/>
                </a:lnTo>
                <a:lnTo>
                  <a:pt x="0" y="0"/>
                </a:lnTo>
                <a:lnTo>
                  <a:pt x="927298" y="0"/>
                </a:lnTo>
                <a:lnTo>
                  <a:pt x="927298" y="18539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</p:spPr>
        <p:txBody>
          <a:bodyPr/>
          <a:lstStyle/>
          <a:p>
            <a:fld id="{99A0265B-E43A-4480-BE0E-D03093A588BC}" type="slidenum">
              <a:rPr lang="en-GB" smtClean="0"/>
              <a:t>72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4292817"/>
      </p:ext>
    </p:extLst>
  </p:cSld>
  <p:clrMapOvr>
    <a:masterClrMapping/>
  </p:clrMapOvr>
  <p:transition>
    <p:fade/>
  </p:transition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0601" cy="4351338"/>
          </a:xfrm>
        </p:spPr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Sources</a:t>
            </a:r>
          </a:p>
          <a:p>
            <a:pPr lvl="1"/>
            <a:r>
              <a:rPr lang="en-GB" dirty="0"/>
              <a:t>Domain-specific selection pays off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Extraction method</a:t>
            </a:r>
          </a:p>
          <a:p>
            <a:pPr lvl="1"/>
            <a:r>
              <a:rPr lang="en-GB" dirty="0"/>
              <a:t>OpenIE vs. trained extractors</a:t>
            </a:r>
          </a:p>
          <a:p>
            <a:pPr marL="514350" indent="-514350"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Contextualization</a:t>
            </a:r>
          </a:p>
          <a:p>
            <a:pPr lvl="1"/>
            <a:r>
              <a:rPr lang="en-GB" dirty="0"/>
              <a:t>Expressivity-extractability </a:t>
            </a:r>
            <a:r>
              <a:rPr lang="en-GB" dirty="0" err="1"/>
              <a:t>tradeoff</a:t>
            </a:r>
            <a:endParaRPr lang="en-GB" dirty="0"/>
          </a:p>
          <a:p>
            <a:pPr lvl="1"/>
            <a:r>
              <a:rPr lang="en-GB" dirty="0"/>
              <a:t>Quantitative vs. qualitative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Consolidation</a:t>
            </a:r>
          </a:p>
          <a:p>
            <a:pPr lvl="1"/>
            <a:r>
              <a:rPr lang="en-GB" dirty="0"/>
              <a:t>Advances in text similarity detection enable joint consolidation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State of the art</a:t>
            </a:r>
          </a:p>
          <a:p>
            <a:r>
              <a:rPr lang="en-GB" dirty="0"/>
              <a:t>Automatically extracted CSKBs competitive with manually-built projects</a:t>
            </a:r>
          </a:p>
          <a:p>
            <a:pPr lvl="1"/>
            <a:r>
              <a:rPr lang="en-GB" dirty="0"/>
              <a:t>Usually huge gains in recall, moderate loss in precision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680941"/>
      </p:ext>
    </p:extLst>
  </p:cSld>
  <p:clrMapOvr>
    <a:masterClrMapping/>
  </p:clrMapOvr>
  <p:transition>
    <p:fade/>
  </p:transition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major projects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74</a:t>
            </a:fld>
            <a:endParaRPr lang="en-GB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222739" y="1448436"/>
          <a:ext cx="8698522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9896">
                  <a:extLst>
                    <a:ext uri="{9D8B030D-6E8A-4147-A177-3AD203B41FA5}">
                      <a16:colId xmlns:a16="http://schemas.microsoft.com/office/drawing/2014/main" val="1279600382"/>
                    </a:ext>
                  </a:extLst>
                </a:gridCol>
                <a:gridCol w="986118">
                  <a:extLst>
                    <a:ext uri="{9D8B030D-6E8A-4147-A177-3AD203B41FA5}">
                      <a16:colId xmlns:a16="http://schemas.microsoft.com/office/drawing/2014/main" val="161088770"/>
                    </a:ext>
                  </a:extLst>
                </a:gridCol>
                <a:gridCol w="1246094">
                  <a:extLst>
                    <a:ext uri="{9D8B030D-6E8A-4147-A177-3AD203B41FA5}">
                      <a16:colId xmlns:a16="http://schemas.microsoft.com/office/drawing/2014/main" val="1025896463"/>
                    </a:ext>
                  </a:extLst>
                </a:gridCol>
                <a:gridCol w="1272988">
                  <a:extLst>
                    <a:ext uri="{9D8B030D-6E8A-4147-A177-3AD203B41FA5}">
                      <a16:colId xmlns:a16="http://schemas.microsoft.com/office/drawing/2014/main" val="2379738638"/>
                    </a:ext>
                  </a:extLst>
                </a:gridCol>
                <a:gridCol w="1712260">
                  <a:extLst>
                    <a:ext uri="{9D8B030D-6E8A-4147-A177-3AD203B41FA5}">
                      <a16:colId xmlns:a16="http://schemas.microsoft.com/office/drawing/2014/main" val="4161499726"/>
                    </a:ext>
                  </a:extLst>
                </a:gridCol>
                <a:gridCol w="1398494">
                  <a:extLst>
                    <a:ext uri="{9D8B030D-6E8A-4147-A177-3AD203B41FA5}">
                      <a16:colId xmlns:a16="http://schemas.microsoft.com/office/drawing/2014/main" val="4285111400"/>
                    </a:ext>
                  </a:extLst>
                </a:gridCol>
                <a:gridCol w="942672">
                  <a:extLst>
                    <a:ext uri="{9D8B030D-6E8A-4147-A177-3AD203B41FA5}">
                      <a16:colId xmlns:a16="http://schemas.microsoft.com/office/drawing/2014/main" val="62479246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Domain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1. Sources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2. Extraction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3. Contextualization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4. Consolidation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Size</a:t>
                      </a:r>
                    </a:p>
                    <a:p>
                      <a:r>
                        <a:rPr lang="en-US" sz="1000" dirty="0"/>
                        <a:t>(#statements)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58973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WebChild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noun-adjective pairs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Books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Manual patterns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Joint ILP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4.6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99442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TupleKB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Science triples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Targeted web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Supervised per-statement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0.3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765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Quasimodo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triples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User questions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OpenIE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Single precision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Supervised</a:t>
                      </a:r>
                      <a:r>
                        <a:rPr lang="en-US" sz="1600" baseline="0" dirty="0"/>
                        <a:t> per-statement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4 M (v1.3)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1690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/>
                        <a:t>DoQ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Quantity</a:t>
                      </a:r>
                      <a:r>
                        <a:rPr lang="en-US" sz="1600" baseline="0" dirty="0"/>
                        <a:t> triples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Web crawls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Co-occurrence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(120 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088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Dice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triples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Existing</a:t>
                      </a:r>
                      <a:r>
                        <a:rPr lang="en-US" sz="1600" baseline="0" dirty="0"/>
                        <a:t> structured CSKBs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Four quantitative facets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Joint </a:t>
                      </a:r>
                      <a:r>
                        <a:rPr lang="en-US" sz="1600" dirty="0" err="1"/>
                        <a:t>MaxSAT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7100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/>
                        <a:t>Ascent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General triples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Targeted web search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Facet-based OpenIE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Qualitative facets, subject constraints,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Similarity clustering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8.6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78115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7964284"/>
      </p:ext>
    </p:extLst>
  </p:cSld>
  <p:clrMapOvr>
    <a:masterClrMapping/>
  </p:clrMapOvr>
  <p:transition>
    <p:fade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84173"/>
            <a:ext cx="7973483" cy="4528294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Introduction to CSK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Crowdsourced CSKB construction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Text-extraction for ACSKB construction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Overview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Recipe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Example projects</a:t>
            </a:r>
            <a:endParaRPr lang="en-US" b="1" dirty="0"/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CSKBs: Summary and Outlook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606446"/>
      </p:ext>
    </p:extLst>
  </p:cSld>
  <p:clrMapOvr>
    <a:masterClrMapping/>
  </p:clrMapOvr>
  <p:transition>
    <p:fade/>
  </p:transition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Intrinsic evaluation</a:t>
            </a:r>
          </a:p>
          <a:p>
            <a:pPr lvl="1"/>
            <a:r>
              <a:rPr lang="en-US" dirty="0"/>
              <a:t>Size</a:t>
            </a:r>
          </a:p>
          <a:p>
            <a:pPr lvl="1"/>
            <a:r>
              <a:rPr lang="en-US" dirty="0"/>
              <a:t>Precision</a:t>
            </a:r>
          </a:p>
          <a:p>
            <a:pPr lvl="1"/>
            <a:r>
              <a:rPr lang="en-US" dirty="0"/>
              <a:t>Salience</a:t>
            </a:r>
          </a:p>
          <a:p>
            <a:pPr lvl="1"/>
            <a:r>
              <a:rPr lang="en-US" dirty="0"/>
              <a:t>Recall</a:t>
            </a:r>
          </a:p>
          <a:p>
            <a:pPr marL="457200" lvl="1" indent="0">
              <a:buNone/>
            </a:pPr>
            <a:r>
              <a:rPr lang="en-US" dirty="0">
                <a:sym typeface="Wingdings" panose="05000000000000000000" pitchFamily="2" charset="2"/>
              </a:rPr>
              <a:t> Based on user judgments/input</a:t>
            </a:r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Extrinsic evaluation</a:t>
            </a:r>
          </a:p>
          <a:p>
            <a:pPr lvl="1"/>
            <a:r>
              <a:rPr lang="en-US" dirty="0"/>
              <a:t>Wide set of academic benchmarks available</a:t>
            </a:r>
          </a:p>
          <a:p>
            <a:pPr lvl="2"/>
            <a:r>
              <a:rPr lang="en-US" dirty="0" err="1"/>
              <a:t>AllenAI</a:t>
            </a:r>
            <a:r>
              <a:rPr lang="en-US" dirty="0"/>
              <a:t> science challenge perhaps most prominent</a:t>
            </a:r>
          </a:p>
          <a:p>
            <a:pPr lvl="1"/>
            <a:r>
              <a:rPr lang="en-US" dirty="0"/>
              <a:t>Often focus on </a:t>
            </a:r>
            <a:r>
              <a:rPr lang="en-US" b="1" dirty="0"/>
              <a:t>reasoning</a:t>
            </a:r>
            <a:r>
              <a:rPr lang="en-US" dirty="0"/>
              <a:t>, not just </a:t>
            </a:r>
            <a:r>
              <a:rPr lang="en-US" b="1" dirty="0"/>
              <a:t>knowledge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123453"/>
      </p:ext>
    </p:extLst>
  </p:cSld>
  <p:clrMapOvr>
    <a:masterClrMapping/>
  </p:clrMapOvr>
  <p:transition>
    <p:fade/>
  </p:transition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A6169-3190-4A6E-950F-8E84635B9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AllenAI</a:t>
            </a:r>
            <a:r>
              <a:rPr lang="en-US" dirty="0"/>
              <a:t> 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EA5C1-99C2-4FC6-979D-5F2D9331EE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~8000 real school questions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21821B-76E1-43D0-8781-446C5DD0E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77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2E2653-CD7C-4ECB-AAC2-61989F44A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09" y="3266067"/>
            <a:ext cx="3577242" cy="14704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2BA591-D5FF-4BC1-8741-F2507C5B72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716" y="3020219"/>
            <a:ext cx="38766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77899"/>
      </p:ext>
    </p:extLst>
  </p:cSld>
  <p:clrMapOvr>
    <a:masterClrMapping/>
  </p:clrMapOvr>
  <p:transition>
    <p:fade/>
  </p:transition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2BB93A-C63A-4690-8042-67A62EE41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F668161-D86C-4623-B4E7-1C857038BC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40" y="1214437"/>
            <a:ext cx="8153400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214630"/>
      </p:ext>
    </p:extLst>
  </p:cSld>
  <p:clrMapOvr>
    <a:masterClrMapping/>
  </p:clrMapOvr>
  <p:transition>
    <p:fade/>
  </p:transition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EB9BE-5051-4E2B-A237-5DAE8204E6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355C8-1F83-4773-A838-3755A5659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ACD2C9-F91A-409D-A12A-4468F7E51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79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D2267B-C56B-4817-8CCE-D821F6E8D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9916"/>
            <a:ext cx="9144000" cy="611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494009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commonsense knowledge?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30726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r>
              <a:rPr lang="en-US" sz="2400" dirty="0"/>
              <a:t>Concepts: </a:t>
            </a:r>
            <a:r>
              <a:rPr lang="en-US" sz="2400" i="1" dirty="0">
                <a:solidFill>
                  <a:srgbClr val="00B050"/>
                </a:solidFill>
              </a:rPr>
              <a:t>City, footballer, organization</a:t>
            </a:r>
          </a:p>
          <a:p>
            <a:r>
              <a:rPr lang="en-US" sz="2400" dirty="0"/>
              <a:t>Events: </a:t>
            </a:r>
            <a:r>
              <a:rPr lang="en-US" sz="2400" i="1" dirty="0">
                <a:solidFill>
                  <a:srgbClr val="00B050"/>
                </a:solidFill>
              </a:rPr>
              <a:t>Football match, birthday party</a:t>
            </a:r>
          </a:p>
          <a:p>
            <a:endParaRPr lang="en-US" sz="2400" dirty="0"/>
          </a:p>
          <a:p>
            <a:r>
              <a:rPr lang="en-US" sz="2400" dirty="0"/>
              <a:t>Differentiation from encyclopedic knowledge on instances</a:t>
            </a:r>
          </a:p>
          <a:p>
            <a:pPr lvl="1"/>
            <a:r>
              <a:rPr lang="en-US" sz="2000" dirty="0"/>
              <a:t>Instances: </a:t>
            </a:r>
            <a:r>
              <a:rPr lang="en-US" sz="2000" i="1" dirty="0" err="1">
                <a:solidFill>
                  <a:srgbClr val="00B050"/>
                </a:solidFill>
              </a:rPr>
              <a:t>Saarbrücken</a:t>
            </a:r>
            <a:r>
              <a:rPr lang="en-US" sz="2000" i="1" dirty="0">
                <a:solidFill>
                  <a:srgbClr val="00B050"/>
                </a:solidFill>
              </a:rPr>
              <a:t>, Ronaldo, Manchester United</a:t>
            </a:r>
          </a:p>
          <a:p>
            <a:pPr lvl="1"/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</a:t>
            </a:fld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628650" y="1952367"/>
            <a:ext cx="7469145" cy="988541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20000"/>
              </a:lnSpc>
            </a:pPr>
            <a:r>
              <a:rPr lang="en-US" sz="2400" dirty="0"/>
              <a:t>Definition 2 (by knowledge type): </a:t>
            </a:r>
            <a:br>
              <a:rPr lang="en-US" sz="2800" dirty="0"/>
            </a:br>
            <a:r>
              <a:rPr lang="en-US" sz="2800" dirty="0"/>
              <a:t>	</a:t>
            </a:r>
            <a:r>
              <a:rPr lang="en-US" sz="2800" b="1" dirty="0"/>
              <a:t>Knowledge about concepts and events</a:t>
            </a:r>
          </a:p>
        </p:txBody>
      </p:sp>
    </p:spTree>
    <p:extLst>
      <p:ext uri="{BB962C8B-B14F-4D97-AF65-F5344CB8AC3E}">
        <p14:creationId xmlns:p14="http://schemas.microsoft.com/office/powerpoint/2010/main" val="2663592683"/>
      </p:ext>
    </p:extLst>
  </p:cSld>
  <p:clrMapOvr>
    <a:masterClrMapping/>
  </p:clrMapOvr>
  <p:transition>
    <p:fade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Benchmarks on commonsense reasoning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CommonsenseQA</a:t>
            </a:r>
            <a:endParaRPr lang="en-US" dirty="0"/>
          </a:p>
          <a:p>
            <a:pPr lvl="1"/>
            <a:r>
              <a:rPr lang="en-US" dirty="0">
                <a:hlinkClick r:id="rId2"/>
              </a:rPr>
              <a:t>https://www.tau-nlp.org/commonsenseqa</a:t>
            </a:r>
            <a:endParaRPr lang="en-US" dirty="0"/>
          </a:p>
          <a:p>
            <a:pPr lvl="1"/>
            <a:r>
              <a:rPr lang="en-US" dirty="0" err="1"/>
              <a:t>Talmor</a:t>
            </a:r>
            <a:r>
              <a:rPr lang="en-US" dirty="0"/>
              <a:t> et al. NAACL, 2019</a:t>
            </a:r>
          </a:p>
          <a:p>
            <a:r>
              <a:rPr lang="en-US" dirty="0" err="1"/>
              <a:t>CommonGen</a:t>
            </a:r>
            <a:endParaRPr lang="en-US" dirty="0"/>
          </a:p>
          <a:p>
            <a:pPr lvl="1"/>
            <a:r>
              <a:rPr lang="en-US" dirty="0"/>
              <a:t>Lin et al., </a:t>
            </a:r>
            <a:r>
              <a:rPr lang="en-US" dirty="0" err="1"/>
              <a:t>Arxiv</a:t>
            </a:r>
            <a:r>
              <a:rPr lang="en-US" dirty="0"/>
              <a:t>, 2020</a:t>
            </a:r>
          </a:p>
          <a:p>
            <a:pPr lvl="1"/>
            <a:r>
              <a:rPr lang="en-US" dirty="0">
                <a:hlinkClick r:id="rId3"/>
              </a:rPr>
              <a:t>https://arxiv.org/abs/1911.03705</a:t>
            </a:r>
            <a:endParaRPr lang="en-US" dirty="0"/>
          </a:p>
          <a:p>
            <a:r>
              <a:rPr lang="en-US" dirty="0"/>
              <a:t>MC-TACO</a:t>
            </a:r>
          </a:p>
          <a:p>
            <a:pPr lvl="1"/>
            <a:r>
              <a:rPr lang="en-US" dirty="0"/>
              <a:t>Zhou et al., EMNLP 2019</a:t>
            </a:r>
          </a:p>
          <a:p>
            <a:pPr lvl="1"/>
            <a:r>
              <a:rPr lang="en-US" dirty="0">
                <a:hlinkClick r:id="rId4"/>
              </a:rPr>
              <a:t>https://arxiv.org/pdf/1909.03065.pdf</a:t>
            </a:r>
            <a:endParaRPr lang="en-US" dirty="0"/>
          </a:p>
          <a:p>
            <a:r>
              <a:rPr lang="en-US" dirty="0" err="1"/>
              <a:t>Semeval</a:t>
            </a:r>
            <a:r>
              <a:rPr lang="en-US" dirty="0"/>
              <a:t> 2020 Task 4</a:t>
            </a:r>
          </a:p>
          <a:p>
            <a:pPr lvl="1"/>
            <a:r>
              <a:rPr lang="en-US" dirty="0">
                <a:hlinkClick r:id="rId5"/>
              </a:rPr>
              <a:t>https://competitions.codalab.org/competitions/21080</a:t>
            </a:r>
            <a:endParaRPr lang="en-US" dirty="0"/>
          </a:p>
          <a:p>
            <a:r>
              <a:rPr lang="en-US" dirty="0"/>
              <a:t>Further listings:</a:t>
            </a:r>
          </a:p>
          <a:p>
            <a:pPr lvl="1"/>
            <a:r>
              <a:rPr lang="en-US" dirty="0"/>
              <a:t>https://leaderboard.allenai.org/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2712547"/>
      </p:ext>
    </p:extLst>
  </p:cSld>
  <p:clrMapOvr>
    <a:masterClrMapping/>
  </p:clrMapOvr>
  <p:transition>
    <p:fade/>
  </p:transition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CommonsenseQA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81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5" y="2096294"/>
            <a:ext cx="460057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899296"/>
      </p:ext>
    </p:extLst>
  </p:cSld>
  <p:clrMapOvr>
    <a:masterClrMapping/>
  </p:clrMapOvr>
  <p:transition>
    <p:fade/>
  </p:transition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CommonGen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82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644" y="1753860"/>
            <a:ext cx="71723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9316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MC-TACO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83</a:t>
            </a:fld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29" y="1684596"/>
            <a:ext cx="6090293" cy="4677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06180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Based on tutorial @ KI 2020</a:t>
            </a:r>
          </a:p>
          <a:p>
            <a:endParaRPr lang="en-US" dirty="0"/>
          </a:p>
          <a:p>
            <a:r>
              <a:rPr lang="en-US" dirty="0"/>
              <a:t>Related tutorials</a:t>
            </a:r>
          </a:p>
          <a:p>
            <a:pPr lvl="1"/>
            <a:r>
              <a:rPr lang="en-US" dirty="0"/>
              <a:t>Commonsense Reasoning for Natural Language </a:t>
            </a:r>
            <a:r>
              <a:rPr lang="en-US" dirty="0" err="1"/>
              <a:t>Processing,Sap</a:t>
            </a:r>
            <a:r>
              <a:rPr lang="en-US" dirty="0"/>
              <a:t> et al., ACL 2020 (NLP)</a:t>
            </a:r>
          </a:p>
          <a:p>
            <a:pPr lvl="1"/>
            <a:r>
              <a:rPr lang="en-US" dirty="0"/>
              <a:t>Common Sense Knowledge Graphs (CSKGs), </a:t>
            </a:r>
            <a:r>
              <a:rPr lang="en-US" dirty="0" err="1"/>
              <a:t>Ilievski</a:t>
            </a:r>
            <a:r>
              <a:rPr lang="en-US" dirty="0"/>
              <a:t> et al, ISWC2020 (Semantic Web)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1177374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8039862" cy="1325563"/>
          </a:xfrm>
        </p:spPr>
        <p:txBody>
          <a:bodyPr>
            <a:normAutofit/>
          </a:bodyPr>
          <a:lstStyle/>
          <a:p>
            <a:r>
              <a:rPr lang="en-US" sz="4000" dirty="0"/>
              <a:t>References – Major projects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1.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Tandon,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Niket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et al. "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Webchild</a:t>
            </a:r>
            <a:r>
              <a:rPr lang="en-US" b="0" i="0" dirty="0">
                <a:solidFill>
                  <a:srgbClr val="222222"/>
                </a:solidFill>
                <a:effectLst/>
              </a:rPr>
              <a:t>: Harvesting and organizing commonsense knowledge from the web."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WSDM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 2014.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2.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Mishra, Bhavana Dalvi,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Niket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Tandon, and Peter Clark. "Domain-targeted, high precision knowledge extraction."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TACL. </a:t>
            </a:r>
            <a:r>
              <a:rPr lang="en-US" b="0" dirty="0">
                <a:solidFill>
                  <a:srgbClr val="222222"/>
                </a:solidFill>
                <a:effectLst/>
              </a:rPr>
              <a:t>2017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3.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Romero, Julien, et al. "Commonsense properties from query logs and question answering forums."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CIKM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 2019.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Elazar,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Yanai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et al. "How large are lions? inducing distributions over quantitative attributes." </a:t>
            </a:r>
            <a:r>
              <a:rPr lang="en-US" b="0" i="1" dirty="0">
                <a:solidFill>
                  <a:srgbClr val="222222"/>
                </a:solidFill>
                <a:effectLst/>
              </a:rPr>
              <a:t>ACL. </a:t>
            </a:r>
            <a:r>
              <a:rPr lang="en-US" b="0" dirty="0">
                <a:solidFill>
                  <a:srgbClr val="222222"/>
                </a:solidFill>
                <a:effectLst/>
              </a:rPr>
              <a:t>2019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</a:t>
            </a:r>
            <a:r>
              <a:rPr lang="en-US" dirty="0" err="1"/>
              <a:t>Chalier</a:t>
            </a:r>
            <a:r>
              <a:rPr lang="en-US" dirty="0"/>
              <a:t>, Yohan, et al. "Dice: A Joint Reasoning Framework for Multi-Faceted Commonsense Knowledge“ AKBC. 2020</a:t>
            </a:r>
          </a:p>
          <a:p>
            <a:pPr marL="0" indent="0">
              <a:buNone/>
            </a:pPr>
            <a:r>
              <a:rPr lang="en-US" dirty="0"/>
              <a:t>6. </a:t>
            </a:r>
            <a:r>
              <a:rPr lang="en-US" b="0" i="0" dirty="0">
                <a:solidFill>
                  <a:srgbClr val="222222"/>
                </a:solidFill>
                <a:effectLst/>
              </a:rPr>
              <a:t>Nguyen, Tuan-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Phong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Simon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Razniewski</a:t>
            </a:r>
            <a:r>
              <a:rPr lang="en-US" b="0" i="0" dirty="0">
                <a:solidFill>
                  <a:srgbClr val="222222"/>
                </a:solidFill>
                <a:effectLst/>
              </a:rPr>
              <a:t>, and Gerhard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Weikum</a:t>
            </a:r>
            <a:r>
              <a:rPr lang="en-US" b="0" i="0" dirty="0">
                <a:solidFill>
                  <a:srgbClr val="222222"/>
                </a:solidFill>
                <a:effectLst/>
              </a:rPr>
              <a:t>. "Advanced Semantics for Commonsense Knowledge </a:t>
            </a:r>
            <a:r>
              <a:rPr lang="en-US" b="0" i="0" dirty="0" err="1">
                <a:solidFill>
                  <a:srgbClr val="222222"/>
                </a:solidFill>
                <a:effectLst/>
              </a:rPr>
              <a:t>Extraction.“WWW</a:t>
            </a:r>
            <a:r>
              <a:rPr lang="en-US" b="0" i="0" dirty="0">
                <a:solidFill>
                  <a:srgbClr val="222222"/>
                </a:solidFill>
                <a:effectLst/>
              </a:rPr>
              <a:t> 2021.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258372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4EFAA-34E7-4271-9212-7C1C16FE86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references</a:t>
            </a:r>
            <a:endParaRPr lang="en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209C61-A54F-4916-93C1-D3DB0B562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1600" b="0" i="0" dirty="0" err="1">
                <a:solidFill>
                  <a:srgbClr val="222222"/>
                </a:solidFill>
                <a:effectLst/>
              </a:rPr>
              <a:t>Omeliyanenko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Janna, et al. "LM4KG: Improving Common Sense Knowledge Graphs with Language Models." 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ISWC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2020.</a:t>
            </a:r>
          </a:p>
          <a:p>
            <a:r>
              <a:rPr lang="en-US" sz="1600" b="0" i="0" dirty="0" err="1">
                <a:solidFill>
                  <a:srgbClr val="222222"/>
                </a:solidFill>
                <a:effectLst/>
              </a:rPr>
              <a:t>Bhakthavatsalam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Sumithra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Chloe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Anastasiades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and Peter Clark. "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GenericsKB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: A Knowledge Base of Generic Statements." </a:t>
            </a:r>
            <a:r>
              <a:rPr lang="en-US" sz="1600" b="0" i="1" dirty="0" err="1">
                <a:solidFill>
                  <a:srgbClr val="222222"/>
                </a:solidFill>
                <a:effectLst/>
              </a:rPr>
              <a:t>arXiv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 preprint arXiv:2005.00660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 (2020).</a:t>
            </a:r>
          </a:p>
          <a:p>
            <a:r>
              <a:rPr lang="en-US" sz="1600" b="0" i="0" dirty="0" err="1">
                <a:solidFill>
                  <a:srgbClr val="222222"/>
                </a:solidFill>
                <a:effectLst/>
              </a:rPr>
              <a:t>Bhakthavatsalam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Sumithra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et al. "Do dogs have whiskers? a new knowledge base of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haspart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 relations." </a:t>
            </a:r>
            <a:r>
              <a:rPr lang="en-US" sz="1600" b="0" i="1" dirty="0" err="1">
                <a:solidFill>
                  <a:srgbClr val="222222"/>
                </a:solidFill>
                <a:effectLst/>
              </a:rPr>
              <a:t>arXiv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 preprint arXiv:2006.07510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 (2020).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</a:rPr>
              <a:t>Tandon,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Niket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, et al. "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Knowlywood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: Mining activity knowledge from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hollywood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 narratives." 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Proceedings of the 24th ACM International on Conference on Information and Knowledge Management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. 2015.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</a:rPr>
              <a:t>Chu,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Cuong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 Xuan,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Niket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 Tandon, and Gerhard </a:t>
            </a:r>
            <a:r>
              <a:rPr lang="en-US" sz="1600" b="0" i="0" dirty="0" err="1">
                <a:solidFill>
                  <a:srgbClr val="222222"/>
                </a:solidFill>
                <a:effectLst/>
              </a:rPr>
              <a:t>Weikum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. "Distilling task knowledge from how-to communities." 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Proceedings of the 26th International Conference on World Wide Web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. 2017.</a:t>
            </a:r>
          </a:p>
          <a:p>
            <a:r>
              <a:rPr lang="en-US" sz="1600" b="0" i="0" dirty="0">
                <a:solidFill>
                  <a:srgbClr val="222222"/>
                </a:solidFill>
                <a:effectLst/>
              </a:rPr>
              <a:t>Schubert, Lenhart. "Can we derive general world knowledge from texts." </a:t>
            </a:r>
            <a:r>
              <a:rPr lang="en-US" sz="1600" b="0" i="1" dirty="0">
                <a:solidFill>
                  <a:srgbClr val="222222"/>
                </a:solidFill>
                <a:effectLst/>
              </a:rPr>
              <a:t>Proc. HLT</a:t>
            </a:r>
            <a:r>
              <a:rPr lang="en-US" sz="1600" b="0" i="0" dirty="0">
                <a:solidFill>
                  <a:srgbClr val="222222"/>
                </a:solidFill>
                <a:effectLst/>
              </a:rPr>
              <a:t>. 2002</a:t>
            </a:r>
          </a:p>
          <a:p>
            <a:r>
              <a:rPr lang="en-US" sz="1600" dirty="0">
                <a:cs typeface="Arial" panose="020B0604020202020204" pitchFamily="34" charset="0"/>
              </a:rPr>
              <a:t>Schubert, Lenhart, and Matthew Tong. "Extracting and evaluating general world knowledge from the Brown corpus." Proceedings of the HLT-NAACL 2003 workshop on Text meaning. 2003.</a:t>
            </a:r>
            <a:endParaRPr lang="en-DE" sz="1600" dirty="0"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ABD7F5-D917-47CF-A59B-76A55D2DC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648440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Take home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825625"/>
            <a:ext cx="7970601" cy="4351338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GB" dirty="0"/>
              <a:t>Structured CSK important </a:t>
            </a:r>
            <a:r>
              <a:rPr lang="en-GB" dirty="0">
                <a:solidFill>
                  <a:srgbClr val="0070C0"/>
                </a:solidFill>
              </a:rPr>
              <a:t>interpretable and </a:t>
            </a:r>
            <a:r>
              <a:rPr lang="en-GB" dirty="0" err="1">
                <a:solidFill>
                  <a:srgbClr val="0070C0"/>
                </a:solidFill>
              </a:rPr>
              <a:t>scrutable</a:t>
            </a:r>
            <a:r>
              <a:rPr lang="en-GB" dirty="0">
                <a:solidFill>
                  <a:srgbClr val="0070C0"/>
                </a:solidFill>
              </a:rPr>
              <a:t> building block </a:t>
            </a:r>
            <a:r>
              <a:rPr lang="en-GB" dirty="0"/>
              <a:t>for </a:t>
            </a:r>
            <a:r>
              <a:rPr lang="en-GB" dirty="0">
                <a:solidFill>
                  <a:srgbClr val="0070C0"/>
                </a:solidFill>
              </a:rPr>
              <a:t>trustworthy AI</a:t>
            </a:r>
          </a:p>
          <a:p>
            <a:pPr marL="514350" indent="-514350">
              <a:buFont typeface="+mj-lt"/>
              <a:buAutoNum type="arabicPeriod"/>
            </a:pPr>
            <a:r>
              <a:rPr lang="en-GB" dirty="0">
                <a:solidFill>
                  <a:srgbClr val="0070C0"/>
                </a:solidFill>
              </a:rPr>
              <a:t>Coherence and density require consolidation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Multi-source validation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GB" dirty="0"/>
              <a:t>Constraint-based reasoning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>
                <a:solidFill>
                  <a:srgbClr val="0070C0"/>
                </a:solidFill>
              </a:rPr>
              <a:t>Semantics of CSK </a:t>
            </a:r>
            <a:r>
              <a:rPr lang="en-US" dirty="0"/>
              <a:t>still with gaps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Opportunity for deliberate KR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Advance of </a:t>
            </a:r>
            <a:r>
              <a:rPr lang="en-US" dirty="0">
                <a:solidFill>
                  <a:srgbClr val="0070C0"/>
                </a:solidFill>
              </a:rPr>
              <a:t>neural models </a:t>
            </a:r>
            <a:r>
              <a:rPr lang="en-US" dirty="0"/>
              <a:t>suggest </a:t>
            </a:r>
            <a:r>
              <a:rPr lang="en-US" dirty="0">
                <a:solidFill>
                  <a:srgbClr val="0070C0"/>
                </a:solidFill>
              </a:rPr>
              <a:t>hybrid architectures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Neural model for bridging language gaps </a:t>
            </a:r>
            <a:br>
              <a:rPr lang="en-US" dirty="0"/>
            </a:br>
            <a:r>
              <a:rPr lang="en-US" dirty="0"/>
              <a:t>(see also next lecture)</a:t>
            </a:r>
            <a:endParaRPr lang="en-GB" dirty="0"/>
          </a:p>
          <a:p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4100111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 Pro/Con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Definition 1 (by commonality):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Popsicle, is, frozen – only known in North America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Lion is dangerous/cute  - depends whom you ask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Inclusion/exclusion decision challenging</a:t>
            </a:r>
          </a:p>
          <a:p>
            <a:pPr lvl="1">
              <a:buFont typeface="Wingdings" panose="05000000000000000000" pitchFamily="2" charset="2"/>
              <a:buChar char="à"/>
            </a:pPr>
            <a:endParaRPr lang="en-US" dirty="0"/>
          </a:p>
          <a:p>
            <a:r>
              <a:rPr lang="en-US" dirty="0"/>
              <a:t>Definition 2 (by knowledge type):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Apple MacBook, Ford Model T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Class/instance not trivial to separate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USA borders Pacific Ocean – excluded as instance knowledge</a:t>
            </a:r>
          </a:p>
          <a:p>
            <a:pPr lvl="1"/>
            <a:r>
              <a:rPr lang="en-US" i="1" dirty="0">
                <a:solidFill>
                  <a:srgbClr val="00B050"/>
                </a:solidFill>
              </a:rPr>
              <a:t>Mitochondria, </a:t>
            </a:r>
            <a:r>
              <a:rPr lang="en-US" i="1" dirty="0" err="1">
                <a:solidFill>
                  <a:srgbClr val="00B050"/>
                </a:solidFill>
              </a:rPr>
              <a:t>hasPart</a:t>
            </a:r>
            <a:r>
              <a:rPr lang="en-US" i="1" dirty="0">
                <a:solidFill>
                  <a:srgbClr val="00B050"/>
                </a:solidFill>
              </a:rPr>
              <a:t>, inner membrane – not common knowledge</a:t>
            </a:r>
          </a:p>
          <a:p>
            <a:pPr lvl="1"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Open-ended</a:t>
            </a:r>
          </a:p>
          <a:p>
            <a:pPr lvl="2">
              <a:buFont typeface="Wingdings" panose="05000000000000000000" pitchFamily="2" charset="2"/>
              <a:buChar char="à"/>
            </a:pPr>
            <a:r>
              <a:rPr lang="en-US" dirty="0"/>
              <a:t>Can be somewhat mitigated by ranking-based evaluation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0265B-E43A-4480-BE0E-D03093A588BC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02062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4234</Words>
  <Application>Microsoft Office PowerPoint</Application>
  <PresentationFormat>On-screen Show (4:3)</PresentationFormat>
  <Paragraphs>922</Paragraphs>
  <Slides>87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87</vt:i4>
      </vt:variant>
    </vt:vector>
  </HeadingPairs>
  <TitlesOfParts>
    <vt:vector size="95" baseType="lpstr">
      <vt:lpstr>Arial</vt:lpstr>
      <vt:lpstr>Calibri</vt:lpstr>
      <vt:lpstr>Calibri Light</vt:lpstr>
      <vt:lpstr>Noto Serif</vt:lpstr>
      <vt:lpstr>Roboto</vt:lpstr>
      <vt:lpstr>RobotoRegular</vt:lpstr>
      <vt:lpstr>Wingdings</vt:lpstr>
      <vt:lpstr>Office Theme</vt:lpstr>
      <vt:lpstr>Automated knowledge  base construction  7. Commonsense Knowledge (CSK)</vt:lpstr>
      <vt:lpstr>Interactive pattern matching with spaCy</vt:lpstr>
      <vt:lpstr>Background</vt:lpstr>
      <vt:lpstr>Consolidation need</vt:lpstr>
      <vt:lpstr>Extraction consolidation</vt:lpstr>
      <vt:lpstr>Outline</vt:lpstr>
      <vt:lpstr>What is commonsense knowledge?</vt:lpstr>
      <vt:lpstr>What is commonsense knowledge?</vt:lpstr>
      <vt:lpstr>Definition Pro/Con</vt:lpstr>
      <vt:lpstr>Definition: Merger</vt:lpstr>
      <vt:lpstr>Examples of CSK</vt:lpstr>
      <vt:lpstr>Why CSK? Amazing progress without</vt:lpstr>
      <vt:lpstr>PowerPoint Presentation</vt:lpstr>
      <vt:lpstr>Importance of CSK</vt:lpstr>
      <vt:lpstr>Knowledge representation challenges</vt:lpstr>
      <vt:lpstr>Linguistics - Generics</vt:lpstr>
      <vt:lpstr>Epistemic logics</vt:lpstr>
      <vt:lpstr>Episodic logics</vt:lpstr>
      <vt:lpstr>Graded formalisms</vt:lpstr>
      <vt:lpstr>Graded formalisms (2)</vt:lpstr>
      <vt:lpstr>KR - state of the art</vt:lpstr>
      <vt:lpstr>Triples and done?</vt:lpstr>
      <vt:lpstr>Outline</vt:lpstr>
      <vt:lpstr>Crowdsourcing Expert annotation</vt:lpstr>
      <vt:lpstr>Open Mind Common Sense / ConceptNet</vt:lpstr>
      <vt:lpstr>Open Mind Common Sense / ConceptNet</vt:lpstr>
      <vt:lpstr>Verbosity</vt:lpstr>
      <vt:lpstr>Atomic</vt:lpstr>
      <vt:lpstr>Atomic</vt:lpstr>
      <vt:lpstr>Quasimodo evaluation data</vt:lpstr>
      <vt:lpstr>PowerPoint Presentation</vt:lpstr>
      <vt:lpstr>Wikidata</vt:lpstr>
      <vt:lpstr>Crowdsourcing - Summary</vt:lpstr>
      <vt:lpstr>Outline</vt:lpstr>
      <vt:lpstr>Overview</vt:lpstr>
      <vt:lpstr>PowerPoint Presentation</vt:lpstr>
      <vt:lpstr>Challenges of automated CSKB construction</vt:lpstr>
      <vt:lpstr>Outline</vt:lpstr>
      <vt:lpstr>Recipe – Generic design points</vt:lpstr>
      <vt:lpstr>Design point 1 – Source choices</vt:lpstr>
      <vt:lpstr>Extraction source - considerations</vt:lpstr>
      <vt:lpstr>Design point 2 – Extraction method options</vt:lpstr>
      <vt:lpstr>Extraction method - considerations</vt:lpstr>
      <vt:lpstr>Design point 3 – Contextualization</vt:lpstr>
      <vt:lpstr>Contextualization - considerations</vt:lpstr>
      <vt:lpstr>Design point 4 – Consolidation</vt:lpstr>
      <vt:lpstr>Consolidation - considerations</vt:lpstr>
      <vt:lpstr>Outline</vt:lpstr>
      <vt:lpstr>Example projects</vt:lpstr>
      <vt:lpstr>Quasimodo</vt:lpstr>
      <vt:lpstr>Starting point:  Humans vs. automated IE</vt:lpstr>
      <vt:lpstr>Salient knowledge: Utterance context</vt:lpstr>
      <vt:lpstr>Salient knowledge: Premier sources</vt:lpstr>
      <vt:lpstr>Tapping search engine query logs</vt:lpstr>
      <vt:lpstr>Question templates</vt:lpstr>
      <vt:lpstr>Statement extraction</vt:lpstr>
      <vt:lpstr>Anecdotal Examples</vt:lpstr>
      <vt:lpstr>Results – Precision</vt:lpstr>
      <vt:lpstr>Results – Recall</vt:lpstr>
      <vt:lpstr>Extrinsic evaluation</vt:lpstr>
      <vt:lpstr>Example projects</vt:lpstr>
      <vt:lpstr>Distribution over quantities (DoQ)</vt:lpstr>
      <vt:lpstr>Distribution over quantities (DoQ)</vt:lpstr>
      <vt:lpstr>Example - Measurement Detection</vt:lpstr>
      <vt:lpstr>Example - Co-Occurring objects</vt:lpstr>
      <vt:lpstr>Example - Aggregating Measurements</vt:lpstr>
      <vt:lpstr>Resource Statistics - DoQ</vt:lpstr>
      <vt:lpstr>Intrinsic Evaluation</vt:lpstr>
      <vt:lpstr>Comparable Objects - Cool Results</vt:lpstr>
      <vt:lpstr>Comparable Objects - Some Issues</vt:lpstr>
      <vt:lpstr>Comparable Objects - Some Issues</vt:lpstr>
      <vt:lpstr>Comparable Objects - Case Study</vt:lpstr>
      <vt:lpstr>Summary</vt:lpstr>
      <vt:lpstr>Overview – major projects</vt:lpstr>
      <vt:lpstr>Outline</vt:lpstr>
      <vt:lpstr>Evaluation</vt:lpstr>
      <vt:lpstr>AllenAI challenge</vt:lpstr>
      <vt:lpstr>PowerPoint Presentation</vt:lpstr>
      <vt:lpstr>PowerPoint Presentation</vt:lpstr>
      <vt:lpstr>Benchmarks on commonsense reasoning</vt:lpstr>
      <vt:lpstr>CommonsenseQA</vt:lpstr>
      <vt:lpstr>CommonGen</vt:lpstr>
      <vt:lpstr>MC-TACO</vt:lpstr>
      <vt:lpstr>References</vt:lpstr>
      <vt:lpstr>References – Major projects</vt:lpstr>
      <vt:lpstr>Further references</vt:lpstr>
      <vt:lpstr>Take home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2016-11-22T15:44:03Z</dcterms:created>
  <dcterms:modified xsi:type="dcterms:W3CDTF">2022-06-24T08:07:20Z</dcterms:modified>
</cp:coreProperties>
</file>