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392" r:id="rId2"/>
    <p:sldId id="459" r:id="rId3"/>
    <p:sldId id="442" r:id="rId4"/>
    <p:sldId id="429" r:id="rId5"/>
    <p:sldId id="476" r:id="rId6"/>
    <p:sldId id="430" r:id="rId7"/>
    <p:sldId id="431" r:id="rId8"/>
    <p:sldId id="405" r:id="rId9"/>
    <p:sldId id="436" r:id="rId10"/>
    <p:sldId id="407" r:id="rId11"/>
    <p:sldId id="309" r:id="rId12"/>
    <p:sldId id="432" r:id="rId13"/>
    <p:sldId id="433" r:id="rId14"/>
    <p:sldId id="434" r:id="rId15"/>
    <p:sldId id="435" r:id="rId16"/>
    <p:sldId id="438" r:id="rId17"/>
    <p:sldId id="310" r:id="rId18"/>
    <p:sldId id="437" r:id="rId19"/>
    <p:sldId id="410" r:id="rId20"/>
    <p:sldId id="412" r:id="rId21"/>
    <p:sldId id="439" r:id="rId22"/>
    <p:sldId id="413" r:id="rId23"/>
    <p:sldId id="415" r:id="rId24"/>
    <p:sldId id="414" r:id="rId25"/>
    <p:sldId id="440" r:id="rId26"/>
    <p:sldId id="417" r:id="rId27"/>
    <p:sldId id="467" r:id="rId28"/>
    <p:sldId id="460" r:id="rId29"/>
    <p:sldId id="461" r:id="rId30"/>
    <p:sldId id="372" r:id="rId31"/>
    <p:sldId id="443" r:id="rId32"/>
    <p:sldId id="441" r:id="rId33"/>
    <p:sldId id="465" r:id="rId34"/>
    <p:sldId id="468" r:id="rId35"/>
    <p:sldId id="458" r:id="rId36"/>
    <p:sldId id="420" r:id="rId37"/>
    <p:sldId id="473" r:id="rId38"/>
    <p:sldId id="474" r:id="rId39"/>
    <p:sldId id="464" r:id="rId40"/>
    <p:sldId id="462" r:id="rId41"/>
    <p:sldId id="475" r:id="rId42"/>
    <p:sldId id="445" r:id="rId43"/>
    <p:sldId id="472" r:id="rId44"/>
    <p:sldId id="311" r:id="rId45"/>
    <p:sldId id="469" r:id="rId46"/>
    <p:sldId id="450" r:id="rId47"/>
    <p:sldId id="451" r:id="rId48"/>
    <p:sldId id="470" r:id="rId49"/>
    <p:sldId id="455" r:id="rId50"/>
    <p:sldId id="312" r:id="rId51"/>
    <p:sldId id="456" r:id="rId52"/>
    <p:sldId id="454" r:id="rId53"/>
    <p:sldId id="453" r:id="rId54"/>
    <p:sldId id="471" r:id="rId55"/>
    <p:sldId id="425" r:id="rId56"/>
    <p:sldId id="463" r:id="rId57"/>
    <p:sldId id="457" r:id="rId58"/>
    <p:sldId id="452" r:id="rId59"/>
    <p:sldId id="422" r:id="rId60"/>
    <p:sldId id="423" r:id="rId61"/>
    <p:sldId id="366" r:id="rId62"/>
    <p:sldId id="428" r:id="rId6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CF0"/>
    <a:srgbClr val="99CC00"/>
    <a:srgbClr val="CCCC00"/>
    <a:srgbClr val="FF9933"/>
    <a:srgbClr val="8FCE02"/>
    <a:srgbClr val="AFFC04"/>
    <a:srgbClr val="FBBA03"/>
    <a:srgbClr val="FBF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5" autoAdjust="0"/>
    <p:restoredTop sz="84290" autoAdjust="0"/>
  </p:normalViewPr>
  <p:slideViewPr>
    <p:cSldViewPr snapToGrid="0">
      <p:cViewPr varScale="1">
        <p:scale>
          <a:sx n="84" d="100"/>
          <a:sy n="84" d="100"/>
        </p:scale>
        <p:origin x="122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9C51F81-36BE-41A8-BC2E-25CE3B3FA821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E3D1520-4A87-4ACD-BDD4-8B66ABF9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93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B15BB0B-9D28-44E9-B1CA-63A7607245AD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83353E1-FE65-4B49-BFC1-E45EF50F7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1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51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Notably, fails on the last one!!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1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Automatic alignment of fact much better than text retrieval, since this ground truth can exploit the object also for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105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DrQA</a:t>
            </a:r>
            <a:r>
              <a:rPr lang="en-US" dirty="0"/>
              <a:t> – is the QA system alone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41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40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78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GenIE</a:t>
            </a:r>
            <a:r>
              <a:rPr lang="en-US" dirty="0"/>
              <a:t> – generative information extraction – uses GPT for IE on text..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name of the company is [MASK] and [MASK].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945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10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96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55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80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43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7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 prompts:</a:t>
            </a:r>
          </a:p>
          <a:p>
            <a:r>
              <a:rPr lang="en-US" dirty="0"/>
              <a:t> - Einstein born in, </a:t>
            </a:r>
            <a:r>
              <a:rPr lang="en-US" dirty="0" err="1"/>
              <a:t>merkel</a:t>
            </a:r>
            <a:r>
              <a:rPr lang="en-US" dirty="0"/>
              <a:t> born in</a:t>
            </a:r>
          </a:p>
          <a:p>
            <a:r>
              <a:rPr lang="en-US" dirty="0"/>
              <a:t> - capital of</a:t>
            </a:r>
          </a:p>
          <a:p>
            <a:r>
              <a:rPr lang="en-US" dirty="0"/>
              <a:t>Albert Einstein received the [MASK]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1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6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12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 = </a:t>
            </a:r>
            <a:r>
              <a:rPr lang="en-US" dirty="0" err="1"/>
              <a:t>ensembling</a:t>
            </a:r>
            <a:r>
              <a:rPr lang="en-US" dirty="0"/>
              <a:t> majority</a:t>
            </a:r>
          </a:p>
          <a:p>
            <a:r>
              <a:rPr lang="en-US" dirty="0"/>
              <a:t>Opti – learning optimized weights</a:t>
            </a:r>
          </a:p>
          <a:p>
            <a:r>
              <a:rPr lang="en-US" dirty="0"/>
              <a:t>Oracle – did any of the prompts return the correct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880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72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6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1820-3D6C-44A6-B0C5-7A6AFD1DA56D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716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39B2-EA90-4E6E-AA79-122931EFAB34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705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8B14-6BCF-4F08-A9EC-0F206355F8B4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097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0125" y="847474"/>
            <a:ext cx="8663751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47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F28D-EE6E-4987-838A-85BD83C88099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665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9FF9-3182-4F71-A977-46C8E5F2EF0C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784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1D3A-29AC-4378-AEB0-2C84E6435480}" type="datetime1">
              <a:rPr lang="en-GB" smtClean="0"/>
              <a:t>24/06/2022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899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AEB4-3D8B-4539-B585-1606FBFB2D9E}" type="datetime1">
              <a:rPr lang="en-GB" smtClean="0"/>
              <a:t>24/06/2022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3241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BB7-3B80-402C-A746-14916295DB2B}" type="datetime1">
              <a:rPr lang="en-GB" smtClean="0"/>
              <a:t>24/06/2022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220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FF9B-2F94-470C-A138-DB9909733AF1}" type="datetime1">
              <a:rPr lang="en-GB" smtClean="0"/>
              <a:t>24/06/2022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940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E92-3B7B-4465-ADF4-3F85F0459849}" type="datetime1">
              <a:rPr lang="en-GB" smtClean="0"/>
              <a:t>24/06/2022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661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6148-42EC-4661-85FD-8404757B3FC7}" type="datetime1">
              <a:rPr lang="en-GB" smtClean="0"/>
              <a:t>24/06/2022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611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5141-BA70-4477-BC2E-CE1A7912087A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1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former.huggingface.co/doc/distil-gpt2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calhost:8888/notebooks/bert-predict.ipynb" TargetMode="External"/><Relationship Id="rId5" Type="http://schemas.openxmlformats.org/officeDocument/2006/relationships/hyperlink" Target="https://demo.allennlp.org/masked-lm" TargetMode="External"/><Relationship Id="rId4" Type="http://schemas.openxmlformats.org/officeDocument/2006/relationships/hyperlink" Target="https://demo.allennlp.org/next-token-l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cent.mpi-inf.mpg.de/qa" TargetMode="Externa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demo.allennlp.org/masked-l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keen/pykeen" TargetMode="External"/><Relationship Id="rId2" Type="http://schemas.openxmlformats.org/officeDocument/2006/relationships/hyperlink" Target="https://wikipedia2vec.github.io/wikipedia2vec/usage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523807"/>
            <a:ext cx="7983747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Automated knowledge</a:t>
            </a:r>
            <a:br>
              <a:rPr lang="en-US" dirty="0"/>
            </a:br>
            <a:r>
              <a:rPr lang="en-US" dirty="0"/>
              <a:t> base construction</a:t>
            </a:r>
            <a:br>
              <a:rPr lang="en-US" sz="4800" dirty="0"/>
            </a:br>
            <a:br>
              <a:rPr lang="en-US" sz="4800" dirty="0"/>
            </a:br>
            <a:r>
              <a:rPr lang="en-US" sz="4000" dirty="0"/>
              <a:t>8. Language models and knowledge bases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71472"/>
            <a:ext cx="6858000" cy="1655762"/>
          </a:xfrm>
        </p:spPr>
        <p:txBody>
          <a:bodyPr/>
          <a:lstStyle/>
          <a:p>
            <a:r>
              <a:rPr lang="en-US" dirty="0"/>
              <a:t>Simon Razniewski</a:t>
            </a:r>
          </a:p>
          <a:p>
            <a:r>
              <a:rPr lang="en-US"/>
              <a:t>Summer term 2022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136320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6B973B-AEAC-4075-ADAD-5D45AE3CF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8" r="17894"/>
          <a:stretch/>
        </p:blipFill>
        <p:spPr>
          <a:xfrm>
            <a:off x="1107348" y="242388"/>
            <a:ext cx="7113864" cy="63732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6CF9E-4D97-4F7B-9CDD-EE0C6298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694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5C08-1137-49BB-BAA6-936D371B0B5C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305" y="3772204"/>
            <a:ext cx="4708357" cy="21330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151026" y="409072"/>
            <a:ext cx="3591637" cy="2536271"/>
            <a:chOff x="2499561" y="1716504"/>
            <a:chExt cx="5829300" cy="41164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27731"/>
            <a:stretch/>
          </p:blipFill>
          <p:spPr>
            <a:xfrm>
              <a:off x="2499561" y="1716504"/>
              <a:ext cx="5829300" cy="41164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92406"/>
            <a:stretch/>
          </p:blipFill>
          <p:spPr>
            <a:xfrm>
              <a:off x="2499561" y="1871070"/>
              <a:ext cx="5829300" cy="43252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1279">
            <a:off x="4226547" y="1620313"/>
            <a:ext cx="4705122" cy="8015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67" y="3370597"/>
            <a:ext cx="2140754" cy="31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70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2E29A-2CBE-4C1A-866D-FFA953E1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15C0FC-54E9-455F-A32F-6319FF81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476375"/>
            <a:ext cx="84867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9958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1C24-2E22-465D-A267-D89F8F39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5C5E-7E48-468B-95DC-29FA5D74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3C4D2-5103-49D8-96B6-F26543D1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3" y="276624"/>
            <a:ext cx="8704053" cy="54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9634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B129-DD47-40D2-9E7C-E74F83422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C410C-5D9D-4CD5-96F3-2014F2AC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07EA2-56D9-46BE-976F-AD3D09AB0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6"/>
            <a:ext cx="9144000" cy="3729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1758A-8304-4007-B948-A02DCD4BC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09" y="4554627"/>
            <a:ext cx="22955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725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9135-B1C9-47AB-9E73-0A377613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0AE5-2CF7-4B4C-AF22-E3517A779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Autoregressive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https://transformer.huggingface.co/doc/distil-gpt2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https://demo.allennlp.org/next-token-lm</a:t>
            </a:r>
            <a:endParaRPr lang="en-US" dirty="0"/>
          </a:p>
          <a:p>
            <a:endParaRPr lang="en-US" dirty="0"/>
          </a:p>
          <a:p>
            <a:r>
              <a:rPr lang="en-US" dirty="0"/>
              <a:t>Masked token prediction</a:t>
            </a:r>
          </a:p>
          <a:p>
            <a:pPr lvl="1"/>
            <a:r>
              <a:rPr lang="en-US" dirty="0">
                <a:hlinkClick r:id="rId5"/>
              </a:rPr>
              <a:t>https://demo.allennlp.org/masked-lm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http://localhost:8888/notebooks/bert-predict.ipynb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C8CD5-EDBB-4C50-9CE5-CAA8AC38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305863-5D68-4AC2-BB0D-CA2D93E60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754" y="5123657"/>
            <a:ext cx="6743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0219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E0F0-1C66-4450-8C0A-EA2D3C08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45BB-0FCA-4577-8D16-317FD1B2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Sub-symbolic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graph embeddings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Language models as knowledge bases?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LAMA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Prompt engineering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Context for LMs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Entities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Autoregressive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Analysis and comparison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Knowledge, probabilities and correlations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Curation and provenance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Bounds and benchmarks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 AND knowledge bases?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C7D1A-3225-4046-8678-723A7CFE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7876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5C08-1137-49BB-BAA6-936D371B0B5C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50" y="365126"/>
            <a:ext cx="7129978" cy="2103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409" y="2935257"/>
            <a:ext cx="4648715" cy="3603655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18102EE5-EE88-4D85-BCA4-589BA4EA7F2B}"/>
              </a:ext>
            </a:extLst>
          </p:cNvPr>
          <p:cNvSpPr/>
          <p:nvPr/>
        </p:nvSpPr>
        <p:spPr>
          <a:xfrm>
            <a:off x="5270741" y="172746"/>
            <a:ext cx="3623093" cy="21039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730 citations in 3 years</a:t>
            </a:r>
          </a:p>
        </p:txBody>
      </p:sp>
    </p:spTree>
    <p:extLst>
      <p:ext uri="{BB962C8B-B14F-4D97-AF65-F5344CB8AC3E}">
        <p14:creationId xmlns:p14="http://schemas.microsoft.com/office/powerpoint/2010/main" val="325081718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612E8-6964-4ADD-A84C-79F9859B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022D4-870B-4F08-9CF2-9237B0A95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4"/>
          <a:stretch/>
        </p:blipFill>
        <p:spPr>
          <a:xfrm>
            <a:off x="0" y="747391"/>
            <a:ext cx="9144000" cy="552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1507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AE9BB-A8FC-4F49-8442-C0886851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07107-F755-40E1-BC57-96784EDEE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112"/>
          <a:stretch/>
        </p:blipFill>
        <p:spPr>
          <a:xfrm>
            <a:off x="-1969697" y="7729268"/>
            <a:ext cx="9144000" cy="9784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481C564-07BD-4C98-9B0B-00EE30996A23}"/>
              </a:ext>
            </a:extLst>
          </p:cNvPr>
          <p:cNvGrpSpPr/>
          <p:nvPr/>
        </p:nvGrpSpPr>
        <p:grpSpPr>
          <a:xfrm>
            <a:off x="802257" y="788462"/>
            <a:ext cx="7319871" cy="3541999"/>
            <a:chOff x="0" y="1193903"/>
            <a:chExt cx="7319871" cy="354199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7E8A472-8A36-441A-AAAE-396013357C64}"/>
                </a:ext>
              </a:extLst>
            </p:cNvPr>
            <p:cNvGrpSpPr/>
            <p:nvPr/>
          </p:nvGrpSpPr>
          <p:grpSpPr>
            <a:xfrm>
              <a:off x="0" y="1193903"/>
              <a:ext cx="7181850" cy="3541999"/>
              <a:chOff x="0" y="1193903"/>
              <a:chExt cx="7181850" cy="354199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A456BCE-A7C4-4C7A-871D-6E6A0FE207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35377" b="20764"/>
              <a:stretch/>
            </p:blipFill>
            <p:spPr>
              <a:xfrm>
                <a:off x="0" y="1193903"/>
                <a:ext cx="5909094" cy="354199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4194F19-E4B2-4186-94E2-0C5BB82B84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5912" b="20764"/>
              <a:stretch/>
            </p:blipFill>
            <p:spPr>
              <a:xfrm>
                <a:off x="5893638" y="1193903"/>
                <a:ext cx="1288212" cy="3541999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CBEE11-6357-4904-85A5-1D9D8AE62713}"/>
                </a:ext>
              </a:extLst>
            </p:cNvPr>
            <p:cNvSpPr txBox="1"/>
            <p:nvPr/>
          </p:nvSpPr>
          <p:spPr>
            <a:xfrm>
              <a:off x="6142006" y="1381611"/>
              <a:ext cx="1177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LM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FE507E7-821F-4D83-9ABC-E08CEED0D4AF}"/>
              </a:ext>
            </a:extLst>
          </p:cNvPr>
          <p:cNvSpPr txBox="1"/>
          <p:nvPr/>
        </p:nvSpPr>
        <p:spPr>
          <a:xfrm>
            <a:off x="1159893" y="4137924"/>
            <a:ext cx="7090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Mean precision at one (P@1) for a frequency baseline, </a:t>
            </a:r>
            <a:r>
              <a:rPr lang="en-US" dirty="0" err="1"/>
              <a:t>DrQA</a:t>
            </a:r>
            <a:r>
              <a:rPr lang="en-US" dirty="0"/>
              <a:t>, a relation extraction with naive entity linking, oracle entity linking and BERT-base and BERT-large.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42E43-2B5D-424E-9A68-F83E7C9D4700}"/>
              </a:ext>
            </a:extLst>
          </p:cNvPr>
          <p:cNvSpPr txBox="1"/>
          <p:nvPr/>
        </p:nvSpPr>
        <p:spPr>
          <a:xfrm>
            <a:off x="802257" y="5595457"/>
            <a:ext cx="5732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Performance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on par with naive RE model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Either performances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far from practical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Still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noteworthy</a:t>
            </a:r>
            <a:r>
              <a:rPr lang="en-US" dirty="0">
                <a:sym typeface="Wingdings" panose="05000000000000000000" pitchFamily="2" charset="2"/>
              </a:rPr>
              <a:t> for such a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simple start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Performance increases with model size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436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E0F0-1C66-4450-8C0A-EA2D3C08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45BB-0FCA-4577-8D16-317FD1B2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Sub-symbolic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graph embeddings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Language models as knowledge bases?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Prompt engineering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Context for LMs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Entities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Autoregressive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Analysis and comparison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or correlation?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Curation and provenance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Probabilities, bounds and benchmarks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 AND knowledge bases?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C7D1A-3225-4046-8678-723A7CFE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91823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5AB9-ABC7-4706-8A89-8DE23C34D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LAMA – paper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81FBC-8B52-44EC-BFCE-D467F98C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34928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“We suspected BERT might have an advantage due to the larger amount of data it has processed, so we added Wikitext-103 as additional data to the relation extraction system and observed no significant change in performance. </a:t>
            </a:r>
            <a:r>
              <a:rPr lang="en-US" b="1" dirty="0">
                <a:solidFill>
                  <a:srgbClr val="0070C0"/>
                </a:solidFill>
              </a:rPr>
              <a:t>This suggests that </a:t>
            </a:r>
            <a:r>
              <a:rPr lang="en-US" dirty="0"/>
              <a:t>while relation extraction performance might be difficult to improve with more data, </a:t>
            </a:r>
            <a:r>
              <a:rPr lang="en-US" b="1" dirty="0">
                <a:solidFill>
                  <a:srgbClr val="0070C0"/>
                </a:solidFill>
              </a:rPr>
              <a:t>language models trained on ever growing corpora might become a viable alternative to traditional knowledge bases extracted from text in the future.”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CC7A9-636E-4CB6-89FE-43B8A6B1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0282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E0F0-1C66-4450-8C0A-EA2D3C08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45BB-0FCA-4577-8D16-317FD1B2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Sub-symbolic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graph embeddings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Language models as knowledge bases?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Prompt engineering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Context for LMs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Entities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Autoregressive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Analysis and comparison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Knowledge, probabilities and correlations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Curation and provenance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Bounds and benchmarks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 AND knowledge bases?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C7D1A-3225-4046-8678-723A7CFE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044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2A66-A2DD-4463-85E6-CCC529F3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prompts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A150-2CAF-475D-9A4A-EC5A56ECA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is the best prompt?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Shares similarity with problem of pattern-based extraction</a:t>
            </a:r>
          </a:p>
          <a:p>
            <a:r>
              <a:rPr lang="en-US" dirty="0"/>
              <a:t>But now we (implicitly) need a single (general) prompt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C1EA9-A29E-4E0A-AF93-CDD0168F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2A1EE-858E-41E7-BB06-9EAAD0A29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45" y="2192800"/>
            <a:ext cx="4388060" cy="24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4562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1FA2-A713-4EA4-942A-E85EA869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7AA56-B481-4F89-B989-0E5D84D08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Mining-based (distant supervision)</a:t>
            </a:r>
          </a:p>
          <a:p>
            <a:pPr lvl="1"/>
            <a:r>
              <a:rPr lang="en-US" dirty="0"/>
              <a:t>Middle-words</a:t>
            </a:r>
          </a:p>
          <a:p>
            <a:pPr lvl="1"/>
            <a:r>
              <a:rPr lang="en-US" dirty="0"/>
              <a:t>Dependency-path</a:t>
            </a:r>
          </a:p>
          <a:p>
            <a:r>
              <a:rPr lang="en-US" dirty="0">
                <a:solidFill>
                  <a:srgbClr val="0070C0"/>
                </a:solidFill>
              </a:rPr>
              <a:t>Paraphrasing-based</a:t>
            </a:r>
          </a:p>
          <a:p>
            <a:pPr lvl="1"/>
            <a:r>
              <a:rPr lang="en-US" dirty="0"/>
              <a:t>Back-translation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C0907-D8DE-4B25-9328-FB758D08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FC2DC-C463-47E8-BF06-026B06ABB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4209257"/>
            <a:ext cx="45243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1959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DF09-2DE3-4670-B74A-B1AFE14C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3262B-54B9-4CD9-987D-16DB48C7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86681-8779-4AB6-BFEA-BDB3A12C2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809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DA694B-2D3B-49F8-AC2D-A18FBDA76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957" y="4358437"/>
            <a:ext cx="4495800" cy="2066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DFE1AC-8574-4C3A-B50C-4B9F112761AD}"/>
              </a:ext>
            </a:extLst>
          </p:cNvPr>
          <p:cNvSpPr txBox="1"/>
          <p:nvPr/>
        </p:nvSpPr>
        <p:spPr>
          <a:xfrm>
            <a:off x="3960712" y="759316"/>
            <a:ext cx="998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(LAMA)</a:t>
            </a:r>
          </a:p>
        </p:txBody>
      </p:sp>
    </p:spTree>
    <p:extLst>
      <p:ext uri="{BB962C8B-B14F-4D97-AF65-F5344CB8AC3E}">
        <p14:creationId xmlns:p14="http://schemas.microsoft.com/office/powerpoint/2010/main" val="1299591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E0F0-1C66-4450-8C0A-EA2D3C08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45BB-0FCA-4577-8D16-317FD1B2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Sub-symbolic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graph embeddings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Language models as knowledge bases?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Prompt engineering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Context for LMs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Entities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Autoregressive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Analysis and comparison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Knowledge, probabilities and correlations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Curation and provenance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Bounds and benchmarks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 AND knowledge bases?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C7D1A-3225-4046-8678-723A7CFE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4738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9C99-88AC-4111-8519-5A49058F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31519-E427-4DBE-A04B-9B50A2EA3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B050"/>
                </a:solidFill>
              </a:rPr>
              <a:t>Einstein was born in [MASK].</a:t>
            </a:r>
          </a:p>
          <a:p>
            <a:r>
              <a:rPr lang="en-US" i="1" dirty="0">
                <a:solidFill>
                  <a:srgbClr val="00B050"/>
                </a:solidFill>
              </a:rPr>
              <a:t>Manchester is a great city. Einstein was born in [MASK]</a:t>
            </a:r>
          </a:p>
          <a:p>
            <a:r>
              <a:rPr lang="en-US" i="1" dirty="0">
                <a:solidFill>
                  <a:srgbClr val="00B050"/>
                </a:solidFill>
              </a:rPr>
              <a:t>The birth place of Einstein is Ulm. Einstein was born in [MASK].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9F95E-38D4-453E-AF84-3D598EFD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20402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AFFF7-07CF-477A-9FF1-9901F138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77027-9B70-4BCA-81D3-A0F63C65C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Text retrieval model (</a:t>
            </a:r>
            <a:r>
              <a:rPr lang="en-US" dirty="0" err="1"/>
              <a:t>DrQA</a:t>
            </a:r>
            <a:r>
              <a:rPr lang="en-US" dirty="0"/>
              <a:t>, based on TF-IDF), on Wikipedia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Quasi best possible context (called “Oracle”), manually or automatically aligned to Wikipedia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Adversarial context: A context very similar to the oracle one, but for a subject with different object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(Bert generating its own context)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C282E-2089-42CC-B010-F999903A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31960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4F6F-7376-4D18-9DBD-7D328878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00E69-13C1-41D0-9480-6D27FF17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36F9-D22B-40AB-9B37-50194F7E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FFFED-B7CF-4D9C-951B-904AC13D3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337"/>
            <a:ext cx="9144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607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55D3A-CE50-4801-97CD-FAD789A6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2D66D-8667-4F6D-8806-D1BE21B96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262062"/>
            <a:ext cx="90201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897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EE81-4A2A-422A-B3E8-14063D250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Symbolic vs. neural approaches in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9C2C-1B9B-4C69-8AB2-28FE7C7DA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Logic/computationalism vs. connectionism</a:t>
            </a:r>
          </a:p>
          <a:p>
            <a:r>
              <a:rPr lang="en-US" sz="2000" dirty="0"/>
              <a:t>Symbolic vs. </a:t>
            </a:r>
            <a:r>
              <a:rPr lang="en-US" sz="2000" dirty="0" err="1"/>
              <a:t>subsymbolic</a:t>
            </a:r>
            <a:endParaRPr lang="en-US" sz="2000" dirty="0"/>
          </a:p>
          <a:p>
            <a:r>
              <a:rPr lang="en-US" sz="2000" dirty="0"/>
              <a:t>… old debate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EFB31-7014-495E-B261-070D840C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22AE2-DDA7-44A8-8BC3-63C90140924B}"/>
              </a:ext>
            </a:extLst>
          </p:cNvPr>
          <p:cNvSpPr txBox="1"/>
          <p:nvPr/>
        </p:nvSpPr>
        <p:spPr>
          <a:xfrm>
            <a:off x="4200041" y="5432156"/>
            <a:ext cx="478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see, e.g., [Logical vs. Analogical or Symbolic vs. Connectionist or Neat vs. Scruffy, Minsky 1991]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1CDEE-C6CD-4FEA-BE84-A63507180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96" y="3276095"/>
            <a:ext cx="6796007" cy="215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9379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766343" y="4228321"/>
            <a:ext cx="1397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With KB context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46909" y="4239007"/>
            <a:ext cx="10729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in commonsense QA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5C08-1137-49BB-BAA6-936D371B0B5C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3543" y="4177431"/>
            <a:ext cx="218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Q: What do elephants eat?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2814120" y="4791433"/>
            <a:ext cx="997527" cy="82088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Ascent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2814120" y="3808554"/>
            <a:ext cx="997527" cy="82088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ConceptNet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194" y="2826015"/>
            <a:ext cx="3242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They eat a variety of plants, including the leaves of the elephant's horn.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989430" y="4343686"/>
            <a:ext cx="705195" cy="1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21788" y="4958698"/>
            <a:ext cx="753341" cy="275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81194" y="3992765"/>
            <a:ext cx="185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Elephants are big.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8707" y="4968540"/>
            <a:ext cx="204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Elephants eat grass.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74" y="2700282"/>
            <a:ext cx="713726" cy="7367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625" y="3711953"/>
            <a:ext cx="713726" cy="7367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001" y="4751965"/>
            <a:ext cx="639289" cy="675122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3811647" y="5234204"/>
            <a:ext cx="4053016" cy="984638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+19% correctness</a:t>
            </a:r>
            <a:br>
              <a:rPr lang="en-US" dirty="0"/>
            </a:br>
            <a:r>
              <a:rPr lang="en-US" dirty="0"/>
              <a:t>+21% </a:t>
            </a:r>
            <a:r>
              <a:rPr lang="en-US" dirty="0" err="1"/>
              <a:t>informativeness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774312"/>
            <a:ext cx="397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Demo: </a:t>
            </a:r>
            <a:r>
              <a:rPr lang="en-US" dirty="0">
                <a:hlinkClick r:id="rId5"/>
              </a:rPr>
              <a:t>https://ascent.mpi-inf.mpg.de/qa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17097" y="4448702"/>
            <a:ext cx="238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841921" y="5142776"/>
            <a:ext cx="1077972" cy="10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7894" y="1545354"/>
            <a:ext cx="7697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(Not knowledge extraction, but illustrates sensitivity of LM outputs to context)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Commonsense questions from Google search 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Context: Statements from different commonsense KBs (see previous lecture)</a:t>
            </a: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1037114" y="3253898"/>
            <a:ext cx="3882781" cy="904988"/>
          </a:xfrm>
          <a:prstGeom prst="bentConnector3">
            <a:avLst>
              <a:gd name="adj1" fmla="val 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28372" y="2792231"/>
            <a:ext cx="238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 KB</a:t>
            </a:r>
          </a:p>
        </p:txBody>
      </p:sp>
    </p:spTree>
    <p:extLst>
      <p:ext uri="{BB962C8B-B14F-4D97-AF65-F5344CB8AC3E}">
        <p14:creationId xmlns:p14="http://schemas.microsoft.com/office/powerpoint/2010/main" val="3314760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1" grpId="0"/>
      <p:bldP spid="16" grpId="0"/>
      <p:bldP spid="17" grpId="0"/>
      <p:bldP spid="3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E0F0-1C66-4450-8C0A-EA2D3C08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45BB-0FCA-4577-8D16-317FD1B2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Sub-symbolic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graph embeddings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Language models as knowledge bases?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Prompt engineering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Context for LMs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Autoregressive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Entities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Analysis and comparison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Knowledge, probabilities and correlations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Curation and provenance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Bounds and benchmarks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 AND knowledge bases?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C7D1A-3225-4046-8678-723A7CFE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9497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0340E-9B64-46A6-A493-89531445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Autoregressive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9450-59B5-40C0-91E4-6390F6FFF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BERT et al. struggle with multi-token prediction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Johnson and Johnson?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Albert Einstein vs. Hans Einstein</a:t>
            </a:r>
          </a:p>
          <a:p>
            <a:pPr lvl="1"/>
            <a:endParaRPr lang="en-US" dirty="0"/>
          </a:p>
          <a:p>
            <a:r>
              <a:rPr lang="en-US" dirty="0"/>
              <a:t>Can have multiple masks, but unclear how these interact, and how to decide on #masks</a:t>
            </a:r>
          </a:p>
          <a:p>
            <a:endParaRPr lang="en-US" dirty="0"/>
          </a:p>
          <a:p>
            <a:r>
              <a:rPr lang="en-US" dirty="0"/>
              <a:t>Autoregressive models allow variable-length predictions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8A034-7E43-4A4C-91B8-69EB8256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79633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448C-F846-4ECD-8DB2-2626A3CB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GPT-3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812C-7E86-4FDE-A177-170C77E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9872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E69C-5887-4CDF-A70B-6BF1432E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D4F4E-AEF9-4AF9-9BF0-96B1BA005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right-side context possible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Albert Einstein speaks the [MASK] language.</a:t>
            </a:r>
          </a:p>
          <a:p>
            <a:endParaRPr lang="en-US" dirty="0"/>
          </a:p>
          <a:p>
            <a:r>
              <a:rPr lang="en-US" dirty="0"/>
              <a:t>Autoregressive models can blabber on and on – where to stop?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Entities next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01035-0132-463D-A604-223F588B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847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E0F0-1C66-4450-8C0A-EA2D3C08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45BB-0FCA-4577-8D16-317FD1B2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Sub-symbolic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graph embeddings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Language models as knowledge bases?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Prompt engineering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Context for LMs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Autoregressive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Entities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Analysis and comparison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or correlation?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Curation and provenance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Probabilities, bounds and benchmarks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 AND knowledge bases?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C7D1A-3225-4046-8678-723A7CFE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7720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BEDD-2743-4C92-A52C-69770CBD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AE62-2692-492B-819A-7E5AFDA68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Multi-token</a:t>
            </a:r>
          </a:p>
          <a:p>
            <a:pPr lvl="1"/>
            <a:r>
              <a:rPr lang="en-US" dirty="0">
                <a:hlinkClick r:id="rId2"/>
              </a:rPr>
              <a:t>https://demo.allennlp.org/masked-lm</a:t>
            </a:r>
            <a:endParaRPr lang="en-US" dirty="0"/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Seoul is the capital of [MASK] [MASK].</a:t>
            </a:r>
          </a:p>
          <a:p>
            <a:endParaRPr lang="en-US" dirty="0"/>
          </a:p>
          <a:p>
            <a:r>
              <a:rPr lang="en-US" dirty="0"/>
              <a:t>Ambiguous entities</a:t>
            </a:r>
          </a:p>
          <a:p>
            <a:pPr lvl="1"/>
            <a:r>
              <a:rPr lang="en-US" dirty="0"/>
              <a:t>Output: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Joe Biden is born in [MASK]. </a:t>
            </a:r>
            <a:br>
              <a:rPr lang="en-US" i="1" dirty="0">
                <a:solidFill>
                  <a:srgbClr val="00B050"/>
                </a:solidFill>
              </a:rPr>
            </a:br>
            <a:r>
              <a:rPr lang="en-US" i="1" dirty="0">
                <a:solidFill>
                  <a:srgbClr val="00B050"/>
                </a:solidFill>
                <a:sym typeface="Wingdings" panose="05000000000000000000" pitchFamily="2" charset="2"/>
              </a:rPr>
              <a:t> [MASK] = Scranton ???</a:t>
            </a:r>
            <a:endParaRPr lang="en-US" i="1" dirty="0">
              <a:solidFill>
                <a:srgbClr val="00B050"/>
              </a:solidFill>
            </a:endParaRPr>
          </a:p>
          <a:p>
            <a:pPr lvl="4"/>
            <a:endParaRPr lang="en-US" dirty="0"/>
          </a:p>
          <a:p>
            <a:pPr lvl="1"/>
            <a:r>
              <a:rPr lang="en-US" dirty="0"/>
              <a:t>Input: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John Smith was a famous [MASK].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DF5DF-5F03-4618-A76C-CCFD3D4B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69A6E-81F9-4940-9B0F-60331C31F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743" y="2984070"/>
            <a:ext cx="3185414" cy="1795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B2029-4B94-4F2B-A312-9E7A4F469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43" y="5607102"/>
            <a:ext cx="3362807" cy="569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F9548-461F-4651-AAE7-6C329B4325D5}"/>
              </a:ext>
            </a:extLst>
          </p:cNvPr>
          <p:cNvSpPr txBox="1"/>
          <p:nvPr/>
        </p:nvSpPr>
        <p:spPr>
          <a:xfrm>
            <a:off x="5461233" y="617696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(hundreds more)</a:t>
            </a:r>
          </a:p>
        </p:txBody>
      </p:sp>
    </p:spTree>
    <p:extLst>
      <p:ext uri="{BB962C8B-B14F-4D97-AF65-F5344CB8AC3E}">
        <p14:creationId xmlns:p14="http://schemas.microsoft.com/office/powerpoint/2010/main" val="105975862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2C34-078F-4281-B06F-5F329F90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Introduce entities into the vocabulary of 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B9A5-FBEC-451F-A6B9-35D87A389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3023"/>
            <a:ext cx="7886700" cy="421393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E-BERT</a:t>
            </a:r>
            <a:r>
              <a:rPr lang="en-US" dirty="0"/>
              <a:t> [</a:t>
            </a:r>
            <a:r>
              <a:rPr lang="en-US" dirty="0" err="1"/>
              <a:t>Poerner</a:t>
            </a:r>
            <a:r>
              <a:rPr lang="en-US" dirty="0"/>
              <a:t> et al., EMNLP’20]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Enlarge the vocabulary of BERT </a:t>
            </a:r>
            <a:r>
              <a:rPr lang="en-US" dirty="0"/>
              <a:t>with tokens specific for each entity</a:t>
            </a:r>
          </a:p>
          <a:p>
            <a:pPr lvl="1"/>
            <a:r>
              <a:rPr lang="en-US" dirty="0" err="1"/>
              <a:t>Vocab</a:t>
            </a:r>
            <a:r>
              <a:rPr lang="en-US" baseline="-25000" dirty="0" err="1"/>
              <a:t>E</a:t>
            </a:r>
            <a:r>
              <a:rPr lang="en-US" baseline="-25000" dirty="0"/>
              <a:t>-BERT </a:t>
            </a:r>
            <a:r>
              <a:rPr lang="en-US" baseline="30000" dirty="0"/>
              <a:t>= </a:t>
            </a:r>
            <a:r>
              <a:rPr lang="en-US" baseline="30000" dirty="0">
                <a:solidFill>
                  <a:srgbClr val="00B050"/>
                </a:solidFill>
              </a:rPr>
              <a:t>{a, the, house, tree, red, blue, </a:t>
            </a:r>
            <a:r>
              <a:rPr lang="en-US" baseline="30000" dirty="0" err="1">
                <a:solidFill>
                  <a:srgbClr val="00B050"/>
                </a:solidFill>
              </a:rPr>
              <a:t>Scranton_Pennsylvania</a:t>
            </a:r>
            <a:r>
              <a:rPr lang="en-US" baseline="30000" dirty="0">
                <a:solidFill>
                  <a:srgbClr val="00B050"/>
                </a:solidFill>
              </a:rPr>
              <a:t>, 					</a:t>
            </a:r>
            <a:r>
              <a:rPr lang="en-US" baseline="30000" dirty="0" err="1">
                <a:solidFill>
                  <a:srgbClr val="00B050"/>
                </a:solidFill>
              </a:rPr>
              <a:t>John_Smith_botanist</a:t>
            </a:r>
            <a:r>
              <a:rPr lang="en-US" baseline="30000" dirty="0">
                <a:solidFill>
                  <a:srgbClr val="00B050"/>
                </a:solidFill>
              </a:rPr>
              <a:t>, </a:t>
            </a:r>
            <a:r>
              <a:rPr lang="en-US" baseline="30000" dirty="0" err="1">
                <a:solidFill>
                  <a:srgbClr val="00B050"/>
                </a:solidFill>
              </a:rPr>
              <a:t>Saarland_University</a:t>
            </a:r>
            <a:r>
              <a:rPr lang="en-US" baseline="30000" dirty="0">
                <a:solidFill>
                  <a:srgbClr val="00B050"/>
                </a:solidFill>
              </a:rPr>
              <a:t>, …}</a:t>
            </a:r>
            <a:endParaRPr lang="en-US" baseline="-25000" dirty="0">
              <a:solidFill>
                <a:srgbClr val="00B050"/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Assign </a:t>
            </a:r>
            <a:r>
              <a:rPr lang="en-US" dirty="0">
                <a:solidFill>
                  <a:srgbClr val="0070C0"/>
                </a:solidFill>
              </a:rPr>
              <a:t>word vectors to entity tokens </a:t>
            </a:r>
            <a:r>
              <a:rPr lang="en-US" dirty="0"/>
              <a:t>based on linear fit of another word-entity aligned corpus: Wikipedia2vec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Wikipedia2vec</a:t>
            </a:r>
            <a:r>
              <a:rPr lang="en-US" dirty="0"/>
              <a:t>: Computes embeddings for words and entities such that:</a:t>
            </a:r>
          </a:p>
          <a:p>
            <a:pPr lvl="2"/>
            <a:r>
              <a:rPr lang="en-US" dirty="0"/>
              <a:t>Words and entities appearing in similar context have similar embeddings (skip-gram model)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Runtime: Can now feed entities in input, or restrict [MASK] predictions to entities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7012F-D06A-4465-A632-E5C20F5F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873559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242E-61A7-4048-BB03-41B23C98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14014" cy="1325563"/>
          </a:xfrm>
        </p:spPr>
        <p:txBody>
          <a:bodyPr>
            <a:normAutofit/>
          </a:bodyPr>
          <a:lstStyle/>
          <a:p>
            <a:r>
              <a:rPr lang="en-US" sz="3800" dirty="0"/>
              <a:t>Solution 2: Let autoregressive models generate unambiguous entity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D7DC-321D-4B0D-B359-AAEF2A835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Wikipedia entity identifiers:</a:t>
            </a:r>
          </a:p>
          <a:p>
            <a:pPr lvl="2"/>
            <a:r>
              <a:rPr lang="en-US" i="1" dirty="0" err="1">
                <a:solidFill>
                  <a:srgbClr val="00B050"/>
                </a:solidFill>
              </a:rPr>
              <a:t>John_Smith</a:t>
            </a:r>
            <a:r>
              <a:rPr lang="en-US" i="1" dirty="0">
                <a:solidFill>
                  <a:srgbClr val="00B050"/>
                </a:solidFill>
              </a:rPr>
              <a:t>_(astronomer)</a:t>
            </a:r>
          </a:p>
          <a:p>
            <a:pPr lvl="2"/>
            <a:r>
              <a:rPr lang="en-US" i="1" dirty="0" err="1">
                <a:solidFill>
                  <a:srgbClr val="00B050"/>
                </a:solidFill>
              </a:rPr>
              <a:t>Frederick_Smith</a:t>
            </a:r>
            <a:r>
              <a:rPr lang="en-US" i="1" dirty="0">
                <a:solidFill>
                  <a:srgbClr val="00B050"/>
                </a:solidFill>
              </a:rPr>
              <a:t>_(British_Army_officer,_born_1790)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Scranton,_</a:t>
            </a:r>
            <a:r>
              <a:rPr lang="en-US" i="1" dirty="0" err="1">
                <a:solidFill>
                  <a:srgbClr val="00B050"/>
                </a:solidFill>
              </a:rPr>
              <a:t>North_Dakota</a:t>
            </a:r>
            <a:endParaRPr lang="en-US" i="1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Are not arbitrary </a:t>
            </a:r>
            <a:r>
              <a:rPr lang="en-US" i="1" dirty="0"/>
              <a:t>G7A3kg89g4GWSKW</a:t>
            </a:r>
            <a:r>
              <a:rPr lang="en-US" dirty="0"/>
              <a:t> identifiers!</a:t>
            </a:r>
          </a:p>
          <a:p>
            <a:pPr lvl="1"/>
            <a:r>
              <a:rPr lang="en-US" dirty="0"/>
              <a:t>Carry structure that LMs might exploit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GENRE language model</a:t>
            </a:r>
            <a:r>
              <a:rPr lang="en-US" dirty="0"/>
              <a:t> [De Cao et al., ICLR 2021]:</a:t>
            </a:r>
          </a:p>
          <a:p>
            <a:pPr lvl="1"/>
            <a:r>
              <a:rPr lang="en-US" dirty="0"/>
              <a:t>Train autoregressive model to directly predict textual identifiers</a:t>
            </a:r>
          </a:p>
          <a:p>
            <a:pPr lvl="1"/>
            <a:r>
              <a:rPr lang="en-US" dirty="0"/>
              <a:t>Ensure validity by constraining generation using a </a:t>
            </a:r>
            <a:r>
              <a:rPr lang="en-US" dirty="0" err="1"/>
              <a:t>trie</a:t>
            </a:r>
            <a:r>
              <a:rPr lang="en-US" dirty="0"/>
              <a:t> of entity name components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Advantages</a:t>
            </a:r>
          </a:p>
          <a:p>
            <a:pPr lvl="1"/>
            <a:r>
              <a:rPr lang="en-US" dirty="0"/>
              <a:t>Allows LM to </a:t>
            </a:r>
            <a:r>
              <a:rPr lang="en-US" dirty="0">
                <a:solidFill>
                  <a:srgbClr val="0070C0"/>
                </a:solidFill>
              </a:rPr>
              <a:t>exploit textual structure </a:t>
            </a:r>
            <a:r>
              <a:rPr lang="en-US" dirty="0"/>
              <a:t>of IDs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</a:t>
            </a:r>
            <a:r>
              <a:rPr lang="en-US" dirty="0"/>
              <a:t> need to </a:t>
            </a:r>
            <a:r>
              <a:rPr lang="en-US" dirty="0">
                <a:solidFill>
                  <a:srgbClr val="0070C0"/>
                </a:solidFill>
              </a:rPr>
              <a:t>externally compute and store entity embeddings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ACDDE-027E-4A37-95B8-EA07B4A0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2733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F0D1C-918D-45C7-B6CB-BE7C5C52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C9A7A-4929-41E9-9BFF-E193DF4AD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23912"/>
            <a:ext cx="88392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287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155-49AC-4C13-BD87-09187834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subsymbolic</a:t>
            </a:r>
            <a:r>
              <a:rPr lang="en-US" dirty="0"/>
              <a:t> view of knowledge:</a:t>
            </a:r>
            <a:br>
              <a:rPr lang="en-US" dirty="0"/>
            </a:br>
            <a:r>
              <a:rPr lang="en-US" dirty="0"/>
              <a:t>KG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61FB-597B-4DB2-B67B-1445432BE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Idea: Turn complex KG objects into uniform real-valued vectors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Einstein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err="1"/>
              <a:t>bornIn</a:t>
            </a:r>
            <a:r>
              <a:rPr lang="en-US" sz="1600" dirty="0"/>
              <a:t> Ulm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err="1"/>
              <a:t>knownFor</a:t>
            </a:r>
            <a:r>
              <a:rPr lang="en-US" sz="1600" dirty="0"/>
              <a:t> Relativity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err="1"/>
              <a:t>almaMater</a:t>
            </a:r>
            <a:r>
              <a:rPr lang="en-US" sz="1600" dirty="0"/>
              <a:t> ETH Zürich</a:t>
            </a:r>
          </a:p>
          <a:p>
            <a:pPr marL="0" indent="0">
              <a:buNone/>
            </a:pPr>
            <a:r>
              <a:rPr lang="en-US" sz="1600" dirty="0"/>
              <a:t>…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Yesterday</a:t>
            </a:r>
          </a:p>
          <a:p>
            <a:pPr marL="0" indent="0">
              <a:buNone/>
            </a:pPr>
            <a:r>
              <a:rPr lang="en-US" sz="1600" dirty="0"/>
              <a:t>  performer Beatles</a:t>
            </a:r>
          </a:p>
          <a:p>
            <a:pPr marL="0" indent="0">
              <a:buNone/>
            </a:pPr>
            <a:r>
              <a:rPr lang="en-US" sz="1600" dirty="0"/>
              <a:t>  composer Lennon-McCartney</a:t>
            </a:r>
          </a:p>
          <a:p>
            <a:pPr marL="0" indent="0">
              <a:buNone/>
            </a:pPr>
            <a:r>
              <a:rPr lang="en-US" sz="1600" dirty="0"/>
              <a:t>  </a:t>
            </a:r>
            <a:r>
              <a:rPr lang="en-US" sz="1600" dirty="0" err="1"/>
              <a:t>chartRank</a:t>
            </a:r>
            <a:r>
              <a:rPr lang="en-US" sz="1600" dirty="0"/>
              <a:t> 1</a:t>
            </a:r>
          </a:p>
          <a:p>
            <a:pPr marL="0" indent="0">
              <a:buNone/>
            </a:pPr>
            <a:r>
              <a:rPr lang="en-US" sz="1600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BE32E-EB93-4B78-BA1E-C585101D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</a:t>
            </a:fld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1991516-6A57-4819-AD2D-B86AE325D9F6}"/>
              </a:ext>
            </a:extLst>
          </p:cNvPr>
          <p:cNvSpPr/>
          <p:nvPr/>
        </p:nvSpPr>
        <p:spPr>
          <a:xfrm>
            <a:off x="3278037" y="3256471"/>
            <a:ext cx="1604513" cy="345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68346E1-F635-48E6-A717-BE605F772C68}"/>
              </a:ext>
            </a:extLst>
          </p:cNvPr>
          <p:cNvSpPr/>
          <p:nvPr/>
        </p:nvSpPr>
        <p:spPr>
          <a:xfrm>
            <a:off x="3278037" y="5116901"/>
            <a:ext cx="1604513" cy="345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ACCC3-AFA3-4100-A6E6-545FE0639276}"/>
              </a:ext>
            </a:extLst>
          </p:cNvPr>
          <p:cNvSpPr txBox="1"/>
          <p:nvPr/>
        </p:nvSpPr>
        <p:spPr>
          <a:xfrm>
            <a:off x="5055079" y="3174521"/>
            <a:ext cx="3666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[0.32 0.02 0.93]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[0.01 0.95 0.07]</a:t>
            </a:r>
          </a:p>
        </p:txBody>
      </p:sp>
    </p:spTree>
    <p:extLst>
      <p:ext uri="{BB962C8B-B14F-4D97-AF65-F5344CB8AC3E}">
        <p14:creationId xmlns:p14="http://schemas.microsoft.com/office/powerpoint/2010/main" val="327862974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7D15E-6508-4635-B863-076980AB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773D9-0535-4D4F-BC78-F98604BAA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288"/>
          <a:stretch/>
        </p:blipFill>
        <p:spPr>
          <a:xfrm>
            <a:off x="844503" y="2232061"/>
            <a:ext cx="2368481" cy="2393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295C0-0B41-49F7-9FC1-75F5DF0A5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13"/>
          <a:stretch/>
        </p:blipFill>
        <p:spPr>
          <a:xfrm>
            <a:off x="4779209" y="2436858"/>
            <a:ext cx="3696192" cy="239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41529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27F3-531C-4631-9B8F-B6E8EF7F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04D68-1169-4055-B636-6E7640AA1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Entities are at the core of KBs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LMs</a:t>
            </a:r>
            <a:r>
              <a:rPr lang="en-US" dirty="0"/>
              <a:t> natively just create </a:t>
            </a:r>
            <a:r>
              <a:rPr lang="en-US" dirty="0">
                <a:solidFill>
                  <a:srgbClr val="0070C0"/>
                </a:solidFill>
              </a:rPr>
              <a:t>text tokens</a:t>
            </a:r>
          </a:p>
          <a:p>
            <a:endParaRPr lang="en-US" dirty="0"/>
          </a:p>
          <a:p>
            <a:r>
              <a:rPr lang="en-US" dirty="0"/>
              <a:t>Entities into text input and output?</a:t>
            </a:r>
          </a:p>
          <a:p>
            <a:pPr lvl="1"/>
            <a:r>
              <a:rPr lang="en-US" dirty="0"/>
              <a:t>Approaches:</a:t>
            </a:r>
          </a:p>
          <a:p>
            <a:pPr lvl="2"/>
            <a:r>
              <a:rPr lang="en-US" dirty="0"/>
              <a:t>Add </a:t>
            </a:r>
            <a:r>
              <a:rPr lang="en-US" dirty="0">
                <a:solidFill>
                  <a:srgbClr val="0070C0"/>
                </a:solidFill>
              </a:rPr>
              <a:t>entities</a:t>
            </a:r>
            <a:r>
              <a:rPr lang="en-US" dirty="0"/>
              <a:t> to </a:t>
            </a:r>
            <a:r>
              <a:rPr lang="en-US" dirty="0">
                <a:solidFill>
                  <a:srgbClr val="0070C0"/>
                </a:solidFill>
              </a:rPr>
              <a:t>LM vocabulary</a:t>
            </a:r>
          </a:p>
          <a:p>
            <a:pPr lvl="2"/>
            <a:r>
              <a:rPr lang="en-US" dirty="0"/>
              <a:t>Train </a:t>
            </a:r>
            <a:r>
              <a:rPr lang="en-US" dirty="0">
                <a:solidFill>
                  <a:srgbClr val="0070C0"/>
                </a:solidFill>
              </a:rPr>
              <a:t>autoregressive</a:t>
            </a:r>
            <a:r>
              <a:rPr lang="en-US" dirty="0"/>
              <a:t> model to </a:t>
            </a:r>
            <a:r>
              <a:rPr lang="en-US" dirty="0">
                <a:solidFill>
                  <a:srgbClr val="0070C0"/>
                </a:solidFill>
              </a:rPr>
              <a:t>generate surface IDs</a:t>
            </a:r>
          </a:p>
          <a:p>
            <a:endParaRPr lang="en-US" dirty="0"/>
          </a:p>
          <a:p>
            <a:r>
              <a:rPr lang="en-US" dirty="0"/>
              <a:t>Questions open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Incremental maintenance</a:t>
            </a:r>
            <a:r>
              <a:rPr lang="en-US" dirty="0"/>
              <a:t> (new entities emerging)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Sparse-text performance</a:t>
            </a:r>
          </a:p>
          <a:p>
            <a:pPr lvl="2"/>
            <a:r>
              <a:rPr lang="en-US" dirty="0"/>
              <a:t>Entities may very succinctly be described by structured properties (e.g., coordinates or birth date) – how much text is needed to match this (especially for long-tail entities?)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75D77-C59B-4FF9-8CF1-227D3F1A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927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E0F0-1C66-4450-8C0A-EA2D3C08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45BB-0FCA-4577-8D16-317FD1B2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Sub-symbolic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graph embeddings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Language models as knowledge bases?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Prompt engineering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Context for LMs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Entities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Autoregressive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Analysis and comparison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Knowledge or correlation?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Curation and provenance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Probabilities, bounds and benchmarks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 AND knowledge bases?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C7D1A-3225-4046-8678-723A7CFE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7810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7568E-7C8E-4352-855F-432AB821B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F479A-7C56-448A-88E2-D70A4BB15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 careful saying “an LM knows/believes statement X”</a:t>
            </a:r>
          </a:p>
          <a:p>
            <a:endParaRPr lang="en-US" dirty="0"/>
          </a:p>
          <a:p>
            <a:r>
              <a:rPr lang="en-US" dirty="0" err="1"/>
              <a:t>Antrophomorphizing</a:t>
            </a:r>
            <a:r>
              <a:rPr lang="en-US" dirty="0"/>
              <a:t> them is problematic anyway</a:t>
            </a:r>
          </a:p>
          <a:p>
            <a:pPr lvl="1"/>
            <a:r>
              <a:rPr lang="en-US" dirty="0"/>
              <a:t>Deflects blame from developers/(ab)users</a:t>
            </a:r>
          </a:p>
          <a:p>
            <a:endParaRPr lang="en-US" dirty="0"/>
          </a:p>
          <a:p>
            <a:r>
              <a:rPr lang="en-US" dirty="0"/>
              <a:t>But importantly, they are not trained to hold beliefs</a:t>
            </a:r>
          </a:p>
          <a:p>
            <a:pPr lvl="1"/>
            <a:r>
              <a:rPr lang="en-US" dirty="0"/>
              <a:t>They are trained on task to predict masked/next tokens, based on input corpus</a:t>
            </a:r>
          </a:p>
          <a:p>
            <a:pPr lvl="1"/>
            <a:r>
              <a:rPr lang="en-US" dirty="0"/>
              <a:t>Using them for predicting relational assertions is worth a try, but not what they are trained on!</a:t>
            </a:r>
          </a:p>
          <a:p>
            <a:pPr lvl="2"/>
            <a:r>
              <a:rPr lang="en-US" strike="sngStrike" dirty="0">
                <a:solidFill>
                  <a:srgbClr val="00B050"/>
                </a:solidFill>
              </a:rPr>
              <a:t>Do LMs know the birth place of Biden?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B050"/>
                </a:solidFill>
              </a:rPr>
              <a:t>Can we use LM, trained for the task of masked-token prediction on Wikipedia and web text, to predict the birth place of Biden?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64B87-F7F1-4C5A-99AE-AAD042A8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900938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Challenges (1/3)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79122" cy="4351338"/>
          </a:xfrm>
        </p:spPr>
        <p:txBody>
          <a:bodyPr>
            <a:normAutofit/>
          </a:bodyPr>
          <a:lstStyle/>
          <a:p>
            <a:pPr lvl="2"/>
            <a:endParaRPr lang="en-US" dirty="0">
              <a:solidFill>
                <a:srgbClr val="00B05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Does the LM output come from textual assertions, or is it derived from vague correlations?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5C08-1137-49BB-BAA6-936D371B0B5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04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0A29-74A3-4175-A7A9-6AED10A4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vs. “knowledge”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3F55B-CCD3-4456-A0BC-9DE41F043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Imagine a person who claims to know a lot of facts. </a:t>
            </a:r>
          </a:p>
          <a:p>
            <a:r>
              <a:rPr lang="en-US" dirty="0"/>
              <a:t>During a quiz, you ask them about the native language of actor </a:t>
            </a:r>
            <a:r>
              <a:rPr lang="en-US" dirty="0">
                <a:solidFill>
                  <a:srgbClr val="00B050"/>
                </a:solidFill>
              </a:rPr>
              <a:t>Jean Marais</a:t>
            </a:r>
            <a:r>
              <a:rPr lang="en-US" dirty="0"/>
              <a:t>. They correctly answer “</a:t>
            </a:r>
            <a:r>
              <a:rPr lang="en-US" dirty="0">
                <a:solidFill>
                  <a:srgbClr val="00B050"/>
                </a:solidFill>
              </a:rPr>
              <a:t>French</a:t>
            </a:r>
            <a:r>
              <a:rPr lang="en-US" dirty="0"/>
              <a:t>.” For a moment you are impressed, until you realize that Jean is a typical French name. So you ask the same question about </a:t>
            </a:r>
            <a:r>
              <a:rPr lang="en-US" dirty="0">
                <a:solidFill>
                  <a:srgbClr val="00B050"/>
                </a:solidFill>
              </a:rPr>
              <a:t>Daniel </a:t>
            </a:r>
            <a:r>
              <a:rPr lang="en-US" dirty="0" err="1">
                <a:solidFill>
                  <a:srgbClr val="00B050"/>
                </a:solidFill>
              </a:rPr>
              <a:t>Ceccaldi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(a French actor with an Italian-sounding name). This time, the person says “</a:t>
            </a:r>
            <a:r>
              <a:rPr lang="en-US" dirty="0">
                <a:solidFill>
                  <a:srgbClr val="00B050"/>
                </a:solidFill>
              </a:rPr>
              <a:t>Italian</a:t>
            </a:r>
            <a:r>
              <a:rPr lang="en-US" dirty="0"/>
              <a:t>.” </a:t>
            </a:r>
          </a:p>
          <a:p>
            <a:r>
              <a:rPr lang="en-US" dirty="0"/>
              <a:t>If this quiz were a QA benchmark, the person would have achieved a respectable Hits@1 score of 50%. Yet, you doubt that they really knew the first answer.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B2266-56B9-4C8B-B27A-1762261A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8213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8D883-46CF-4728-B157-7ADF1F07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8C2E9-C65C-4865-BF70-3E41BE325E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549" y="877477"/>
            <a:ext cx="78390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18833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9E09-F6BF-4165-9405-3BD970DE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correlations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EBC56-799E-4676-94C6-23D86DE2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D6809-AC3E-4894-8349-5AFBCC51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0" y="1565160"/>
            <a:ext cx="7886700" cy="5067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2C5A75-2E40-4858-8DA8-EBC10583B065}"/>
              </a:ext>
            </a:extLst>
          </p:cNvPr>
          <p:cNvSpPr/>
          <p:nvPr/>
        </p:nvSpPr>
        <p:spPr>
          <a:xfrm>
            <a:off x="863028" y="5146762"/>
            <a:ext cx="7530959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		Jean is a common name in [MASK]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French is in top-3 predictions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Jean Marais speaks French in ground truth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Drop row from benchmark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14716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4E4C-D0AC-47EF-B823-BB51CBD2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9FCD6-9EC8-40C5-A10F-B7EC9CEF0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P@1 drops by about 33%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B3934-971A-41AB-AB34-B6A33712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7774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E0F0-1C66-4450-8C0A-EA2D3C08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45BB-0FCA-4577-8D16-317FD1B2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Sub-symbolic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graph embeddings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Language models as knowledge bases?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Prompt engineering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Context for LMs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Entities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Autoregressive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Analysis and comparison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or correlation?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Curation and provenance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Probabilities, bounds and benchmarks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 AND knowledge bases?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C7D1A-3225-4046-8678-723A7CFE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3705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A5FB-3AF7-42D2-890F-47C4CF89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Demo/Links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8E8AA-8DFC-4CAB-9DBB-8AA0F1D3B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https://wikipedia2vec.github.io/wikipedia2vec/usage/</a:t>
            </a:r>
            <a:endParaRPr lang="en-US" dirty="0"/>
          </a:p>
          <a:p>
            <a:r>
              <a:rPr lang="en-US" dirty="0">
                <a:hlinkClick r:id="rId3"/>
              </a:rPr>
              <a:t>https://github.com/pykeen/pykeen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98B76-EF7A-46DE-BDE2-2E85031F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133290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Challenges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US" dirty="0" err="1"/>
              <a:t>Curatability</a:t>
            </a:r>
            <a:endParaRPr lang="en-US" dirty="0"/>
          </a:p>
          <a:p>
            <a:pPr lvl="2"/>
            <a:r>
              <a:rPr lang="en-US" dirty="0">
                <a:solidFill>
                  <a:srgbClr val="00B050"/>
                </a:solidFill>
              </a:rPr>
              <a:t>Addition is </a:t>
            </a:r>
            <a:r>
              <a:rPr lang="en-US" dirty="0" err="1">
                <a:solidFill>
                  <a:srgbClr val="00B050"/>
                </a:solidFill>
              </a:rPr>
              <a:t>nonmonotonic</a:t>
            </a:r>
            <a:endParaRPr lang="en-US" dirty="0">
              <a:solidFill>
                <a:srgbClr val="00B050"/>
              </a:solidFill>
            </a:endParaRPr>
          </a:p>
          <a:p>
            <a:pPr lvl="2"/>
            <a:r>
              <a:rPr lang="en-US" dirty="0">
                <a:solidFill>
                  <a:srgbClr val="00B050"/>
                </a:solidFill>
              </a:rPr>
              <a:t>Update/deletion is ???</a:t>
            </a:r>
            <a:br>
              <a:rPr lang="en-US" dirty="0"/>
            </a:br>
            <a:endParaRPr lang="en-US" dirty="0"/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/>
              <a:t>Provenance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Joe Biden is a strong advocate of … 2</a:t>
            </a:r>
            <a:r>
              <a:rPr lang="en-US" baseline="30000" dirty="0">
                <a:solidFill>
                  <a:srgbClr val="00B050"/>
                </a:solidFill>
              </a:rPr>
              <a:t>nd</a:t>
            </a:r>
            <a:r>
              <a:rPr lang="en-US" dirty="0">
                <a:solidFill>
                  <a:srgbClr val="00B050"/>
                </a:solidFill>
              </a:rPr>
              <a:t> amendment?</a:t>
            </a:r>
          </a:p>
          <a:p>
            <a:pPr marL="914400" lvl="2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dirty="0"/>
              <a:t>4.    Context helps but adds confusion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B050"/>
                </a:solidFill>
              </a:rPr>
              <a:t>Did the LM observe it in pre-training/predict it via correlation, or does it predict it based on the context?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5C08-1137-49BB-BAA6-936D371B0B5C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37BE8-93BA-4866-9721-48D7B5E39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0"/>
          <a:stretch/>
        </p:blipFill>
        <p:spPr>
          <a:xfrm>
            <a:off x="5970228" y="1690689"/>
            <a:ext cx="2687216" cy="158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602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E0F0-1C66-4450-8C0A-EA2D3C08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45BB-0FCA-4577-8D16-317FD1B2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Sub-symbolic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graph embeddings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Language models as knowledge bases?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Prompt engineering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Context for LMs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Entities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Autoregressive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Analysis and comparison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or correlation?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Curation and provenance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Probabilities, bounds and benchmarks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 AND knowledge bases?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C7D1A-3225-4046-8678-723A7CFE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80370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6486-4549-4675-95CC-86965481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CACB4-4A31-41EA-9791-41F2B0047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71550" lvl="1" indent="-514350">
              <a:buFont typeface="+mj-lt"/>
              <a:buAutoNum type="arabicPeriod" startAt="5"/>
            </a:pPr>
            <a:r>
              <a:rPr lang="en-US" dirty="0"/>
              <a:t>Epistemic: Probabilities ≠ knowledge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Birthplace(Biden) – Scranton (83%), New Castle (0.2%)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Birth country (</a:t>
            </a:r>
            <a:r>
              <a:rPr lang="en-US" dirty="0" err="1">
                <a:solidFill>
                  <a:srgbClr val="00B050"/>
                </a:solidFill>
              </a:rPr>
              <a:t>Bengio</a:t>
            </a:r>
            <a:r>
              <a:rPr lang="en-US" dirty="0">
                <a:solidFill>
                  <a:srgbClr val="00B050"/>
                </a:solidFill>
              </a:rPr>
              <a:t>) – France (3.5%), Canada (3.2%)</a:t>
            </a:r>
          </a:p>
          <a:p>
            <a:pPr marL="971550" lvl="1" indent="-514350">
              <a:buFont typeface="+mj-lt"/>
              <a:buAutoNum type="arabicPeriod" startAt="5"/>
            </a:pPr>
            <a:endParaRPr lang="en-US" dirty="0"/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/>
              <a:t>Probabilities do not reflect truth, but probabilities of likelihood over other tokens!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First woman </a:t>
            </a:r>
            <a:r>
              <a:rPr lang="en-US">
                <a:solidFill>
                  <a:srgbClr val="00B050"/>
                </a:solidFill>
              </a:rPr>
              <a:t>on moon </a:t>
            </a:r>
            <a:r>
              <a:rPr lang="en-US" dirty="0">
                <a:solidFill>
                  <a:srgbClr val="00B050"/>
                </a:solidFill>
              </a:rPr>
              <a:t>is [MASK]</a:t>
            </a:r>
          </a:p>
          <a:p>
            <a:pPr lvl="2"/>
            <a:r>
              <a:rPr lang="en-US" dirty="0" err="1">
                <a:solidFill>
                  <a:srgbClr val="00B050"/>
                </a:solidFill>
              </a:rPr>
              <a:t>Saarbrücken</a:t>
            </a:r>
            <a:r>
              <a:rPr lang="en-US" dirty="0">
                <a:solidFill>
                  <a:srgbClr val="00B050"/>
                </a:solidFill>
              </a:rPr>
              <a:t> is the mayor of [MASK].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The Saarland borders the [MASK] ocean.</a:t>
            </a:r>
          </a:p>
          <a:p>
            <a:pPr lvl="2"/>
            <a:endParaRPr lang="en-US" dirty="0">
              <a:solidFill>
                <a:srgbClr val="00B050"/>
              </a:solidFill>
            </a:endParaRPr>
          </a:p>
          <a:p>
            <a:pPr marL="914400" lvl="1" indent="-457200">
              <a:buFont typeface="+mj-lt"/>
              <a:buAutoNum type="arabicPeriod" startAt="5"/>
            </a:pPr>
            <a:r>
              <a:rPr lang="en-US" dirty="0"/>
              <a:t>Know your limits/abstain from answering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Microsoft was acquired by … Novell (84%)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Sun Microsystems was acquired by … Oracle (84%)</a:t>
            </a:r>
          </a:p>
          <a:p>
            <a:pPr marL="914400" lvl="1" indent="-457200">
              <a:buFont typeface="+mj-lt"/>
              <a:buAutoNum type="arabicPeriod" startAt="5"/>
            </a:pP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B74C5-C7B4-4890-9DDE-6FDCF1FE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87639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7D24-EEFC-48E7-AB01-BE11BEFD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10A08-4434-4A19-A323-7E2FD3472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Traditional IE</a:t>
            </a:r>
            <a:r>
              <a:rPr lang="en-US" dirty="0"/>
              <a:t>: Pattern-based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“was born in” </a:t>
            </a:r>
            <a:r>
              <a:rPr lang="en-US" dirty="0"/>
              <a:t>– 95% precision on test data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For 100 instances of this pattern in a text, 95 of the subject-object pairs really stand in that relation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The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LM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-KBC</a:t>
            </a:r>
          </a:p>
          <a:p>
            <a:pPr lvl="1"/>
            <a:r>
              <a:rPr lang="en-US" i="1" dirty="0">
                <a:solidFill>
                  <a:srgbClr val="00B050"/>
                </a:solidFill>
                <a:sym typeface="Wingdings" panose="05000000000000000000" pitchFamily="2" charset="2"/>
              </a:rPr>
              <a:t>color of elephants is … yellow</a:t>
            </a:r>
            <a:r>
              <a:rPr lang="en-US" dirty="0">
                <a:sym typeface="Wingdings" panose="05000000000000000000" pitchFamily="2" charset="2"/>
              </a:rPr>
              <a:t> – 37%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~ In 37 of 100 cases where the prefix was observed, the next token was yellow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Similarity-enriched/extrapolated/…</a:t>
            </a:r>
          </a:p>
          <a:p>
            <a:pPr lvl="2"/>
            <a:r>
              <a:rPr lang="en-US" i="1" dirty="0">
                <a:solidFill>
                  <a:srgbClr val="00B050"/>
                </a:solidFill>
                <a:sym typeface="Wingdings" panose="05000000000000000000" pitchFamily="2" charset="2"/>
              </a:rPr>
              <a:t>The sandwich of the gnu ate the umbrella in … silence </a:t>
            </a:r>
            <a:r>
              <a:rPr lang="en-US" dirty="0">
                <a:sym typeface="Wingdings" panose="05000000000000000000" pitchFamily="2" charset="2"/>
              </a:rPr>
              <a:t>– 14%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99EEB-C43C-4E13-B146-3E5AD2FE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30191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8030-B981-44D5-873A-507DC1C4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Abstaining from answering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A177F-B8CB-4EF7-8542-007AFD6B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Know when a </a:t>
            </a:r>
            <a:r>
              <a:rPr lang="en-US" dirty="0">
                <a:solidFill>
                  <a:srgbClr val="0070C0"/>
                </a:solidFill>
              </a:rPr>
              <a:t>subject-predicate pair </a:t>
            </a:r>
            <a:r>
              <a:rPr lang="en-US" dirty="0"/>
              <a:t>has </a:t>
            </a:r>
            <a:r>
              <a:rPr lang="en-US" dirty="0">
                <a:solidFill>
                  <a:srgbClr val="0070C0"/>
                </a:solidFill>
              </a:rPr>
              <a:t>no value</a:t>
            </a:r>
          </a:p>
          <a:p>
            <a:endParaRPr lang="en-US" dirty="0"/>
          </a:p>
          <a:p>
            <a:r>
              <a:rPr lang="en-US" i="1" dirty="0">
                <a:solidFill>
                  <a:srgbClr val="00B050"/>
                </a:solidFill>
              </a:rPr>
              <a:t>Angela Merkel, children, none</a:t>
            </a:r>
          </a:p>
          <a:p>
            <a:r>
              <a:rPr lang="en-US" i="1" dirty="0">
                <a:solidFill>
                  <a:srgbClr val="00B050"/>
                </a:solidFill>
              </a:rPr>
              <a:t>Switzerland, capital, none</a:t>
            </a:r>
          </a:p>
          <a:p>
            <a:r>
              <a:rPr lang="en-US" i="1" dirty="0">
                <a:solidFill>
                  <a:srgbClr val="00B050"/>
                </a:solidFill>
              </a:rPr>
              <a:t>Iceland, </a:t>
            </a:r>
            <a:r>
              <a:rPr lang="en-US" i="1" dirty="0" err="1">
                <a:solidFill>
                  <a:srgbClr val="00B050"/>
                </a:solidFill>
              </a:rPr>
              <a:t>landBorder</a:t>
            </a:r>
            <a:r>
              <a:rPr lang="en-US" i="1" dirty="0">
                <a:solidFill>
                  <a:srgbClr val="00B050"/>
                </a:solidFill>
              </a:rPr>
              <a:t>, none</a:t>
            </a:r>
          </a:p>
          <a:p>
            <a:endParaRPr lang="en-US" dirty="0"/>
          </a:p>
          <a:p>
            <a:r>
              <a:rPr lang="en-US" dirty="0"/>
              <a:t>Nontrivial for structured KBs too</a:t>
            </a:r>
          </a:p>
          <a:p>
            <a:pPr lvl="1"/>
            <a:r>
              <a:rPr lang="en-US" dirty="0"/>
              <a:t>Open-world vs. closed-world semantics</a:t>
            </a:r>
          </a:p>
          <a:p>
            <a:pPr lvl="1"/>
            <a:endParaRPr lang="en-US" dirty="0"/>
          </a:p>
          <a:p>
            <a:r>
              <a:rPr lang="en-US" dirty="0"/>
              <a:t>But </a:t>
            </a:r>
            <a:r>
              <a:rPr lang="en-US" dirty="0">
                <a:solidFill>
                  <a:srgbClr val="0070C0"/>
                </a:solidFill>
              </a:rPr>
              <a:t>structured KBs do not make up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C956D-BD38-43EF-90BE-99B11680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289803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38ED-BD00-4862-8864-BEBA8FCE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659188" cy="1325563"/>
          </a:xfrm>
        </p:spPr>
        <p:txBody>
          <a:bodyPr/>
          <a:lstStyle/>
          <a:p>
            <a:r>
              <a:rPr lang="en-US" dirty="0"/>
              <a:t>Meta-problem: Existing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7CF7D-65D8-470E-84FB-AC44CB69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LAMA and its variants</a:t>
            </a:r>
          </a:p>
          <a:p>
            <a:pPr lvl="1"/>
            <a:r>
              <a:rPr lang="en-US" dirty="0"/>
              <a:t>Sample (</a:t>
            </a:r>
            <a:r>
              <a:rPr lang="en-US" dirty="0" err="1"/>
              <a:t>s,p,o</a:t>
            </a:r>
            <a:r>
              <a:rPr lang="en-US" dirty="0"/>
              <a:t>) triples from a KB</a:t>
            </a:r>
          </a:p>
          <a:p>
            <a:pPr lvl="1"/>
            <a:r>
              <a:rPr lang="en-US" dirty="0"/>
              <a:t>Hide the object o</a:t>
            </a:r>
          </a:p>
          <a:p>
            <a:pPr lvl="1"/>
            <a:r>
              <a:rPr lang="en-US" dirty="0"/>
              <a:t>Let the LM predict o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For any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s-p-pair</a:t>
            </a:r>
            <a:r>
              <a:rPr lang="en-US" dirty="0">
                <a:sym typeface="Wingdings" panose="05000000000000000000" pitchFamily="2" charset="2"/>
              </a:rPr>
              <a:t> in the benchmark,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it is guaranteed that there is an object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Evaluation metric P@1 just looks how often that object is in top-1 predictions (across s-p-pairs)</a:t>
            </a:r>
          </a:p>
          <a:p>
            <a:endParaRPr lang="en-US" dirty="0"/>
          </a:p>
          <a:p>
            <a:r>
              <a:rPr lang="en-US" dirty="0"/>
              <a:t>Reality: There can be </a:t>
            </a:r>
            <a:r>
              <a:rPr lang="en-US" dirty="0">
                <a:solidFill>
                  <a:srgbClr val="0070C0"/>
                </a:solidFill>
              </a:rPr>
              <a:t>more than one object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Can the LM decide </a:t>
            </a:r>
            <a:r>
              <a:rPr lang="en-US" dirty="0">
                <a:solidFill>
                  <a:srgbClr val="0070C0"/>
                </a:solidFill>
              </a:rPr>
              <a:t>how many of its predictions are true?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Advertisement: </a:t>
            </a:r>
            <a:r>
              <a:rPr lang="en-US" dirty="0">
                <a:solidFill>
                  <a:srgbClr val="0070C0"/>
                </a:solidFill>
              </a:rPr>
              <a:t>LM-KB challenge @ ISWC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BD3B-D684-45E2-92E9-939317DD7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87306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0C59-D71E-4ECD-A70D-8C9F861C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61350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Knowledge Base Construction from Pre-trained Language Models (LM-KBC)</a:t>
            </a:r>
            <a:br>
              <a:rPr lang="en-US" sz="3600" b="1" dirty="0"/>
            </a:br>
            <a:r>
              <a:rPr lang="en-US" sz="3600" dirty="0"/>
              <a:t>Challenge at ISWC 2022 (virtual conference)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7A9FB0-9580-4364-A7D0-B4CDB8F1B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67" y="2307500"/>
            <a:ext cx="2512483" cy="69241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BC1E5-6E2B-45E2-8C6B-69CD4C55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8EA7B-9FD2-4844-AB9C-8C043B41D87B}"/>
              </a:ext>
            </a:extLst>
          </p:cNvPr>
          <p:cNvSpPr txBox="1"/>
          <p:nvPr/>
        </p:nvSpPr>
        <p:spPr>
          <a:xfrm>
            <a:off x="794059" y="1765063"/>
            <a:ext cx="72305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Task: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LMs to predict objects </a:t>
            </a:r>
            <a:br>
              <a:rPr lang="en-US" dirty="0"/>
            </a:br>
            <a:r>
              <a:rPr lang="en-US" dirty="0"/>
              <a:t>for given subject-predicate pairs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There may be 0, 1, or several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Materialize output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predict a concrete object set, </a:t>
            </a:r>
            <a:br>
              <a:rPr lang="en-US" dirty="0"/>
            </a:br>
            <a:r>
              <a:rPr lang="en-US" dirty="0"/>
              <a:t>     not just rank candidates)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Participation by July 14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Submit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Write a description of the approach as an academic paper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leaderboard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descriptions published in online proceedings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Approaches presented at virtual conference (last year registration $50)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Assignment 8 is a subset of this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https://lm-kbc.github.io/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AF6481-A560-40B5-A564-379B5B913372}"/>
              </a:ext>
            </a:extLst>
          </p:cNvPr>
          <p:cNvSpPr/>
          <p:nvPr/>
        </p:nvSpPr>
        <p:spPr>
          <a:xfrm>
            <a:off x="6223740" y="3542354"/>
            <a:ext cx="260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https://lm-kbc.github.io/</a:t>
            </a:r>
          </a:p>
        </p:txBody>
      </p:sp>
    </p:spTree>
    <p:extLst>
      <p:ext uri="{BB962C8B-B14F-4D97-AF65-F5344CB8AC3E}">
        <p14:creationId xmlns:p14="http://schemas.microsoft.com/office/powerpoint/2010/main" val="3133989840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E0F0-1C66-4450-8C0A-EA2D3C08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45BB-0FCA-4577-8D16-317FD1B2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Sub-symbolic models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graph embeddings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Language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Language models as knowledge bases?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Prompt engineering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Context for LMs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Entities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Autoregressive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Analysis and comparison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Knowledge or correlation?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Curation and provenance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Probabilities, bounds and benchmarks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Language models AND knowledge bases?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C7D1A-3225-4046-8678-723A7CFE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640389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DD3E0-82D4-4C1D-85F4-65355B41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58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282858-DF40-46D6-AC73-BA35B284B66B}"/>
              </a:ext>
            </a:extLst>
          </p:cNvPr>
          <p:cNvGrpSpPr/>
          <p:nvPr/>
        </p:nvGrpSpPr>
        <p:grpSpPr>
          <a:xfrm>
            <a:off x="171450" y="1835863"/>
            <a:ext cx="8801100" cy="2994703"/>
            <a:chOff x="171450" y="1435171"/>
            <a:chExt cx="8801100" cy="299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F32D69-8070-4C5B-A6EC-D97363B4B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3303"/>
            <a:stretch/>
          </p:blipFill>
          <p:spPr>
            <a:xfrm>
              <a:off x="171450" y="1435171"/>
              <a:ext cx="8801100" cy="219160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960F33-08FF-49EB-8A82-FB3214429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318"/>
            <a:stretch/>
          </p:blipFill>
          <p:spPr>
            <a:xfrm>
              <a:off x="171450" y="4010346"/>
              <a:ext cx="8801100" cy="419528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1AB875C-5DC1-4835-9930-30BDDC25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2EDB3-6941-4266-A60D-4CC3F3076752}"/>
              </a:ext>
            </a:extLst>
          </p:cNvPr>
          <p:cNvSpPr txBox="1"/>
          <p:nvPr/>
        </p:nvSpPr>
        <p:spPr>
          <a:xfrm>
            <a:off x="472612" y="4027470"/>
            <a:ext cx="820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Truth probabilities</a:t>
            </a:r>
            <a:r>
              <a:rPr lang="en-US" dirty="0"/>
              <a:t>	         No                                                              Typically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361F2D-7BB8-4EF9-A28B-7B1A08982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37" t="85318" r="17394" b="4186"/>
          <a:stretch/>
        </p:blipFill>
        <p:spPr>
          <a:xfrm>
            <a:off x="7198973" y="4069296"/>
            <a:ext cx="287677" cy="299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65BDE5-ED5A-4051-BD50-4E93A7244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0" t="85318" r="62023" b="4259"/>
          <a:stretch/>
        </p:blipFill>
        <p:spPr>
          <a:xfrm>
            <a:off x="3188199" y="4013234"/>
            <a:ext cx="397482" cy="2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6151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365B-DA76-453B-A876-C62763A5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6CB74-DEE3-4C74-A1A8-309890942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ym typeface="Wingdings" panose="05000000000000000000" pitchFamily="2" charset="2"/>
              </a:rPr>
              <a:t>Many KB applications: Precision matters way more than recall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Google KV project: Not adopted because it did not reach 99% precision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70C0"/>
                </a:solidFill>
              </a:rPr>
              <a:t>Lack of reliability for critical applications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r>
              <a:rPr lang="en-US" dirty="0"/>
              <a:t>Powerful exception: Similarity search</a:t>
            </a:r>
          </a:p>
          <a:p>
            <a:endParaRPr lang="en-US" dirty="0"/>
          </a:p>
          <a:p>
            <a:r>
              <a:rPr lang="en-US" dirty="0"/>
              <a:t>Areas where unreliable LM extractions may be useful:</a:t>
            </a:r>
          </a:p>
          <a:p>
            <a:pPr lvl="1"/>
            <a:r>
              <a:rPr lang="en-US" dirty="0"/>
              <a:t>Vague relations (“</a:t>
            </a:r>
            <a:r>
              <a:rPr lang="en-US" dirty="0">
                <a:solidFill>
                  <a:srgbClr val="00B050"/>
                </a:solidFill>
              </a:rPr>
              <a:t>field of work”, “known for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General concepts (“</a:t>
            </a:r>
            <a:r>
              <a:rPr lang="en-US" dirty="0">
                <a:solidFill>
                  <a:srgbClr val="00B050"/>
                </a:solidFill>
              </a:rPr>
              <a:t>airplane”, “elephant”, “pizza</a:t>
            </a:r>
            <a:r>
              <a:rPr lang="en-US" dirty="0"/>
              <a:t>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12514-B1C2-424A-BEAF-51C66A45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78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B421-71C1-4DD6-8F0C-6F38FDF7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KG embeddings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3442-6176-4875-B595-0E9EC05D9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Numeric vectors </a:t>
            </a:r>
            <a:r>
              <a:rPr lang="en-US" sz="2400" dirty="0"/>
              <a:t>great for tasks like </a:t>
            </a:r>
            <a:r>
              <a:rPr lang="en-US" sz="2400" dirty="0">
                <a:solidFill>
                  <a:srgbClr val="0070C0"/>
                </a:solidFill>
              </a:rPr>
              <a:t>similarity search</a:t>
            </a:r>
          </a:p>
          <a:p>
            <a:pPr lvl="1"/>
            <a:r>
              <a:rPr lang="en-US" sz="2000" dirty="0"/>
              <a:t>Idea stems from NLP – word embeddings</a:t>
            </a:r>
          </a:p>
          <a:p>
            <a:pPr lvl="1"/>
            <a:endParaRPr lang="en-US" dirty="0"/>
          </a:p>
          <a:p>
            <a:r>
              <a:rPr lang="en-US" sz="2400" dirty="0" err="1"/>
              <a:t>Rescal</a:t>
            </a:r>
            <a:r>
              <a:rPr lang="en-US" sz="2400" dirty="0"/>
              <a:t> (2011), </a:t>
            </a:r>
            <a:br>
              <a:rPr lang="en-US" sz="2400" dirty="0"/>
            </a:br>
            <a:r>
              <a:rPr lang="en-US" sz="2400" dirty="0" err="1"/>
              <a:t>TransE</a:t>
            </a:r>
            <a:r>
              <a:rPr lang="en-US" sz="2400" dirty="0"/>
              <a:t> (2013) et al:</a:t>
            </a:r>
            <a:br>
              <a:rPr lang="en-US" sz="2400" dirty="0"/>
            </a:br>
            <a:r>
              <a:rPr lang="en-US" sz="2400" dirty="0"/>
              <a:t>Topology allows to </a:t>
            </a:r>
            <a:br>
              <a:rPr lang="en-US" sz="2400" dirty="0"/>
            </a:br>
            <a:r>
              <a:rPr lang="en-US" sz="2400" dirty="0"/>
              <a:t>recover relations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9C2B1-A8DD-4FA3-9782-DD6EF696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70760-AEAC-41C6-96A1-2CB3E8852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34481"/>
            <a:ext cx="4479265" cy="3342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D4A135-CD5A-4861-A5A9-BBC628B21A0B}"/>
              </a:ext>
            </a:extLst>
          </p:cNvPr>
          <p:cNvSpPr txBox="1"/>
          <p:nvPr/>
        </p:nvSpPr>
        <p:spPr>
          <a:xfrm>
            <a:off x="5529532" y="6176963"/>
            <a:ext cx="320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(Illustration from word2vec)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679EB-5438-4B57-B4F8-0CDE4B06AD12}"/>
              </a:ext>
            </a:extLst>
          </p:cNvPr>
          <p:cNvSpPr txBox="1"/>
          <p:nvPr/>
        </p:nvSpPr>
        <p:spPr>
          <a:xfrm>
            <a:off x="405442" y="4729793"/>
            <a:ext cx="3882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Germany-Berlin  ≈  France-Paris</a:t>
            </a:r>
          </a:p>
          <a:p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r>
              <a:rPr lang="en-US" i="1" dirty="0">
                <a:solidFill>
                  <a:srgbClr val="00B050"/>
                </a:solidFill>
                <a:sym typeface="Wingdings" panose="05000000000000000000" pitchFamily="2" charset="2"/>
              </a:rPr>
              <a:t>Mozambique’s capital?</a:t>
            </a:r>
          </a:p>
          <a:p>
            <a:r>
              <a:rPr lang="en-US" i="1" dirty="0">
                <a:solidFill>
                  <a:srgbClr val="00B050"/>
                </a:solidFill>
              </a:rPr>
              <a:t>Germany-Berlin  ≈ Mozambique-X</a:t>
            </a:r>
          </a:p>
          <a:p>
            <a:r>
              <a:rPr lang="en-US" i="1" dirty="0">
                <a:solidFill>
                  <a:srgbClr val="00B050"/>
                </a:solidFill>
              </a:rPr>
              <a:t>X  ≈ </a:t>
            </a:r>
            <a:r>
              <a:rPr lang="en-US" i="1" dirty="0" err="1">
                <a:solidFill>
                  <a:srgbClr val="00B050"/>
                </a:solidFill>
              </a:rPr>
              <a:t>Mozambique-Germany+Berlin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11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9AE4-74A8-4D2C-8A4F-A4906806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LMs and KBs?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F69F-FD45-4EC1-9467-48A946418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LMs find their way into AKBC via subtasks: POS/dependency parsing, NER(C), RE, …</a:t>
            </a:r>
          </a:p>
          <a:p>
            <a:endParaRPr lang="en-US" dirty="0"/>
          </a:p>
          <a:p>
            <a:r>
              <a:rPr lang="en-US" dirty="0"/>
              <a:t>Area of specific noteworthiness: </a:t>
            </a:r>
            <a:r>
              <a:rPr lang="en-US" dirty="0">
                <a:solidFill>
                  <a:srgbClr val="0070C0"/>
                </a:solidFill>
              </a:rPr>
              <a:t>Relation extraction via span-prediction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spanBERT</a:t>
            </a:r>
            <a:r>
              <a:rPr lang="en-US" dirty="0"/>
              <a:t> family of models</a:t>
            </a:r>
          </a:p>
          <a:p>
            <a:pPr lvl="1"/>
            <a:r>
              <a:rPr lang="en-US" dirty="0"/>
              <a:t>Unlike context-enriched LM prompting, this ensures that answer is grounded in text</a:t>
            </a:r>
          </a:p>
          <a:p>
            <a:pPr lvl="1"/>
            <a:r>
              <a:rPr lang="en-US" dirty="0"/>
              <a:t>https://huggingface.co/deepset/roberta-base-squad2</a:t>
            </a:r>
          </a:p>
          <a:p>
            <a:endParaRPr lang="en-US" dirty="0"/>
          </a:p>
          <a:p>
            <a:r>
              <a:rPr lang="en-US" dirty="0"/>
              <a:t>Other view: </a:t>
            </a:r>
            <a:r>
              <a:rPr lang="en-US" dirty="0">
                <a:solidFill>
                  <a:srgbClr val="0070C0"/>
                </a:solidFill>
              </a:rPr>
              <a:t>LMs for validation</a:t>
            </a:r>
          </a:p>
          <a:p>
            <a:pPr lvl="1"/>
            <a:r>
              <a:rPr lang="en-US" dirty="0"/>
              <a:t>LMs are a lossy compression of huge corpora</a:t>
            </a:r>
          </a:p>
          <a:p>
            <a:pPr lvl="1"/>
            <a:r>
              <a:rPr lang="en-US" dirty="0"/>
              <a:t>LM prompting provides noisy views into these corpora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useful as corroboration signal in multi-source extraction validation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D2A1F-49E8-4A8B-8347-D3610A56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366258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0601" cy="4351338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LM: a lossy compression of huge text corpora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Prompting convenient way to glimpse into these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Fundamental limitations for AKBC: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Relation to source lost – spotted vs. correlation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Probabilities are not truth probabilities, but token likelihoods relative to each other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Negation/limits unclear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Maintenance unclear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Possible ways forward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LMs in many subtasks of AKBC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LMs in text-based QA for 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LMs as corroboration signals in multi-source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00111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998E-B8ED-427B-8857-5AAD5E6A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F88A0-4DDD-4032-9498-42E51138F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KG embeddings</a:t>
            </a:r>
          </a:p>
          <a:p>
            <a:pPr lvl="1"/>
            <a:r>
              <a:rPr lang="en-US" dirty="0" err="1"/>
              <a:t>Bordes</a:t>
            </a:r>
            <a:r>
              <a:rPr lang="en-US" dirty="0"/>
              <a:t>, Antoine, et al. "Translating embeddings for modeling multi-relational data." </a:t>
            </a:r>
            <a:r>
              <a:rPr lang="en-US" i="1" dirty="0" err="1"/>
              <a:t>NeurIPS</a:t>
            </a:r>
            <a:r>
              <a:rPr lang="en-US" i="1" dirty="0"/>
              <a:t> </a:t>
            </a:r>
            <a:r>
              <a:rPr lang="en-US" dirty="0"/>
              <a:t>(2013).</a:t>
            </a:r>
          </a:p>
          <a:p>
            <a:pPr lvl="1"/>
            <a:endParaRPr lang="en-US" dirty="0"/>
          </a:p>
          <a:p>
            <a:r>
              <a:rPr lang="en-US" dirty="0"/>
              <a:t>LAMA</a:t>
            </a:r>
          </a:p>
          <a:p>
            <a:pPr lvl="1"/>
            <a:r>
              <a:rPr lang="en-US" dirty="0" err="1"/>
              <a:t>Petroni</a:t>
            </a:r>
            <a:r>
              <a:rPr lang="en-US" dirty="0"/>
              <a:t>, Fabio, et al. "Language Models as Knowledge Bases?." </a:t>
            </a:r>
            <a:r>
              <a:rPr lang="en-US" i="1" dirty="0"/>
              <a:t>EMNLP </a:t>
            </a:r>
            <a:r>
              <a:rPr lang="en-US" dirty="0"/>
              <a:t>2019.</a:t>
            </a:r>
          </a:p>
          <a:p>
            <a:pPr lvl="1"/>
            <a:endParaRPr lang="en-US" dirty="0"/>
          </a:p>
          <a:p>
            <a:r>
              <a:rPr lang="en-US" dirty="0"/>
              <a:t>Prompt tuning</a:t>
            </a:r>
          </a:p>
          <a:p>
            <a:pPr lvl="1"/>
            <a:r>
              <a:rPr lang="en-US" dirty="0"/>
              <a:t>Jiang, </a:t>
            </a:r>
            <a:r>
              <a:rPr lang="en-US" dirty="0" err="1"/>
              <a:t>Zhengbao</a:t>
            </a:r>
            <a:r>
              <a:rPr lang="en-US" dirty="0"/>
              <a:t>, et al. "How can we know what language models know?." </a:t>
            </a:r>
            <a:r>
              <a:rPr lang="en-US" i="1" dirty="0"/>
              <a:t>TACL 2020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Context for LMs</a:t>
            </a:r>
          </a:p>
          <a:p>
            <a:pPr lvl="1"/>
            <a:r>
              <a:rPr lang="en-US" dirty="0" err="1"/>
              <a:t>Petroni</a:t>
            </a:r>
            <a:r>
              <a:rPr lang="en-US" dirty="0"/>
              <a:t>, Fabio, et al. "How Context Affects Language Models' Factual Predictions." </a:t>
            </a:r>
            <a:r>
              <a:rPr lang="en-US" i="1" dirty="0"/>
              <a:t>AKBC</a:t>
            </a:r>
            <a:r>
              <a:rPr lang="en-US" dirty="0"/>
              <a:t>. 2020.</a:t>
            </a:r>
          </a:p>
          <a:p>
            <a:pPr lvl="1"/>
            <a:endParaRPr lang="en-US" dirty="0"/>
          </a:p>
          <a:p>
            <a:r>
              <a:rPr lang="en-US" dirty="0"/>
              <a:t>Entities</a:t>
            </a:r>
          </a:p>
          <a:p>
            <a:pPr lvl="1"/>
            <a:r>
              <a:rPr lang="en-US" dirty="0"/>
              <a:t>De Cao. “Autoregressive Entity Retrieval”, ICLR 2021</a:t>
            </a:r>
          </a:p>
          <a:p>
            <a:pPr lvl="1"/>
            <a:r>
              <a:rPr lang="en-US" dirty="0"/>
              <a:t>E-BERT: Efficient-Yet-Effective Entity Embeddings for BERT, </a:t>
            </a:r>
            <a:r>
              <a:rPr lang="en-US" dirty="0" err="1"/>
              <a:t>Poerner</a:t>
            </a:r>
            <a:r>
              <a:rPr lang="en-US" dirty="0"/>
              <a:t> et al., EMNLP-Findings 2020</a:t>
            </a:r>
          </a:p>
          <a:p>
            <a:pPr lvl="1"/>
            <a:endParaRPr lang="en-US" dirty="0"/>
          </a:p>
          <a:p>
            <a:r>
              <a:rPr lang="en-US" dirty="0"/>
              <a:t>Overfitting to correlations</a:t>
            </a:r>
          </a:p>
          <a:p>
            <a:pPr lvl="1"/>
            <a:r>
              <a:rPr lang="en-US" dirty="0"/>
              <a:t>E-BERT: Efficient-Yet-Effective Entity Embeddings for BERT, </a:t>
            </a:r>
            <a:r>
              <a:rPr lang="en-US" dirty="0" err="1"/>
              <a:t>Poerner</a:t>
            </a:r>
            <a:r>
              <a:rPr lang="en-US" dirty="0"/>
              <a:t> et al., EMNLP-Findings 2020</a:t>
            </a:r>
          </a:p>
          <a:p>
            <a:pPr lvl="1"/>
            <a:r>
              <a:rPr lang="en-US" dirty="0"/>
              <a:t>Knowledgeable or Educated Guess? Revisiting Language Models as Knowledge Bases, Cao et al., ACL 2021</a:t>
            </a:r>
          </a:p>
          <a:p>
            <a:pPr lvl="1"/>
            <a:endParaRPr lang="en-US" dirty="0"/>
          </a:p>
          <a:p>
            <a:r>
              <a:rPr lang="en-US"/>
              <a:t>Critical analysis</a:t>
            </a:r>
            <a:endParaRPr lang="en-US" dirty="0"/>
          </a:p>
          <a:p>
            <a:pPr lvl="1"/>
            <a:r>
              <a:rPr lang="en-US" dirty="0" err="1"/>
              <a:t>Razniewski</a:t>
            </a:r>
            <a:r>
              <a:rPr lang="en-US" dirty="0"/>
              <a:t> et al. Language Models As or For Knowledge Bases, DL4KG@ISWC,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8FA32-8C09-418F-9034-2C920E82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9490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39EA-FEF1-464B-82C9-99836C4F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KG embeddings for predicting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1903B-A742-4A7C-9777-AE7904E6C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Intellectually interesting</a:t>
            </a:r>
          </a:p>
          <a:p>
            <a:endParaRPr lang="en-US" dirty="0"/>
          </a:p>
          <a:p>
            <a:r>
              <a:rPr lang="en-US" dirty="0"/>
              <a:t>Did not significantly impact real use cases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Major limitation:</a:t>
            </a:r>
          </a:p>
          <a:p>
            <a:pPr lvl="1"/>
            <a:r>
              <a:rPr lang="en-US" dirty="0"/>
              <a:t>Embeddings are </a:t>
            </a:r>
            <a:r>
              <a:rPr lang="en-US" dirty="0">
                <a:solidFill>
                  <a:srgbClr val="0070C0"/>
                </a:solidFill>
              </a:rPr>
              <a:t>computed from KG itself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No real “new insights”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Latent rehash of knowledge that is also accessible to interpretable methods (e.g., rule mining)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But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language models </a:t>
            </a:r>
            <a:r>
              <a:rPr lang="en-US" dirty="0">
                <a:sym typeface="Wingdings" panose="05000000000000000000" pitchFamily="2" charset="2"/>
              </a:rPr>
              <a:t>are built from text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Real chance for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complementary perspective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752BB-6949-4D4A-881F-EA6F2D1A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5251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365126"/>
            <a:ext cx="845003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Pre-trained neural language models (LMs)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538959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0070C0"/>
                </a:solidFill>
              </a:rPr>
              <a:t>Huge multi-layer neural networks self-trained on large corpora, later fine-tuned to a variety of tasks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rgbClr val="0070C0"/>
                </a:solidFill>
              </a:rPr>
              <a:t>Huge</a:t>
            </a:r>
            <a:r>
              <a:rPr lang="en-US" sz="2000" dirty="0"/>
              <a:t>: Only recently became trainable </a:t>
            </a:r>
            <a:br>
              <a:rPr lang="en-US" sz="2000" dirty="0"/>
            </a:br>
            <a:r>
              <a:rPr lang="en-US" sz="2000" dirty="0"/>
              <a:t>(e.g., GPT-3: 175B parameters)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rgbClr val="0070C0"/>
                </a:solidFill>
              </a:rPr>
              <a:t>Self-training</a:t>
            </a:r>
            <a:r>
              <a:rPr lang="en-US" sz="2000" dirty="0"/>
              <a:t>: Require no further human labels - predict randomly masked words, or sentence order on existing texts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solidFill>
                  <a:srgbClr val="0070C0"/>
                </a:solidFill>
              </a:rPr>
              <a:t>Fine-tuning to applications</a:t>
            </a:r>
            <a:r>
              <a:rPr lang="en-US" sz="2000" dirty="0"/>
              <a:t>: Can be transferred to a range of text-related tasks with relatively few labelled samples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70C0"/>
                </a:solidFill>
              </a:rPr>
              <a:t>Popular instances</a:t>
            </a:r>
            <a:r>
              <a:rPr lang="en-US" sz="2400" dirty="0"/>
              <a:t>: </a:t>
            </a:r>
            <a:r>
              <a:rPr lang="en-US" sz="2400" dirty="0" err="1"/>
              <a:t>ELMo</a:t>
            </a:r>
            <a:r>
              <a:rPr lang="en-US" sz="2400" dirty="0"/>
              <a:t>, BERT, GPT, T5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5C08-1137-49BB-BAA6-936D371B0B5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0"/>
          <a:stretch/>
        </p:blipFill>
        <p:spPr>
          <a:xfrm>
            <a:off x="6391468" y="3228609"/>
            <a:ext cx="2687216" cy="1589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0602" y="2582278"/>
            <a:ext cx="262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The lion chased the zebra.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6589" y="4818430"/>
            <a:ext cx="2429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The lion chased the [?].</a:t>
            </a:r>
          </a:p>
          <a:p>
            <a:endParaRPr lang="en-US" i="1" dirty="0">
              <a:solidFill>
                <a:srgbClr val="00B050"/>
              </a:solidFill>
            </a:endParaRPr>
          </a:p>
          <a:p>
            <a:r>
              <a:rPr lang="en-US" i="1" dirty="0">
                <a:solidFill>
                  <a:srgbClr val="00B050"/>
                </a:solidFill>
              </a:rPr>
              <a:t>[?] = zebra</a:t>
            </a:r>
          </a:p>
        </p:txBody>
      </p:sp>
    </p:spTree>
    <p:extLst>
      <p:ext uri="{BB962C8B-B14F-4D97-AF65-F5344CB8AC3E}">
        <p14:creationId xmlns:p14="http://schemas.microsoft.com/office/powerpoint/2010/main" val="4071732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0890-C9D5-4084-A2D4-E093F90E8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833C-AFE4-486E-A05A-89B20E7B1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Masked language modelling </a:t>
            </a:r>
            <a:r>
              <a:rPr lang="en-US" dirty="0"/>
              <a:t>(BERT, </a:t>
            </a:r>
            <a:r>
              <a:rPr lang="en-US" dirty="0" err="1"/>
              <a:t>RoBERTa</a:t>
            </a:r>
            <a:r>
              <a:rPr lang="en-US" dirty="0"/>
              <a:t>, et al.)</a:t>
            </a:r>
          </a:p>
          <a:p>
            <a:pPr lvl="1"/>
            <a:r>
              <a:rPr lang="en-US" dirty="0"/>
              <a:t>Can predict a single token at arbitrary position</a:t>
            </a:r>
          </a:p>
          <a:p>
            <a:pPr lvl="1"/>
            <a:r>
              <a:rPr lang="en-US" i="1" dirty="0" err="1">
                <a:solidFill>
                  <a:srgbClr val="00B050"/>
                </a:solidFill>
              </a:rPr>
              <a:t>Saarbrücken</a:t>
            </a:r>
            <a:r>
              <a:rPr lang="en-US" i="1" dirty="0">
                <a:solidFill>
                  <a:srgbClr val="00B050"/>
                </a:solidFill>
              </a:rPr>
              <a:t> is located at the [MASK] ocean.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Autoregressive models </a:t>
            </a:r>
            <a:r>
              <a:rPr lang="en-US" dirty="0"/>
              <a:t>(GPT-2/3, T5, et al.)</a:t>
            </a:r>
          </a:p>
          <a:p>
            <a:pPr lvl="1"/>
            <a:r>
              <a:rPr lang="en-US" dirty="0"/>
              <a:t>Can predict an open-ended sequence to the right</a:t>
            </a:r>
          </a:p>
          <a:p>
            <a:pPr lvl="1"/>
            <a:r>
              <a:rPr lang="en-US" i="1" dirty="0" err="1">
                <a:solidFill>
                  <a:srgbClr val="00B050"/>
                </a:solidFill>
              </a:rPr>
              <a:t>Saarbrücken</a:t>
            </a:r>
            <a:r>
              <a:rPr lang="en-US" i="1" dirty="0">
                <a:solidFill>
                  <a:srgbClr val="00B050"/>
                </a:solidFill>
              </a:rPr>
              <a:t> is located at ….</a:t>
            </a:r>
          </a:p>
          <a:p>
            <a:pPr lvl="1"/>
            <a:endParaRPr lang="en-US" dirty="0"/>
          </a:p>
          <a:p>
            <a:r>
              <a:rPr lang="en-US" dirty="0"/>
              <a:t>Differences in pre-training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C38B6-10D7-46F6-A8FC-1E01106C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054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3092</Words>
  <Application>Microsoft Office PowerPoint</Application>
  <PresentationFormat>On-screen Show (4:3)</PresentationFormat>
  <Paragraphs>645</Paragraphs>
  <Slides>62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Wingdings</vt:lpstr>
      <vt:lpstr>Office Theme</vt:lpstr>
      <vt:lpstr>Automated knowledge  base construction  8. Language models and knowledge bases</vt:lpstr>
      <vt:lpstr>Outline</vt:lpstr>
      <vt:lpstr>Symbolic vs. neural approaches in AI</vt:lpstr>
      <vt:lpstr>A subsymbolic view of knowledge: KG embeddings</vt:lpstr>
      <vt:lpstr>Demo/Links</vt:lpstr>
      <vt:lpstr>KG embeddings (2)</vt:lpstr>
      <vt:lpstr>KG embeddings for predicting knowledge</vt:lpstr>
      <vt:lpstr>Pre-trained neural language models (LMs)</vt:lpstr>
      <vt:lpstr>Main variants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it</vt:lpstr>
      <vt:lpstr>Outline</vt:lpstr>
      <vt:lpstr>PowerPoint Presentation</vt:lpstr>
      <vt:lpstr>PowerPoint Presentation</vt:lpstr>
      <vt:lpstr>PowerPoint Presentation</vt:lpstr>
      <vt:lpstr>LAMA – paper conclusion</vt:lpstr>
      <vt:lpstr>Outline</vt:lpstr>
      <vt:lpstr>Problems with prompts</vt:lpstr>
      <vt:lpstr>Approaches</vt:lpstr>
      <vt:lpstr>PowerPoint Presentation</vt:lpstr>
      <vt:lpstr>Outline</vt:lpstr>
      <vt:lpstr>Demo</vt:lpstr>
      <vt:lpstr>Context comparison</vt:lpstr>
      <vt:lpstr>PowerPoint Presentation</vt:lpstr>
      <vt:lpstr>PowerPoint Presentation</vt:lpstr>
      <vt:lpstr>Context in commonsense QA</vt:lpstr>
      <vt:lpstr>Outline</vt:lpstr>
      <vt:lpstr>Autoregressive models</vt:lpstr>
      <vt:lpstr>Demo: GPT-3</vt:lpstr>
      <vt:lpstr>Tradeoff</vt:lpstr>
      <vt:lpstr>Outline</vt:lpstr>
      <vt:lpstr>Problems with entities</vt:lpstr>
      <vt:lpstr>Solution 1: Introduce entities into the vocabulary of BERT</vt:lpstr>
      <vt:lpstr>Solution 2: Let autoregressive models generate unambiguous entity identifiers</vt:lpstr>
      <vt:lpstr>PowerPoint Presentation</vt:lpstr>
      <vt:lpstr>PowerPoint Presentation</vt:lpstr>
      <vt:lpstr>Entities - summary</vt:lpstr>
      <vt:lpstr>Outline</vt:lpstr>
      <vt:lpstr>Preface</vt:lpstr>
      <vt:lpstr>Challenges (1/3)</vt:lpstr>
      <vt:lpstr>Correlation vs. “knowledge”</vt:lpstr>
      <vt:lpstr>PowerPoint Presentation</vt:lpstr>
      <vt:lpstr>Investigating correlations</vt:lpstr>
      <vt:lpstr>Result</vt:lpstr>
      <vt:lpstr>Outline</vt:lpstr>
      <vt:lpstr>Challenges (2/3)</vt:lpstr>
      <vt:lpstr>Outline</vt:lpstr>
      <vt:lpstr>Challenges (3/3)</vt:lpstr>
      <vt:lpstr>Probabilities</vt:lpstr>
      <vt:lpstr>Abstaining from answering</vt:lpstr>
      <vt:lpstr>Meta-problem: Existing benchmarks</vt:lpstr>
      <vt:lpstr>Knowledge Base Construction from Pre-trained Language Models (LM-KBC) Challenge at ISWC 2022 (virtual conference)</vt:lpstr>
      <vt:lpstr>Outline</vt:lpstr>
      <vt:lpstr>Comparison</vt:lpstr>
      <vt:lpstr>Application view</vt:lpstr>
      <vt:lpstr>LMs and KBs?</vt:lpstr>
      <vt:lpstr>Take home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2016-11-22T15:44:03Z</dcterms:created>
  <dcterms:modified xsi:type="dcterms:W3CDTF">2022-06-24T08:02:27Z</dcterms:modified>
</cp:coreProperties>
</file>