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_rels/notesSlide6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76.xml.rels" ContentType="application/vnd.openxmlformats-package.relationships+xml"/>
  <Override PartName="/ppt/notesSlides/_rels/notesSlide77.xml.rels" ContentType="application/vnd.openxmlformats-package.relationships+xml"/>
  <Override PartName="/ppt/notesSlides/_rels/notesSlide78.xml.rels" ContentType="application/vnd.openxmlformats-package.relationships+xml"/>
  <Override PartName="/ppt/notesSlides/_rels/notesSlide79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81.xml.rels" ContentType="application/vnd.openxmlformats-package.relationships+xml"/>
  <Override PartName="/ppt/notesSlides/_rels/notesSlide83.xml.rels" ContentType="application/vnd.openxmlformats-package.relationships+xml"/>
  <Override PartName="/ppt/notesSlides/_rels/notesSlide84.xml.rels" ContentType="application/vnd.openxmlformats-package.relationships+xml"/>
  <Override PartName="/ppt/notesSlides/_rels/notesSlide85.xml.rels" ContentType="application/vnd.openxmlformats-package.relationships+xml"/>
  <Override PartName="/ppt/notesSlides/_rels/notesSlide86.xml.rels" ContentType="application/vnd.openxmlformats-package.relationships+xml"/>
  <Override PartName="/ppt/notesSlides/_rels/notesSlide87.xml.rels" ContentType="application/vnd.openxmlformats-package.relationships+xml"/>
  <Override PartName="/ppt/notesSlides/_rels/notesSlide88.xml.rels" ContentType="application/vnd.openxmlformats-package.relationships+xml"/>
  <Override PartName="/ppt/notesSlides/_rels/notesSlide89.xml.rels" ContentType="application/vnd.openxmlformats-package.relationships+xml"/>
  <Override PartName="/ppt/notesSlides/_rels/notesSlide90.xml.rels" ContentType="application/vnd.openxmlformats-package.relationships+xml"/>
  <Override PartName="/ppt/notesSlides/_rels/notesSlide91.xml.rels" ContentType="application/vnd.openxmlformats-package.relationships+xml"/>
  <Override PartName="/ppt/notesSlides/_rels/notesSlide92.xml.rels" ContentType="application/vnd.openxmlformats-package.relationships+xml"/>
  <Override PartName="/ppt/notesSlides/_rels/notesSlide93.xml.rels" ContentType="application/vnd.openxmlformats-package.relationships+xml"/>
  <Override PartName="/ppt/notesSlides/_rels/notesSlide94.xml.rels" ContentType="application/vnd.openxmlformats-package.relationships+xml"/>
  <Override PartName="/ppt/notesSlides/_rels/notesSlide95.xml.rels" ContentType="application/vnd.openxmlformats-package.relationships+xml"/>
  <Override PartName="/ppt/notesSlides/_rels/notesSlide96.xml.rels" ContentType="application/vnd.openxmlformats-package.relationships+xml"/>
  <Override PartName="/ppt/notesSlides/_rels/notesSlide97.xml.rels" ContentType="application/vnd.openxmlformats-package.relationships+xml"/>
  <Override PartName="/ppt/notesSlides/_rels/notesSlide98.xml.rels" ContentType="application/vnd.openxmlformats-package.relationships+xml"/>
  <Override PartName="/ppt/notesSlides/_rels/notesSlide99.xml.rels" ContentType="application/vnd.openxmlformats-package.relationships+xml"/>
  <Override PartName="/ppt/notesSlides/_rels/notesSlide100.xml.rels" ContentType="application/vnd.openxmlformats-package.relationships+xml"/>
  <Override PartName="/ppt/notesSlides/_rels/notesSlide101.xml.rels" ContentType="application/vnd.openxmlformats-package.relationships+xml"/>
  <Override PartName="/ppt/notesSlides/_rels/notesSlide102.xml.rels" ContentType="application/vnd.openxmlformats-package.relationships+xml"/>
  <Override PartName="/ppt/notesSlides/_rels/notesSlide103.xml.rels" ContentType="application/vnd.openxmlformats-package.relationships+xml"/>
  <Override PartName="/ppt/notesSlides/_rels/notesSlide104.xml.rels" ContentType="application/vnd.openxmlformats-package.relationships+xml"/>
  <Override PartName="/ppt/notesSlides/_rels/notesSlide105.xml.rels" ContentType="application/vnd.openxmlformats-package.relationships+xml"/>
  <Override PartName="/ppt/notesSlides/_rels/notesSlide106.xml.rels" ContentType="application/vnd.openxmlformats-package.relationships+xml"/>
  <Override PartName="/ppt/notesSlides/_rels/notesSlide107.xml.rels" ContentType="application/vnd.openxmlformats-package.relationships+xml"/>
  <Override PartName="/ppt/notesSlides/_rels/notesSlide108.xml.rels" ContentType="application/vnd.openxmlformats-package.relationships+xml"/>
  <Override PartName="/ppt/notesSlides/_rels/notesSlide109.xml.rels" ContentType="application/vnd.openxmlformats-package.relationships+xml"/>
  <Override PartName="/ppt/notesSlides/_rels/notesSlide110.xml.rels" ContentType="application/vnd.openxmlformats-package.relationships+xml"/>
  <Override PartName="/ppt/notesSlides/_rels/notesSlide111.xml.rels" ContentType="application/vnd.openxmlformats-package.relationships+xml"/>
  <Override PartName="/ppt/notesSlides/_rels/notesSlide112.xml.rels" ContentType="application/vnd.openxmlformats-package.relationships+xml"/>
  <Override PartName="/ppt/notesSlides/_rels/notesSlide113.xml.rels" ContentType="application/vnd.openxmlformats-package.relationships+xml"/>
  <Override PartName="/ppt/notesSlides/_rels/notesSlide114.xml.rels" ContentType="application/vnd.openxmlformats-package.relationships+xml"/>
  <Override PartName="/ppt/notesSlides/_rels/notesSlide115.xml.rels" ContentType="application/vnd.openxmlformats-package.relationships+xml"/>
  <Override PartName="/ppt/notesSlides/_rels/notesSlide116.xml.rels" ContentType="application/vnd.openxmlformats-package.relationships+xml"/>
  <Override PartName="/ppt/notesSlides/_rels/notesSlide117.xml.rels" ContentType="application/vnd.openxmlformats-package.relationships+xml"/>
  <Override PartName="/ppt/notesSlides/_rels/notesSlide118.xml.rels" ContentType="application/vnd.openxmlformats-package.relationships+xml"/>
  <Override PartName="/ppt/notesSlides/_rels/notesSlide119.xml.rels" ContentType="application/vnd.openxmlformats-package.relationships+xml"/>
  <Override PartName="/ppt/notesSlides/_rels/notesSlide120.xml.rels" ContentType="application/vnd.openxmlformats-package.relationships+xml"/>
  <Override PartName="/ppt/notesSlides/_rels/notesSlide121.xml.rels" ContentType="application/vnd.openxmlformats-package.relationships+xml"/>
  <Override PartName="/ppt/notesSlides/_rels/notesSlide122.xml.rels" ContentType="application/vnd.openxmlformats-package.relationships+xml"/>
  <Override PartName="/ppt/notesSlides/_rels/notesSlide123.xml.rels" ContentType="application/vnd.openxmlformats-package.relationships+xml"/>
  <Override PartName="/ppt/notesSlides/_rels/notesSlide12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slides/_rels/slide80.xml.rels" ContentType="application/vnd.openxmlformats-package.relationships+xml"/>
  <Override PartName="/ppt/slides/_rels/slide81.xml.rels" ContentType="application/vnd.openxmlformats-package.relationships+xml"/>
  <Override PartName="/ppt/slides/_rels/slide82.xml.rels" ContentType="application/vnd.openxmlformats-package.relationships+xml"/>
  <Override PartName="/ppt/slides/_rels/slide83.xml.rels" ContentType="application/vnd.openxmlformats-package.relationships+xml"/>
  <Override PartName="/ppt/slides/_rels/slide84.xml.rels" ContentType="application/vnd.openxmlformats-package.relationships+xml"/>
  <Override PartName="/ppt/slides/_rels/slide85.xml.rels" ContentType="application/vnd.openxmlformats-package.relationships+xml"/>
  <Override PartName="/ppt/slides/_rels/slide86.xml.rels" ContentType="application/vnd.openxmlformats-package.relationships+xml"/>
  <Override PartName="/ppt/slides/_rels/slide87.xml.rels" ContentType="application/vnd.openxmlformats-package.relationships+xml"/>
  <Override PartName="/ppt/slides/_rels/slide88.xml.rels" ContentType="application/vnd.openxmlformats-package.relationships+xml"/>
  <Override PartName="/ppt/slides/_rels/slide89.xml.rels" ContentType="application/vnd.openxmlformats-package.relationships+xml"/>
  <Override PartName="/ppt/slides/_rels/slide90.xml.rels" ContentType="application/vnd.openxmlformats-package.relationships+xml"/>
  <Override PartName="/ppt/slides/_rels/slide91.xml.rels" ContentType="application/vnd.openxmlformats-package.relationships+xml"/>
  <Override PartName="/ppt/slides/_rels/slide92.xml.rels" ContentType="application/vnd.openxmlformats-package.relationships+xml"/>
  <Override PartName="/ppt/slides/_rels/slide93.xml.rels" ContentType="application/vnd.openxmlformats-package.relationships+xml"/>
  <Override PartName="/ppt/slides/_rels/slide94.xml.rels" ContentType="application/vnd.openxmlformats-package.relationships+xml"/>
  <Override PartName="/ppt/slides/_rels/slide95.xml.rels" ContentType="application/vnd.openxmlformats-package.relationships+xml"/>
  <Override PartName="/ppt/slides/_rels/slide96.xml.rels" ContentType="application/vnd.openxmlformats-package.relationships+xml"/>
  <Override PartName="/ppt/slides/_rels/slide97.xml.rels" ContentType="application/vnd.openxmlformats-package.relationships+xml"/>
  <Override PartName="/ppt/slides/_rels/slide98.xml.rels" ContentType="application/vnd.openxmlformats-package.relationships+xml"/>
  <Override PartName="/ppt/slides/_rels/slide99.xml.rels" ContentType="application/vnd.openxmlformats-package.relationships+xml"/>
  <Override PartName="/ppt/slides/_rels/slide100.xml.rels" ContentType="application/vnd.openxmlformats-package.relationships+xml"/>
  <Override PartName="/ppt/slides/_rels/slide101.xml.rels" ContentType="application/vnd.openxmlformats-package.relationships+xml"/>
  <Override PartName="/ppt/slides/_rels/slide102.xml.rels" ContentType="application/vnd.openxmlformats-package.relationships+xml"/>
  <Override PartName="/ppt/slides/_rels/slide103.xml.rels" ContentType="application/vnd.openxmlformats-package.relationships+xml"/>
  <Override PartName="/ppt/slides/_rels/slide104.xml.rels" ContentType="application/vnd.openxmlformats-package.relationships+xml"/>
  <Override PartName="/ppt/slides/_rels/slide105.xml.rels" ContentType="application/vnd.openxmlformats-package.relationships+xml"/>
  <Override PartName="/ppt/slides/_rels/slide106.xml.rels" ContentType="application/vnd.openxmlformats-package.relationships+xml"/>
  <Override PartName="/ppt/slides/_rels/slide107.xml.rels" ContentType="application/vnd.openxmlformats-package.relationships+xml"/>
  <Override PartName="/ppt/slides/_rels/slide108.xml.rels" ContentType="application/vnd.openxmlformats-package.relationships+xml"/>
  <Override PartName="/ppt/slides/_rels/slide109.xml.rels" ContentType="application/vnd.openxmlformats-package.relationships+xml"/>
  <Override PartName="/ppt/slides/_rels/slide110.xml.rels" ContentType="application/vnd.openxmlformats-package.relationships+xml"/>
  <Override PartName="/ppt/slides/_rels/slide111.xml.rels" ContentType="application/vnd.openxmlformats-package.relationships+xml"/>
  <Override PartName="/ppt/slides/_rels/slide112.xml.rels" ContentType="application/vnd.openxmlformats-package.relationships+xml"/>
  <Override PartName="/ppt/slides/_rels/slide113.xml.rels" ContentType="application/vnd.openxmlformats-package.relationships+xml"/>
  <Override PartName="/ppt/slides/_rels/slide114.xml.rels" ContentType="application/vnd.openxmlformats-package.relationships+xml"/>
  <Override PartName="/ppt/slides/_rels/slide115.xml.rels" ContentType="application/vnd.openxmlformats-package.relationships+xml"/>
  <Override PartName="/ppt/slides/_rels/slide116.xml.rels" ContentType="application/vnd.openxmlformats-package.relationships+xml"/>
  <Override PartName="/ppt/slides/_rels/slide117.xml.rels" ContentType="application/vnd.openxmlformats-package.relationships+xml"/>
  <Override PartName="/ppt/slides/_rels/slide118.xml.rels" ContentType="application/vnd.openxmlformats-package.relationships+xml"/>
  <Override PartName="/ppt/slides/_rels/slide119.xml.rels" ContentType="application/vnd.openxmlformats-package.relationships+xml"/>
  <Override PartName="/ppt/slides/_rels/slide120.xml.rels" ContentType="application/vnd.openxmlformats-package.relationships+xml"/>
  <Override PartName="/ppt/slides/_rels/slide121.xml.rels" ContentType="application/vnd.openxmlformats-package.relationships+xml"/>
  <Override PartName="/ppt/slides/_rels/slide122.xml.rels" ContentType="application/vnd.openxmlformats-package.relationships+xml"/>
  <Override PartName="/ppt/slides/_rels/slide123.xml.rels" ContentType="application/vnd.openxmlformats-package.relationships+xml"/>
  <Override PartName="/ppt/slides/_rels/slide124.xml.rels" ContentType="application/vnd.openxmlformats-package.relationships+xml"/>
  <Override PartName="/ppt/media/image31.png" ContentType="image/png"/>
  <Override PartName="/ppt/media/image7.jpeg" ContentType="image/jpe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48.png" ContentType="image/png"/>
  <Override PartName="/ppt/media/image3.jpeg" ContentType="image/jpeg"/>
  <Override PartName="/ppt/media/image21.png" ContentType="image/png"/>
  <Override PartName="/ppt/media/image6.jpeg" ContentType="image/jpeg"/>
  <Override PartName="/ppt/media/image41.png" ContentType="image/png"/>
  <Override PartName="/ppt/media/image8.jpeg" ContentType="image/jpeg"/>
  <Override PartName="/ppt/media/image51.png" ContentType="image/png"/>
  <Override PartName="/ppt/media/image9.jpeg" ContentType="image/jpeg"/>
  <Override PartName="/ppt/media/image56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29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59.png" ContentType="image/png"/>
  <Override PartName="/ppt/media/image17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jpeg" ContentType="image/jpeg"/>
  <Override PartName="/ppt/media/image24.png" ContentType="image/png"/>
  <Override PartName="/ppt/media/image25.png" ContentType="image/png"/>
  <Override PartName="/ppt/media/image37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50.png" ContentType="image/png"/>
  <Override PartName="/ppt/media/image43.jpeg" ContentType="image/jpe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60.png" ContentType="image/png"/>
  <Override PartName="/ppt/media/image61.png" ContentType="image/png"/>
  <Override PartName="/ppt/media/image6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30" Type="http://schemas.openxmlformats.org/officeDocument/2006/relationships/slide" Target="slides/slide1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E31D966-A13F-4E6F-858B-251306F81509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00.xml.rels><?xml version="1.0" encoding="UTF-8"?>
<Relationships xmlns="http://schemas.openxmlformats.org/package/2006/relationships"><Relationship Id="rId1" Type="http://schemas.openxmlformats.org/officeDocument/2006/relationships/slide" Target="../slides/slide100.xml"/><Relationship Id="rId2" Type="http://schemas.openxmlformats.org/officeDocument/2006/relationships/notesMaster" Target="../notesMasters/notesMaster1.xml"/>
</Relationships>
</file>

<file path=ppt/notesSlides/_rels/notesSlide101.xml.rels><?xml version="1.0" encoding="UTF-8"?>
<Relationships xmlns="http://schemas.openxmlformats.org/package/2006/relationships"><Relationship Id="rId1" Type="http://schemas.openxmlformats.org/officeDocument/2006/relationships/slide" Target="../slides/slide101.xml"/><Relationship Id="rId2" Type="http://schemas.openxmlformats.org/officeDocument/2006/relationships/notesMaster" Target="../notesMasters/notesMaster1.xml"/>
</Relationships>
</file>

<file path=ppt/notesSlides/_rels/notesSlide102.xml.rels><?xml version="1.0" encoding="UTF-8"?>
<Relationships xmlns="http://schemas.openxmlformats.org/package/2006/relationships"><Relationship Id="rId1" Type="http://schemas.openxmlformats.org/officeDocument/2006/relationships/slide" Target="../slides/slide102.xml"/><Relationship Id="rId2" Type="http://schemas.openxmlformats.org/officeDocument/2006/relationships/notesMaster" Target="../notesMasters/notesMaster1.xml"/>
</Relationships>
</file>

<file path=ppt/notesSlides/_rels/notesSlide103.xml.rels><?xml version="1.0" encoding="UTF-8"?>
<Relationships xmlns="http://schemas.openxmlformats.org/package/2006/relationships"><Relationship Id="rId1" Type="http://schemas.openxmlformats.org/officeDocument/2006/relationships/slide" Target="../slides/slide103.xml"/><Relationship Id="rId2" Type="http://schemas.openxmlformats.org/officeDocument/2006/relationships/notesMaster" Target="../notesMasters/notesMaster1.xml"/>
</Relationships>
</file>

<file path=ppt/notesSlides/_rels/notesSlide104.xml.rels><?xml version="1.0" encoding="UTF-8"?>
<Relationships xmlns="http://schemas.openxmlformats.org/package/2006/relationships"><Relationship Id="rId1" Type="http://schemas.openxmlformats.org/officeDocument/2006/relationships/slide" Target="../slides/slide104.xml"/><Relationship Id="rId2" Type="http://schemas.openxmlformats.org/officeDocument/2006/relationships/notesMaster" Target="../notesMasters/notesMaster1.xml"/>
</Relationships>
</file>

<file path=ppt/notesSlides/_rels/notesSlide105.xml.rels><?xml version="1.0" encoding="UTF-8"?>
<Relationships xmlns="http://schemas.openxmlformats.org/package/2006/relationships"><Relationship Id="rId1" Type="http://schemas.openxmlformats.org/officeDocument/2006/relationships/slide" Target="../slides/slide105.xml"/><Relationship Id="rId2" Type="http://schemas.openxmlformats.org/officeDocument/2006/relationships/notesMaster" Target="../notesMasters/notesMaster1.xml"/>
</Relationships>
</file>

<file path=ppt/notesSlides/_rels/notesSlide106.xml.rels><?xml version="1.0" encoding="UTF-8"?>
<Relationships xmlns="http://schemas.openxmlformats.org/package/2006/relationships"><Relationship Id="rId1" Type="http://schemas.openxmlformats.org/officeDocument/2006/relationships/slide" Target="../slides/slide106.xml"/><Relationship Id="rId2" Type="http://schemas.openxmlformats.org/officeDocument/2006/relationships/notesMaster" Target="../notesMasters/notesMaster1.xml"/>
</Relationships>
</file>

<file path=ppt/notesSlides/_rels/notesSlide107.xml.rels><?xml version="1.0" encoding="UTF-8"?>
<Relationships xmlns="http://schemas.openxmlformats.org/package/2006/relationships"><Relationship Id="rId1" Type="http://schemas.openxmlformats.org/officeDocument/2006/relationships/slide" Target="../slides/slide107.xml"/><Relationship Id="rId2" Type="http://schemas.openxmlformats.org/officeDocument/2006/relationships/notesMaster" Target="../notesMasters/notesMaster1.xml"/>
</Relationships>
</file>

<file path=ppt/notesSlides/_rels/notesSlide108.xml.rels><?xml version="1.0" encoding="UTF-8"?>
<Relationships xmlns="http://schemas.openxmlformats.org/package/2006/relationships"><Relationship Id="rId1" Type="http://schemas.openxmlformats.org/officeDocument/2006/relationships/slide" Target="../slides/slide108.xml"/><Relationship Id="rId2" Type="http://schemas.openxmlformats.org/officeDocument/2006/relationships/notesMaster" Target="../notesMasters/notesMaster1.xml"/>
</Relationships>
</file>

<file path=ppt/notesSlides/_rels/notesSlide109.xml.rels><?xml version="1.0" encoding="UTF-8"?>
<Relationships xmlns="http://schemas.openxmlformats.org/package/2006/relationships"><Relationship Id="rId1" Type="http://schemas.openxmlformats.org/officeDocument/2006/relationships/slide" Target="../slides/slide109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10.xml.rels><?xml version="1.0" encoding="UTF-8"?>
<Relationships xmlns="http://schemas.openxmlformats.org/package/2006/relationships"><Relationship Id="rId1" Type="http://schemas.openxmlformats.org/officeDocument/2006/relationships/slide" Target="../slides/slide110.xml"/><Relationship Id="rId2" Type="http://schemas.openxmlformats.org/officeDocument/2006/relationships/notesMaster" Target="../notesMasters/notesMaster1.xml"/>
</Relationships>
</file>

<file path=ppt/notesSlides/_rels/notesSlide111.xml.rels><?xml version="1.0" encoding="UTF-8"?>
<Relationships xmlns="http://schemas.openxmlformats.org/package/2006/relationships"><Relationship Id="rId1" Type="http://schemas.openxmlformats.org/officeDocument/2006/relationships/slide" Target="../slides/slide111.xml"/><Relationship Id="rId2" Type="http://schemas.openxmlformats.org/officeDocument/2006/relationships/notesMaster" Target="../notesMasters/notesMaster1.xml"/>
</Relationships>
</file>

<file path=ppt/notesSlides/_rels/notesSlide112.xml.rels><?xml version="1.0" encoding="UTF-8"?>
<Relationships xmlns="http://schemas.openxmlformats.org/package/2006/relationships"><Relationship Id="rId1" Type="http://schemas.openxmlformats.org/officeDocument/2006/relationships/slide" Target="../slides/slide112.xml"/><Relationship Id="rId2" Type="http://schemas.openxmlformats.org/officeDocument/2006/relationships/notesMaster" Target="../notesMasters/notesMaster1.xml"/>
</Relationships>
</file>

<file path=ppt/notesSlides/_rels/notesSlide113.xml.rels><?xml version="1.0" encoding="UTF-8"?>
<Relationships xmlns="http://schemas.openxmlformats.org/package/2006/relationships"><Relationship Id="rId1" Type="http://schemas.openxmlformats.org/officeDocument/2006/relationships/slide" Target="../slides/slide113.xml"/><Relationship Id="rId2" Type="http://schemas.openxmlformats.org/officeDocument/2006/relationships/notesMaster" Target="../notesMasters/notesMaster1.xml"/>
</Relationships>
</file>

<file path=ppt/notesSlides/_rels/notesSlide114.xml.rels><?xml version="1.0" encoding="UTF-8"?>
<Relationships xmlns="http://schemas.openxmlformats.org/package/2006/relationships"><Relationship Id="rId1" Type="http://schemas.openxmlformats.org/officeDocument/2006/relationships/slide" Target="../slides/slide114.xml"/><Relationship Id="rId2" Type="http://schemas.openxmlformats.org/officeDocument/2006/relationships/notesMaster" Target="../notesMasters/notesMaster1.xml"/>
</Relationships>
</file>

<file path=ppt/notesSlides/_rels/notesSlide115.xml.rels><?xml version="1.0" encoding="UTF-8"?>
<Relationships xmlns="http://schemas.openxmlformats.org/package/2006/relationships"><Relationship Id="rId1" Type="http://schemas.openxmlformats.org/officeDocument/2006/relationships/slide" Target="../slides/slide115.xml"/><Relationship Id="rId2" Type="http://schemas.openxmlformats.org/officeDocument/2006/relationships/notesMaster" Target="../notesMasters/notesMaster1.xml"/>
</Relationships>
</file>

<file path=ppt/notesSlides/_rels/notesSlide116.xml.rels><?xml version="1.0" encoding="UTF-8"?>
<Relationships xmlns="http://schemas.openxmlformats.org/package/2006/relationships"><Relationship Id="rId1" Type="http://schemas.openxmlformats.org/officeDocument/2006/relationships/slide" Target="../slides/slide116.xml"/><Relationship Id="rId2" Type="http://schemas.openxmlformats.org/officeDocument/2006/relationships/notesMaster" Target="../notesMasters/notesMaster1.xml"/>
</Relationships>
</file>

<file path=ppt/notesSlides/_rels/notesSlide117.xml.rels><?xml version="1.0" encoding="UTF-8"?>
<Relationships xmlns="http://schemas.openxmlformats.org/package/2006/relationships"><Relationship Id="rId1" Type="http://schemas.openxmlformats.org/officeDocument/2006/relationships/slide" Target="../slides/slide117.xml"/><Relationship Id="rId2" Type="http://schemas.openxmlformats.org/officeDocument/2006/relationships/notesMaster" Target="../notesMasters/notesMaster1.xml"/>
</Relationships>
</file>

<file path=ppt/notesSlides/_rels/notesSlide118.xml.rels><?xml version="1.0" encoding="UTF-8"?>
<Relationships xmlns="http://schemas.openxmlformats.org/package/2006/relationships"><Relationship Id="rId1" Type="http://schemas.openxmlformats.org/officeDocument/2006/relationships/slide" Target="../slides/slide118.xml"/><Relationship Id="rId2" Type="http://schemas.openxmlformats.org/officeDocument/2006/relationships/notesMaster" Target="../notesMasters/notesMaster1.xml"/>
</Relationships>
</file>

<file path=ppt/notesSlides/_rels/notesSlide119.xml.rels><?xml version="1.0" encoding="UTF-8"?>
<Relationships xmlns="http://schemas.openxmlformats.org/package/2006/relationships"><Relationship Id="rId1" Type="http://schemas.openxmlformats.org/officeDocument/2006/relationships/slide" Target="../slides/slide119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20.xml.rels><?xml version="1.0" encoding="UTF-8"?>
<Relationships xmlns="http://schemas.openxmlformats.org/package/2006/relationships"><Relationship Id="rId1" Type="http://schemas.openxmlformats.org/officeDocument/2006/relationships/slide" Target="../slides/slide120.xml"/><Relationship Id="rId2" Type="http://schemas.openxmlformats.org/officeDocument/2006/relationships/notesMaster" Target="../notesMasters/notesMaster1.xml"/>
</Relationships>
</file>

<file path=ppt/notesSlides/_rels/notesSlide121.xml.rels><?xml version="1.0" encoding="UTF-8"?>
<Relationships xmlns="http://schemas.openxmlformats.org/package/2006/relationships"><Relationship Id="rId1" Type="http://schemas.openxmlformats.org/officeDocument/2006/relationships/slide" Target="../slides/slide121.xml"/><Relationship Id="rId2" Type="http://schemas.openxmlformats.org/officeDocument/2006/relationships/notesMaster" Target="../notesMasters/notesMaster1.xml"/>
</Relationships>
</file>

<file path=ppt/notesSlides/_rels/notesSlide122.xml.rels><?xml version="1.0" encoding="UTF-8"?>
<Relationships xmlns="http://schemas.openxmlformats.org/package/2006/relationships"><Relationship Id="rId1" Type="http://schemas.openxmlformats.org/officeDocument/2006/relationships/slide" Target="../slides/slide122.xml"/><Relationship Id="rId2" Type="http://schemas.openxmlformats.org/officeDocument/2006/relationships/notesMaster" Target="../notesMasters/notesMaster1.xml"/>
</Relationships>
</file>

<file path=ppt/notesSlides/_rels/notesSlide123.xml.rels><?xml version="1.0" encoding="UTF-8"?>
<Relationships xmlns="http://schemas.openxmlformats.org/package/2006/relationships"><Relationship Id="rId1" Type="http://schemas.openxmlformats.org/officeDocument/2006/relationships/slide" Target="../slides/slide123.xml"/><Relationship Id="rId2" Type="http://schemas.openxmlformats.org/officeDocument/2006/relationships/notesMaster" Target="../notesMasters/notesMaster1.xml"/>
</Relationships>
</file>

<file path=ppt/notesSlides/_rels/notesSlide124.xml.rels><?xml version="1.0" encoding="UTF-8"?>
<Relationships xmlns="http://schemas.openxmlformats.org/package/2006/relationships"><Relationship Id="rId1" Type="http://schemas.openxmlformats.org/officeDocument/2006/relationships/slide" Target="../slides/slide124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hyperlink" Target="http://tinyurl.com/ya9mro69" TargetMode="External"/><Relationship Id="rId2" Type="http://schemas.openxmlformats.org/officeDocument/2006/relationships/hyperlink" Target="http://tinyurl.com/ya9mro69" TargetMode="External"/><Relationship Id="rId3" Type="http://schemas.openxmlformats.org/officeDocument/2006/relationships/slide" Target="../slides/slide17.xml"/><Relationship Id="rId4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76.xml.rels><?xml version="1.0" encoding="UTF-8"?>
<Relationships xmlns="http://schemas.openxmlformats.org/package/2006/relationships"><Relationship Id="rId1" Type="http://schemas.openxmlformats.org/officeDocument/2006/relationships/slide" Target="../slides/slide76.xml"/><Relationship Id="rId2" Type="http://schemas.openxmlformats.org/officeDocument/2006/relationships/notesMaster" Target="../notesMasters/notesMaster1.xml"/>
</Relationships>
</file>

<file path=ppt/notesSlides/_rels/notesSlide77.xml.rels><?xml version="1.0" encoding="UTF-8"?>
<Relationships xmlns="http://schemas.openxmlformats.org/package/2006/relationships"><Relationship Id="rId1" Type="http://schemas.openxmlformats.org/officeDocument/2006/relationships/slide" Target="../slides/slide77.xml"/><Relationship Id="rId2" Type="http://schemas.openxmlformats.org/officeDocument/2006/relationships/notesMaster" Target="../notesMasters/notesMaster1.xml"/>
</Relationships>
</file>

<file path=ppt/notesSlides/_rels/notesSlide78.xml.rels><?xml version="1.0" encoding="UTF-8"?>
<Relationships xmlns="http://schemas.openxmlformats.org/package/2006/relationships"><Relationship Id="rId1" Type="http://schemas.openxmlformats.org/officeDocument/2006/relationships/slide" Target="../slides/slide78.xml"/><Relationship Id="rId2" Type="http://schemas.openxmlformats.org/officeDocument/2006/relationships/notesMaster" Target="../notesMasters/notesMaster1.xml"/>
</Relationships>
</file>

<file path=ppt/notesSlides/_rels/notesSlide79.xml.rels><?xml version="1.0" encoding="UTF-8"?>
<Relationships xmlns="http://schemas.openxmlformats.org/package/2006/relationships"><Relationship Id="rId1" Type="http://schemas.openxmlformats.org/officeDocument/2006/relationships/slide" Target="../slides/slide7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81.xml.rels><?xml version="1.0" encoding="UTF-8"?>
<Relationships xmlns="http://schemas.openxmlformats.org/package/2006/relationships"><Relationship Id="rId1" Type="http://schemas.openxmlformats.org/officeDocument/2006/relationships/slide" Target="../slides/slide81.xml"/><Relationship Id="rId2" Type="http://schemas.openxmlformats.org/officeDocument/2006/relationships/notesMaster" Target="../notesMasters/notesMaster1.xml"/>
</Relationships>
</file>

<file path=ppt/notesSlides/_rels/notesSlide83.xml.rels><?xml version="1.0" encoding="UTF-8"?>
<Relationships xmlns="http://schemas.openxmlformats.org/package/2006/relationships"><Relationship Id="rId1" Type="http://schemas.openxmlformats.org/officeDocument/2006/relationships/slide" Target="../slides/slide83.xml"/><Relationship Id="rId2" Type="http://schemas.openxmlformats.org/officeDocument/2006/relationships/notesMaster" Target="../notesMasters/notesMaster1.xml"/>
</Relationships>
</file>

<file path=ppt/notesSlides/_rels/notesSlide84.xml.rels><?xml version="1.0" encoding="UTF-8"?>
<Relationships xmlns="http://schemas.openxmlformats.org/package/2006/relationships"><Relationship Id="rId1" Type="http://schemas.openxmlformats.org/officeDocument/2006/relationships/slide" Target="../slides/slide84.xml"/><Relationship Id="rId2" Type="http://schemas.openxmlformats.org/officeDocument/2006/relationships/notesMaster" Target="../notesMasters/notesMaster1.xml"/>
</Relationships>
</file>

<file path=ppt/notesSlides/_rels/notesSlide85.xml.rels><?xml version="1.0" encoding="UTF-8"?>
<Relationships xmlns="http://schemas.openxmlformats.org/package/2006/relationships"><Relationship Id="rId1" Type="http://schemas.openxmlformats.org/officeDocument/2006/relationships/slide" Target="../slides/slide85.xml"/><Relationship Id="rId2" Type="http://schemas.openxmlformats.org/officeDocument/2006/relationships/notesMaster" Target="../notesMasters/notesMaster1.xml"/>
</Relationships>
</file>

<file path=ppt/notesSlides/_rels/notesSlide86.xml.rels><?xml version="1.0" encoding="UTF-8"?>
<Relationships xmlns="http://schemas.openxmlformats.org/package/2006/relationships"><Relationship Id="rId1" Type="http://schemas.openxmlformats.org/officeDocument/2006/relationships/slide" Target="../slides/slide86.xml"/><Relationship Id="rId2" Type="http://schemas.openxmlformats.org/officeDocument/2006/relationships/notesMaster" Target="../notesMasters/notesMaster1.xml"/>
</Relationships>
</file>

<file path=ppt/notesSlides/_rels/notesSlide87.xml.rels><?xml version="1.0" encoding="UTF-8"?>
<Relationships xmlns="http://schemas.openxmlformats.org/package/2006/relationships"><Relationship Id="rId1" Type="http://schemas.openxmlformats.org/officeDocument/2006/relationships/slide" Target="../slides/slide87.xml"/><Relationship Id="rId2" Type="http://schemas.openxmlformats.org/officeDocument/2006/relationships/notesMaster" Target="../notesMasters/notesMaster1.xml"/>
</Relationships>
</file>

<file path=ppt/notesSlides/_rels/notesSlide88.xml.rels><?xml version="1.0" encoding="UTF-8"?>
<Relationships xmlns="http://schemas.openxmlformats.org/package/2006/relationships"><Relationship Id="rId1" Type="http://schemas.openxmlformats.org/officeDocument/2006/relationships/slide" Target="../slides/slide88.xml"/><Relationship Id="rId2" Type="http://schemas.openxmlformats.org/officeDocument/2006/relationships/notesMaster" Target="../notesMasters/notesMaster1.xml"/>
</Relationships>
</file>

<file path=ppt/notesSlides/_rels/notesSlide89.xml.rels><?xml version="1.0" encoding="UTF-8"?>
<Relationships xmlns="http://schemas.openxmlformats.org/package/2006/relationships"><Relationship Id="rId1" Type="http://schemas.openxmlformats.org/officeDocument/2006/relationships/slide" Target="../slides/slide89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_rels/notesSlide90.xml.rels><?xml version="1.0" encoding="UTF-8"?>
<Relationships xmlns="http://schemas.openxmlformats.org/package/2006/relationships"><Relationship Id="rId1" Type="http://schemas.openxmlformats.org/officeDocument/2006/relationships/slide" Target="../slides/slide90.xml"/><Relationship Id="rId2" Type="http://schemas.openxmlformats.org/officeDocument/2006/relationships/notesMaster" Target="../notesMasters/notesMaster1.xml"/>
</Relationships>
</file>

<file path=ppt/notesSlides/_rels/notesSlide91.xml.rels><?xml version="1.0" encoding="UTF-8"?>
<Relationships xmlns="http://schemas.openxmlformats.org/package/2006/relationships"><Relationship Id="rId1" Type="http://schemas.openxmlformats.org/officeDocument/2006/relationships/slide" Target="../slides/slide91.xml"/><Relationship Id="rId2" Type="http://schemas.openxmlformats.org/officeDocument/2006/relationships/notesMaster" Target="../notesMasters/notesMaster1.xml"/>
</Relationships>
</file>

<file path=ppt/notesSlides/_rels/notesSlide92.xml.rels><?xml version="1.0" encoding="UTF-8"?>
<Relationships xmlns="http://schemas.openxmlformats.org/package/2006/relationships"><Relationship Id="rId1" Type="http://schemas.openxmlformats.org/officeDocument/2006/relationships/slide" Target="../slides/slide92.xml"/><Relationship Id="rId2" Type="http://schemas.openxmlformats.org/officeDocument/2006/relationships/notesMaster" Target="../notesMasters/notesMaster1.xml"/>
</Relationships>
</file>

<file path=ppt/notesSlides/_rels/notesSlide93.xml.rels><?xml version="1.0" encoding="UTF-8"?>
<Relationships xmlns="http://schemas.openxmlformats.org/package/2006/relationships"><Relationship Id="rId1" Type="http://schemas.openxmlformats.org/officeDocument/2006/relationships/slide" Target="../slides/slide93.xml"/><Relationship Id="rId2" Type="http://schemas.openxmlformats.org/officeDocument/2006/relationships/notesMaster" Target="../notesMasters/notesMaster1.xml"/>
</Relationships>
</file>

<file path=ppt/notesSlides/_rels/notesSlide94.xml.rels><?xml version="1.0" encoding="UTF-8"?>
<Relationships xmlns="http://schemas.openxmlformats.org/package/2006/relationships"><Relationship Id="rId1" Type="http://schemas.openxmlformats.org/officeDocument/2006/relationships/slide" Target="../slides/slide94.xml"/><Relationship Id="rId2" Type="http://schemas.openxmlformats.org/officeDocument/2006/relationships/notesMaster" Target="../notesMasters/notesMaster1.xml"/>
</Relationships>
</file>

<file path=ppt/notesSlides/_rels/notesSlide95.xml.rels><?xml version="1.0" encoding="UTF-8"?>
<Relationships xmlns="http://schemas.openxmlformats.org/package/2006/relationships"><Relationship Id="rId1" Type="http://schemas.openxmlformats.org/officeDocument/2006/relationships/slide" Target="../slides/slide95.xml"/><Relationship Id="rId2" Type="http://schemas.openxmlformats.org/officeDocument/2006/relationships/notesMaster" Target="../notesMasters/notesMaster1.xml"/>
</Relationships>
</file>

<file path=ppt/notesSlides/_rels/notesSlide96.xml.rels><?xml version="1.0" encoding="UTF-8"?>
<Relationships xmlns="http://schemas.openxmlformats.org/package/2006/relationships"><Relationship Id="rId1" Type="http://schemas.openxmlformats.org/officeDocument/2006/relationships/slide" Target="../slides/slide96.xml"/><Relationship Id="rId2" Type="http://schemas.openxmlformats.org/officeDocument/2006/relationships/notesMaster" Target="../notesMasters/notesMaster1.xml"/>
</Relationships>
</file>

<file path=ppt/notesSlides/_rels/notesSlide97.xml.rels><?xml version="1.0" encoding="UTF-8"?>
<Relationships xmlns="http://schemas.openxmlformats.org/package/2006/relationships"><Relationship Id="rId1" Type="http://schemas.openxmlformats.org/officeDocument/2006/relationships/slide" Target="../slides/slide97.xml"/><Relationship Id="rId2" Type="http://schemas.openxmlformats.org/officeDocument/2006/relationships/notesMaster" Target="../notesMasters/notesMaster1.xml"/>
</Relationships>
</file>

<file path=ppt/notesSlides/_rels/notesSlide98.xml.rels><?xml version="1.0" encoding="UTF-8"?>
<Relationships xmlns="http://schemas.openxmlformats.org/package/2006/relationships"><Relationship Id="rId1" Type="http://schemas.openxmlformats.org/officeDocument/2006/relationships/slide" Target="../slides/slide98.xml"/><Relationship Id="rId2" Type="http://schemas.openxmlformats.org/officeDocument/2006/relationships/notesMaster" Target="../notesMasters/notesMaster1.xml"/>
</Relationships>
</file>

<file path=ppt/notesSlides/_rels/notesSlide99.xml.rels><?xml version="1.0" encoding="UTF-8"?>
<Relationships xmlns="http://schemas.openxmlformats.org/package/2006/relationships"><Relationship Id="rId1" Type="http://schemas.openxmlformats.org/officeDocument/2006/relationships/slide" Target="../slides/slide9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2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D39350D-80C2-4110-87AD-FE145D837219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4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E8E1E7C-B473-42EE-B827-D4912DF59A6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1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5E10F1F-C985-4093-985E-6E4823D6FC5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1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93A9057-4BA8-4B29-B42D-40D577ED206B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1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217680A-BFE6-4B6B-973F-0075398E61C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2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B78394B-EE96-4686-ADC0-BC8E94CB4259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2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19B4B51-934F-488E-BFCC-2CA1AEC1308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2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8B165B5-8809-4081-8894-E64A9CBE358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2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60952C5-7376-41A7-91C1-2D7F5DB80D7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3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B63A151-AA2B-4B90-9F46-652C71FD8CC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3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B49F53D-4F98-40D3-A55D-BFA5DB89814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0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3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16562E4-918F-47A8-A3FF-C4EB1ED6C92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5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21757FA-D2CC-47B1-9548-227C24882D3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4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3CD7C20-D4C2-4F81-B406-9275944F36F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4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2F64CD1-004A-4363-AD5F-AD2E5E1D304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4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E891DEA-2A83-4497-B627-A5BD543E715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5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F594F38-A045-4535-A446-2FA8ACAD1C2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5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9FE1F5A-2666-4B63-AAAD-552EF653F94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5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C280D40-9227-497E-A76B-A9C50012355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5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E234D3F-CAF5-4054-B75B-D6B9D3CF8B7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6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7E10289-494E-43A6-B31D-6CBD44A7DDB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6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AA5A193-B31D-4D8F-8C77-46711BB6A67A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6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450ED69-EC33-470A-B968-0EBAAAB0E9E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5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3614501-4A2E-4198-B04F-44306AC3DCD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7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690FD43-C5D2-42C5-A029-1424FA5DA23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7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21631B9-5B41-4EDA-833B-5A390FF53BC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7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D7A0A3B-6047-4E11-A978-FE3DDC8ED6C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8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69D880C-8B96-456E-9307-D7E26C66FA8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8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D056226-F2AF-49E9-9BBB-4E70060E5403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5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165F2B2-782B-4AA1-B3A3-DC1FAA1EE63F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5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6121EB0-0810-4EBF-9E83-3EF81B6223E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6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6426A0F-75DF-4180-A02E-BFA33B5E2BE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6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84E506B-223E-42CB-9BFF-0A4D8C97A713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0" lang="en-GB" sz="20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Most common male first names in Germany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  http://tinyurl.com/ya9mro69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Ancestors of Charlemagne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http://tinyurl.com/ycagf28s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66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42F8527-E48D-4555-AABE-9A7338C5A7C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7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8B02B81-0664-4A1E-9298-75470150502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7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D812BB7-937B-4000-B4AF-A88B8233DE2F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ACEFB9B-53C8-42CF-9733-0E6AB1C59CC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7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9AE10D4-79F0-4D78-B9F2-7D7E4924CD8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8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CBAE33D-DDEC-4C7E-8CC0-ABDB2E38B75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8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DEFB792-1049-4E7C-812E-C1A54270623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8CA3BBB-A47D-4A4E-9830-31A7EBFC5FE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38B39FE-EE29-4F32-9D06-626C6797F65A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9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ACC1D40-1513-4746-854F-A8FE1A91669F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9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E785908-462B-4FA8-BF7C-BD495FA6F16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9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41D8DCC-16BA-4631-AB4B-97174E8E528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1708568-B129-47C4-9438-31080EB1D5C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1E403DF-1EF2-41C6-AEFD-06EEFED80A3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2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A56DF0F-1A70-4009-823B-41537B6C215F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0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82ED752B-6391-4FE9-8BBD-B1C80CD5135B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1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08CD8C7-632B-4B7C-918B-0BC856C0A8E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1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9EFE53C-9151-47C3-BB61-2539E7D75A6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92EFA75-0C96-475B-AD58-07537519A44A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1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2E279E9-E94C-4FFA-95CC-41D317D16F43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5D0E2CD-BDC8-495D-AFF0-0624633E49B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2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176339B-6712-4266-BFFA-76E49B35899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2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C29AC7C-3537-4E50-8E57-B2FB128F566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3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7790234-8FE2-4FFA-9CC2-CBA9F9A448C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3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DCAE8CB-5F28-4CBE-98BC-7B449A8CF31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2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855441A-61C8-470E-BEC8-A399EA22512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3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1A3A8AE-6B18-4D81-B257-A800BDEBE05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4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65901EF-408D-483E-96C3-AC3B71BFDA7F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4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C86AB15-9E5D-454E-8A0E-3F924A7C32D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4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E6AB557-D53C-4389-A696-E0EB409DD4C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4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12A8645-2D02-4A9C-89AA-B9D3E8FC31A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5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0BF3C7D-1181-4CF1-A4C1-FF005A0AA97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5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C635F3C-3C9F-471B-8962-AA3B9BF2566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5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F629527-D1E5-4C6F-B59E-C844EAC0527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6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EA73BDE-0DDB-4B53-8AC6-512121CCCBFA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Source: http://www.guide2research.com/scientists/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3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09D068B-5896-4B21-BE77-093C063E5FE9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6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4903F22-E601-4C2E-A47E-33F2AE0FA67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6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604E68E-4ED3-4DF6-9AC3-FB835EB39DC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7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1040178-82F0-4571-93FB-1977D221339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7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60C6BEE-EEE9-497F-93FA-27101787C99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Babelfy fails at: The Hilton Hotel in Paris is owned by Paris Hilton.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77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E66216A-A554-40F7-82C2-3F00BA67982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1C82FD9-9214-43C8-BB6E-2533AF7DAD3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8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58FBE3E-8C36-4D91-BD11-5F73EC331DF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8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F547CA8-B516-4B1A-B892-F198019B1D4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8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1362264-69DB-49E6-961D-FFDCB370F1C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9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38CFE36-160C-4CCF-B421-B2E61EA54D7F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3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3E9ED03-88DC-43FA-B328-A746129A745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9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E75368D-B84C-4148-9C00-9A5AE5ED86A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79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4DCF38E-E30D-4D14-8BE8-E4862FC06E99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7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0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321AFB1-F131-475B-A9B5-1575EB1ADDC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Blank node/reification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0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50CD573-42D1-4621-AF0A-D9308466CFE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0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C6807BF-8E23-43F6-9CF0-9977EE78005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Query for animals -&gt; dog1, cat1, cat2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0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002784F-DCFB-4D6A-825C-EA2D366FF31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1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90730E4-10F2-4278-A52C-836A95D8E40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1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305DA61-D5D1-453E-8378-DBA841EEA4C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1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7803DF9-ACCD-403D-A780-4B3F97A2ADC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John Smith – which John Smith – author disambiguation e.g. real problem…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2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3FB494F-6848-4468-AC1F-87E8F339FF3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3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B988875-BC7D-406E-B130-139E7909A8D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2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99CEBD0-F56D-489E-94E7-C233C77D44E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2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0E3D485-B401-4E17-8E00-A20039FCFAE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3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DB6D989-8BA2-473B-B5F7-A17D228D0F4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Google launched 1998 (1995 other name)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3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A2171DD-6236-4D04-843E-6C2815F55F4E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3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C558A85-8DBD-44F2-A9B1-B447BB1CD0CB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First Chinese, fourth Hindi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3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28AFD76-B519-4E34-8255-2480ABABCB2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4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8A6C398-B11E-4C20-B758-CAF956A6563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4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35B87BB-7FD0-49CE-805A-20E0CED9C4FD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Cuba and trump vs. president (role), Baseball teams moving cities, Sushi fastfood or not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4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2927D82-8523-4BB2-AACA-49F8AB32D408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7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5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630C838-654F-4E7C-842D-423E5F0788E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4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666D9EC-434D-40E0-B583-F7C711811AA9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5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979B9DB-C001-4695-9C66-91F7C3BC00A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5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8B42394-E11C-43D0-AB58-60B357055BB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6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FE9D578-761C-459C-92AC-77214DCD173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6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504D495-FD84-4D7F-91AD-21C3B84031E1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6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4AE4E0A-CAC2-4E01-ABD8-5B22C763F473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6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71BFEA7-173B-44E4-B845-AC6E59F1E4DF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7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E3025F0-B6C6-457B-B3D7-F3334814327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7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35E7EE4-1610-4152-9BDE-7CFCC140BEAB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8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7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9B712D9-1F8B-4A5B-A801-01A097D1BF6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64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B485F65-A48F-4722-AA06-145676189BCC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8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F5AE235-B9CC-490B-90F0-A2F9980826F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8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C550A70-96A3-4291-A60B-F5C04030C3B4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8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4885E6B-B8FE-4578-A429-D7E4B4082D5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9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D678CEC-1B5E-4601-970A-810C63A46CF7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9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C0942F4-E6CD-41E5-A914-91FB85625FC2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9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19BD8B2-4C9C-4F87-8891-58B67D202220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8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89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E4A5878-32FB-45F0-BE30-5ADBE0DE8F4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0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E942A07-98D1-418E-B5D0-E583270693C3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0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D585A0F-3E00-4CF5-9605-1F69455EAB56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notesSlides/notesSlide9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</p:spPr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en-GB" sz="2000" spc="-1" strike="noStrike">
              <a:latin typeface="Arial"/>
            </a:endParaRPr>
          </a:p>
        </p:txBody>
      </p:sp>
      <p:sp>
        <p:nvSpPr>
          <p:cNvPr id="90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AD0443B-C673-462F-BF83-2DD20A212785}" type="slidenum">
              <a:rPr b="0" lang="en-GB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160" cy="132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6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7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8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0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1.xml"/>
</Relationships>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2.xml"/>
</Relationships>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3.xml"/>
</Relationships>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4.xml"/>
</Relationships>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5.xml"/>
</Relationships>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6.xml"/>
</Relationships>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7.xml"/>
</Relationships>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8.xml"/>
</Relationships>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0.xml"/>
</Relationships>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1.xml"/>
</Relationships>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2.xml"/>
</Relationships>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3.xml"/>
</Relationships>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www.wikidata.org/wiki/Q565400" TargetMode="External"/><Relationship Id="rId2" Type="http://schemas.openxmlformats.org/officeDocument/2006/relationships/hyperlink" Target="https://www.wikidata.org/wiki/Q565400" TargetMode="External"/><Relationship Id="rId3" Type="http://schemas.openxmlformats.org/officeDocument/2006/relationships/hyperlink" Target="https://www.wikidata.org/wiki/Q565400" TargetMode="External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://tinyurl.com/y7rldyqc" TargetMode="External"/><Relationship Id="rId2" Type="http://schemas.openxmlformats.org/officeDocument/2006/relationships/hyperlink" Target="http://tinyurl.com/y7rldyqc" TargetMode="External"/><Relationship Id="rId3" Type="http://schemas.openxmlformats.org/officeDocument/2006/relationships/hyperlink" Target="http://tinyurl.com/y7tfko57" TargetMode="External"/><Relationship Id="rId4" Type="http://schemas.openxmlformats.org/officeDocument/2006/relationships/hyperlink" Target="http://tinyurl.com/y7tfko57" TargetMode="External"/><Relationship Id="rId5" Type="http://schemas.openxmlformats.org/officeDocument/2006/relationships/hyperlink" Target="http://tinyurl.com/y7mu3qqp" TargetMode="External"/><Relationship Id="rId6" Type="http://schemas.openxmlformats.org/officeDocument/2006/relationships/hyperlink" Target="http://tinyurl.com/y7mu3qqp" TargetMode="External"/><Relationship Id="rId7" Type="http://schemas.openxmlformats.org/officeDocument/2006/relationships/hyperlink" Target="http://tinyurl.com/y7mu3qqp" TargetMode="Externa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doodle.com/poll/pmze6yum6stxu5nc" TargetMode="Externa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www.wikidata.org/wiki/Wikidata:Database_reports/List_of_properties/all" TargetMode="External"/><Relationship Id="rId2" Type="http://schemas.openxmlformats.org/officeDocument/2006/relationships/hyperlink" Target="https://www.wikidata.org/wiki/Wikidata:Database_reports/List_of_properties/all" TargetMode="External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hyperlink" Target="https://www.ambiverse.com/?eldText=Paris+Hilton+is+staying+in+the+Hilton+hotel+in+Paris.&amp;language=auto&amp;confidenceThreshold=0.075&amp;analyze=true#entity-linking-demo" TargetMode="External"/><Relationship Id="rId2" Type="http://schemas.openxmlformats.org/officeDocument/2006/relationships/hyperlink" Target="http://babelfy.org/" TargetMode="External"/><Relationship Id="rId3" Type="http://schemas.openxmlformats.org/officeDocument/2006/relationships/hyperlink" Target="http://babelfy.org/" TargetMode="External"/><Relationship Id="rId4" Type="http://schemas.openxmlformats.org/officeDocument/2006/relationships/hyperlink" Target="http://babelfy.org/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www.wikidata.org/wiki/Wikidata:Recoin" TargetMode="External"/><Relationship Id="rId2" Type="http://schemas.openxmlformats.org/officeDocument/2006/relationships/hyperlink" Target="https://www.wikidata.org/wiki/Wikidata:Recoin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hyperlink" Target="https://query.wikidata.org/#%23Cats%2C%20with%20pictures%0A%23added%20before%202016-10%0A%0A%23defaultView%3AImageGrid%0ASELECT%20%3Fitem%20%3FitemLabel%20%3Fpic%0AWHERE%0A%7B%0A%3Fitem%20wdt%3AP31%20wd%3AQ146%20.%0A%3Fitem%20wdt%3AP18%20%3Fpic%0ASERVICE%20wikibase%3Alabel%20%7B%20bd%3AserviceParam%20wikibase%3Alanguage%20%22%5BAUTO_LANGUAGE%5D%2Cen%22%20%7D%0A%7D" TargetMode="External"/><Relationship Id="rId2" Type="http://schemas.openxmlformats.org/officeDocument/2006/relationships/hyperlink" Target="http://tinyurl.com/y7mu3qqp" TargetMode="External"/><Relationship Id="rId3" Type="http://schemas.openxmlformats.org/officeDocument/2006/relationships/hyperlink" Target="http://tinyurl.com/y7mu3qqp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hyperlink" Target="https://tools.wmflabs.org/autodesc?q=9021&amp;lang=&amp;mode=long&amp;links=reasonator&amp;redlinks=reasonator&amp;format=html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slideLayout" Target="../slideLayouts/slideLayout37.xml"/><Relationship Id="rId14" Type="http://schemas.openxmlformats.org/officeDocument/2006/relationships/notesSlide" Target="../notesSlides/notesSlide77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hyperlink" Target="https://www.mpi-inf.mpg.de/departments/databases-and-information-systems/teaching/ws1819/advanced-topics-in-knowledge-bases/" TargetMode="External"/><Relationship Id="rId2" Type="http://schemas.openxmlformats.org/officeDocument/2006/relationships/hyperlink" Target="https://www.mpi-inf.mpg.de/departments/databases-and-information-systems/teaching/ws1819/advanced-topics-in-knowledge-bases/" TargetMode="External"/><Relationship Id="rId3" Type="http://schemas.openxmlformats.org/officeDocument/2006/relationships/hyperlink" Target="https://www.mpi-inf.mpg.de/departments/databases-and-information-systems/teaching/ws1819/advanced-topics-in-knowledge-bases/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1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hyperlink" Target="https://scholar.google.com/" TargetMode="External"/><Relationship Id="rId2" Type="http://schemas.openxmlformats.org/officeDocument/2006/relationships/hyperlink" Target="http://dblp.uni-trier.de/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6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8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0" lang="en-GB" sz="6000" spc="-1" strike="noStrike">
                <a:solidFill>
                  <a:srgbClr val="000000"/>
                </a:solidFill>
                <a:latin typeface="Calibri Light"/>
              </a:rPr>
              <a:t>Advanced Topics in Knowledge Bases</a:t>
            </a:r>
            <a:endParaRPr b="0" lang="en-GB" sz="60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143000" y="3602160"/>
            <a:ext cx="6857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Simon Razniewski</a:t>
            </a:r>
            <a:endParaRPr b="0" lang="en-GB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Winter semester 2018/19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923A66D-1357-469C-8A4A-6467AD42A995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57200" y="1515960"/>
            <a:ext cx="8228880" cy="467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23.10.18 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Introduction to KBs</a:t>
            </a:r>
            <a:endParaRPr b="0" lang="en-GB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25.10.18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Introduction to KBs (2)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7.11.18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How to research, write and present” lecture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Topic assignment (preference-based lottery)</a:t>
            </a:r>
            <a:endParaRPr b="0" lang="en-GB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30.11.18 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Students send </a:t>
            </a:r>
            <a:r>
              <a:rPr b="0" lang="en-GB" sz="1400" spc="-1" strike="noStrike" u="sng">
                <a:solidFill>
                  <a:srgbClr val="000000"/>
                </a:solidFill>
                <a:uFillTx/>
                <a:latin typeface="Calibri"/>
              </a:rPr>
              <a:t>extended outline</a:t>
            </a: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 of their seminar paper</a:t>
            </a:r>
            <a:endParaRPr b="0" lang="en-GB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5./6.12.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Individual meetings to discuss extended outline/draft</a:t>
            </a:r>
            <a:endParaRPr b="0" lang="en-GB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31.01.19 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Students submit final seminar reports</a:t>
            </a:r>
            <a:endParaRPr b="0" lang="en-GB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 u="sng">
                <a:solidFill>
                  <a:srgbClr val="44546a"/>
                </a:solidFill>
                <a:uFillTx/>
                <a:latin typeface="Calibri"/>
              </a:rPr>
              <a:t>Two weeks</a:t>
            </a: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 before the first block seminar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Students send preliminary slides</a:t>
            </a:r>
            <a:endParaRPr b="0" lang="en-GB" sz="1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44546a"/>
              </a:buClr>
              <a:buFont typeface="Arial"/>
              <a:buChar char="•"/>
            </a:pPr>
            <a:r>
              <a:rPr b="0" lang="en-GB" sz="1400" spc="-1" strike="noStrike" u="sng">
                <a:solidFill>
                  <a:srgbClr val="44546a"/>
                </a:solidFill>
                <a:uFillTx/>
                <a:latin typeface="Calibri"/>
              </a:rPr>
              <a:t>Two days</a:t>
            </a:r>
            <a:r>
              <a:rPr b="0" lang="en-GB" sz="1400" spc="-1" strike="noStrike">
                <a:solidFill>
                  <a:srgbClr val="44546a"/>
                </a:solidFill>
                <a:latin typeface="Calibri"/>
              </a:rPr>
              <a:t> before the first block seminar</a:t>
            </a:r>
            <a:endParaRPr b="0" lang="en-GB" sz="1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400" spc="-1" strike="noStrike">
                <a:solidFill>
                  <a:srgbClr val="000000"/>
                </a:solidFill>
                <a:latin typeface="Calibri"/>
              </a:rPr>
              <a:t>Students send final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3E8C070-C49A-4869-A09A-1056E983CF8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grpSp>
        <p:nvGrpSpPr>
          <p:cNvPr id="190" name="Group 3"/>
          <p:cNvGrpSpPr/>
          <p:nvPr/>
        </p:nvGrpSpPr>
        <p:grpSpPr>
          <a:xfrm>
            <a:off x="5787360" y="4376880"/>
            <a:ext cx="3324600" cy="1597320"/>
            <a:chOff x="5787360" y="4376880"/>
            <a:chExt cx="3324600" cy="1597320"/>
          </a:xfrm>
        </p:grpSpPr>
        <p:sp>
          <p:nvSpPr>
            <p:cNvPr id="191" name="CustomShape 4"/>
            <p:cNvSpPr/>
            <p:nvPr/>
          </p:nvSpPr>
          <p:spPr>
            <a:xfrm>
              <a:off x="5787360" y="4643280"/>
              <a:ext cx="3324600" cy="13309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59240"/>
              </a:solidFill>
              <a:round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GB" sz="105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…</a:t>
              </a:r>
              <a:endParaRPr b="0" lang="en-GB" sz="105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GB" sz="105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2. Methodology</a:t>
              </a:r>
              <a:endParaRPr b="0" lang="en-GB" sz="105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GB" sz="105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    </a:t>
              </a:r>
              <a:r>
                <a:rPr b="0" lang="en-GB" sz="105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2.1 KB Representation</a:t>
              </a:r>
              <a:endParaRPr b="0" lang="en-GB" sz="1050" spc="-1" strike="noStrike">
                <a:latin typeface="Arial"/>
              </a:endParaRPr>
            </a:p>
            <a:p>
              <a:pPr marL="914400" indent="-285120">
                <a:lnSpc>
                  <a:spcPct val="100000"/>
                </a:lnSpc>
                <a:buClr>
                  <a:srgbClr val="e7e6e6"/>
                </a:buClr>
                <a:buFont typeface="Arial"/>
                <a:buChar char="•"/>
              </a:pPr>
              <a:r>
                <a:rPr b="0" lang="en-GB" sz="100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Discussion on how to represent knowledge</a:t>
              </a:r>
              <a:endParaRPr b="0" lang="en-GB" sz="1000" spc="-1" strike="noStrike">
                <a:latin typeface="Arial"/>
              </a:endParaRPr>
            </a:p>
            <a:p>
              <a:pPr marL="914400" indent="-285120">
                <a:lnSpc>
                  <a:spcPct val="100000"/>
                </a:lnSpc>
                <a:buClr>
                  <a:srgbClr val="e7e6e6"/>
                </a:buClr>
                <a:buFont typeface="Arial"/>
                <a:buChar char="•"/>
              </a:pPr>
              <a:r>
                <a:rPr b="0" lang="en-GB" sz="100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Comparison with other representations</a:t>
              </a:r>
              <a:endParaRPr b="0" lang="en-GB" sz="1000" spc="-1" strike="noStrike">
                <a:latin typeface="Arial"/>
              </a:endParaRPr>
            </a:p>
            <a:p>
              <a:pPr marL="914400" indent="-285120">
                <a:lnSpc>
                  <a:spcPct val="100000"/>
                </a:lnSpc>
                <a:buClr>
                  <a:srgbClr val="e7e6e6"/>
                </a:buClr>
                <a:buFont typeface="Arial"/>
                <a:buChar char="•"/>
              </a:pPr>
              <a:r>
                <a:rPr b="0" lang="en-GB" sz="100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Benefits and limitations of such representations</a:t>
              </a:r>
              <a:endParaRPr b="0" lang="en-GB" sz="1000" spc="-1" strike="noStrike">
                <a:latin typeface="Arial"/>
              </a:endParaRPr>
            </a:p>
            <a:p>
              <a:pPr marL="914400" indent="-285120">
                <a:lnSpc>
                  <a:spcPct val="100000"/>
                </a:lnSpc>
                <a:buClr>
                  <a:srgbClr val="e7e6e6"/>
                </a:buClr>
                <a:buFont typeface="Arial"/>
                <a:buChar char="•"/>
              </a:pPr>
              <a:r>
                <a:rPr b="0" lang="en-GB" sz="1000" spc="-1" strike="noStrike">
                  <a:solidFill>
                    <a:srgbClr val="e7e6e6"/>
                  </a:solidFill>
                  <a:latin typeface="Calibri"/>
                  <a:ea typeface="DejaVu Sans"/>
                </a:rPr>
                <a:t>…</a:t>
              </a:r>
              <a:endParaRPr b="0" lang="en-GB" sz="1000" spc="-1" strike="noStrike">
                <a:latin typeface="Arial"/>
              </a:endParaRPr>
            </a:p>
          </p:txBody>
        </p:sp>
        <p:sp>
          <p:nvSpPr>
            <p:cNvPr id="192" name="CustomShape 5"/>
            <p:cNvSpPr/>
            <p:nvPr/>
          </p:nvSpPr>
          <p:spPr>
            <a:xfrm>
              <a:off x="5852520" y="4376880"/>
              <a:ext cx="1584360" cy="33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GB" sz="1600" spc="-1" strike="noStrike">
                  <a:solidFill>
                    <a:srgbClr val="808080"/>
                  </a:solidFill>
                  <a:latin typeface="Calibri"/>
                  <a:ea typeface="DejaVu Sans"/>
                </a:rPr>
                <a:t>Extended outline</a:t>
              </a:r>
              <a:endParaRPr b="0" lang="en-GB" sz="1600" spc="-1" strike="noStrike">
                <a:latin typeface="Arial"/>
              </a:endParaRPr>
            </a:p>
          </p:txBody>
        </p:sp>
      </p:grpSp>
      <p:sp>
        <p:nvSpPr>
          <p:cNvPr id="193" name="CustomShape 6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Schedule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Specific hints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3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Explain the background of the work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Who are the authors?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Is this part of a bigger effort?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See what else the authors published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Be subjective only in discussion/conclusion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There: What seems good, what seems bad, what did you like, what has promise for future?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Elsewhere, avoid noncomparative judgements (“good”, “fast” – “more robust than”, “faster than”)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Avoid wiggle language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around 800”, “a lot of works”, “2 experienced annotators”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Be consistent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Subsections numbered or not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Capitalization of headings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Tense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Typesetting, e.g., of entities and predicates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References format (page numbers, conference names)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Check use of articles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Especially if your mother language has none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3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6C2E012-3F9A-4ED7-A6C3-6D4C6064A07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12" dur="indefinite" restart="never" nodeType="tmRoot">
          <p:childTnLst>
            <p:seq>
              <p:cTn id="51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How to write a good paper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Iterate…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541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810DFFA-33E8-493E-B8F4-4696ADFE94EB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14" dur="indefinite" restart="never" nodeType="tmRoot">
          <p:childTnLst>
            <p:seq>
              <p:cTn id="51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How to…</a:t>
            </a:r>
            <a:endParaRPr b="0" lang="en-GB" sz="28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Research a topic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a paper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Write a report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Give a seminar talk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4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5E11876-064C-4A17-BBAD-E7E69E48E3D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16" dur="indefinite" restart="never" nodeType="tmRoot">
          <p:childTnLst>
            <p:seq>
              <p:cTn id="5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How to give a seminar talk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46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General: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Presentations are the 15-minute fame of researchers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Utmost important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Good presenting is </a:t>
            </a: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no God-given skill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but a hard-learned craft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Important points</a:t>
            </a:r>
            <a:endParaRPr b="0" lang="en-GB" sz="28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Talks live or die with the example(s) used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Do not try to say everything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Less content per slide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Avoid being a tool-fool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47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285DA05-495B-4AB7-A43B-029E52D3933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18" dur="indefinite" restart="never" nodeType="tmRoot">
          <p:childTnLst>
            <p:seq>
              <p:cTn id="5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A. Examples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Think about them carefully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Funny and/or interesting case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Bonus: </a:t>
            </a: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References to local/current situation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/joint background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Talk in Paris: Eiffel tower, talk in Germany now: Diesel crisis, …</a:t>
            </a:r>
            <a:endParaRPr b="0" lang="en-GB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Need to be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consistently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used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Not: on Slide 3 “Mary lives in Munich”, on Slide 10 “Mary lives in Berlin”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Ideal: Same examples for the whole presentation (extended piece by piece)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If possible: 1 use of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blackboard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per presentation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5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62FFEB0-3B9D-43A8-9F34-48261F206E8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20" dur="indefinite" restart="never" nodeType="tmRoot">
          <p:childTnLst>
            <p:seq>
              <p:cTn id="5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B. Do not say everything you know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Most situations: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Talk is a teaser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This is an interesting problem”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 have a solution for …”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 can significantly improve over the state of the art”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Main goal is not to convey the technical content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That’s what papers/reports are for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Often: Overview + explain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one favorite module </a:t>
            </a:r>
            <a:br/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of the approach in detail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AB8616B-F8CA-4A3E-A126-8115B7D1565B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22" dur="indefinite" restart="never" nodeType="tmRoot">
          <p:childTnLst>
            <p:seq>
              <p:cTn id="5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B. Adjust to the audience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Adjust talk to audience knowledge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Audience rarely have same technical background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Don’t outdistance them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But don’t bore them either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E.g. in the context of this seminar, don’t repeatedly elaborate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“a knowledge base is a set of triples (s,p,o), …”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Adjust to context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We have just seen …, now we …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Look what other talks might cover – talk to these presenters!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B090FD8-39EE-4085-80E7-82B30A93B23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24" dur="indefinite" restart="never" nodeType="tmRoot">
          <p:childTnLst>
            <p:seq>
              <p:cTn id="5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C. Less content per slide (1/2)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628560" y="1825560"/>
            <a:ext cx="7886160" cy="460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Most slides contain too much content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1-2 minutes per slide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Whenever looks like too much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Split in two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Use animation effects to remove content not needed anymore (e.g. in examples)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Font size not below 20 (PPT)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000" spc="-1" strike="noStrike">
                <a:solidFill>
                  <a:srgbClr val="000000"/>
                </a:solidFill>
                <a:latin typeface="Calibri"/>
              </a:rPr>
              <a:t>This is 28, quite big</a:t>
            </a:r>
            <a:endParaRPr b="0" lang="en-GB" sz="3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600" spc="-1" strike="noStrike">
                <a:solidFill>
                  <a:srgbClr val="000000"/>
                </a:solidFill>
                <a:latin typeface="Calibri"/>
              </a:rPr>
              <a:t>This is 24, reasonably OK</a:t>
            </a:r>
            <a:endParaRPr b="0" lang="en-GB" sz="2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70c0"/>
                </a:solidFill>
                <a:latin typeface="Calibri"/>
              </a:rPr>
              <a:t>This is 20, which should be your limit</a:t>
            </a:r>
            <a:endParaRPr b="0" lang="en-GB" sz="2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700" spc="-1" strike="noStrike">
                <a:solidFill>
                  <a:srgbClr val="000000"/>
                </a:solidFill>
                <a:latin typeface="Calibri"/>
              </a:rPr>
              <a:t>This is 16, what do you think people in the last row see?</a:t>
            </a:r>
            <a:endParaRPr b="0" lang="en-GB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7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700" spc="-1" strike="noStrike">
              <a:latin typeface="Arial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7F6E8F8-019C-4CC4-9AA6-810DC957E23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26" dur="indefinite" restart="never" nodeType="tmRoot">
          <p:childTnLst>
            <p:seq>
              <p:cTn id="5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C. Less content per slide (2/2)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But this is not only about font size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Even though I use font size 28/20 for all text on this slide, you may get the impression that something is wrong with this slide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Is this possibly related to the amount of information conveyed?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Well, actually, what I am saying is not very deep. You already know very well that the human brain has only a limited attention span. So by the time you are reading this you certainly have forgotten what was written at the top of this slide.</a:t>
            </a:r>
            <a:endParaRPr b="0" lang="en-GB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More structure does not help either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Because too much is simply too much. So really pay attention both to font size and to amount of information conveyed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56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D85D1BE-9A16-490F-B8F0-54F03463818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28" dur="indefinite" restart="never" nodeType="tmRoot">
          <p:childTnLst>
            <p:seq>
              <p:cTn id="5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D. Avoid being a tool-fool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Latex vs.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Powerpoint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Redraw diagrams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Edit images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6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2C8C311-C545-4BB9-93D0-776492359E9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30" dur="indefinite" restart="never" nodeType="tmRoot">
          <p:childTnLst>
            <p:seq>
              <p:cTn id="5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1690560"/>
            <a:ext cx="8228880" cy="463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Knowledge</a:t>
            </a:r>
            <a:endParaRPr b="0" lang="en-GB" sz="2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What is a knowledge base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How are they constructed, evaluated, used, …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Skills</a:t>
            </a:r>
            <a:endParaRPr b="0" lang="en-GB" sz="2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Learn to research a topic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Learn to read scientific papers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Learn to structure and write up a scientific paper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Learn to give high-quality scientific presentations</a:t>
            </a: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r>
              <a:rPr b="0" lang="en-GB" sz="2600" spc="-1" strike="noStrike">
                <a:solidFill>
                  <a:srgbClr val="0070c0"/>
                </a:solidFill>
                <a:latin typeface="Wingdings"/>
              </a:rPr>
              <a:t></a:t>
            </a:r>
            <a:r>
              <a:rPr b="0" lang="en-GB" sz="26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en-GB" sz="2200" spc="-1" strike="noStrike">
                <a:solidFill>
                  <a:srgbClr val="0070c0"/>
                </a:solidFill>
                <a:latin typeface="Calibri"/>
              </a:rPr>
              <a:t>Almost a thesis!</a:t>
            </a:r>
            <a:endParaRPr b="0" lang="en-GB" sz="2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Only missing the own original technical contribution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80002E6-B57A-4A64-B06E-7D26BDC9B96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Learning outcomes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Modify figures where needed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567" name="Picture 3" descr=""/>
          <p:cNvPicPr/>
          <p:nvPr/>
        </p:nvPicPr>
        <p:blipFill>
          <a:blip r:embed="rId1"/>
          <a:stretch/>
        </p:blipFill>
        <p:spPr>
          <a:xfrm>
            <a:off x="5128560" y="2271240"/>
            <a:ext cx="4024800" cy="3222360"/>
          </a:xfrm>
          <a:prstGeom prst="rect">
            <a:avLst/>
          </a:prstGeom>
          <a:ln>
            <a:noFill/>
          </a:ln>
        </p:spPr>
      </p:pic>
      <p:pic>
        <p:nvPicPr>
          <p:cNvPr id="568" name="Picture 5" descr=""/>
          <p:cNvPicPr/>
          <p:nvPr/>
        </p:nvPicPr>
        <p:blipFill>
          <a:blip r:embed="rId2"/>
          <a:stretch/>
        </p:blipFill>
        <p:spPr>
          <a:xfrm>
            <a:off x="249480" y="2271240"/>
            <a:ext cx="3648600" cy="2051280"/>
          </a:xfrm>
          <a:prstGeom prst="rect">
            <a:avLst/>
          </a:prstGeom>
          <a:ln>
            <a:noFill/>
          </a:ln>
        </p:spPr>
      </p:pic>
      <p:sp>
        <p:nvSpPr>
          <p:cNvPr id="569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2F70AD3-79F5-4C91-A55F-CB6D4CF587A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570" name="CustomShape 3"/>
          <p:cNvSpPr/>
          <p:nvPr/>
        </p:nvSpPr>
        <p:spPr>
          <a:xfrm>
            <a:off x="4023000" y="3176280"/>
            <a:ext cx="981000" cy="8974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32" dur="indefinite" restart="never" nodeType="tmRoot">
          <p:childTnLst>
            <p:seq>
              <p:cTn id="5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Varia (1/3)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7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Avoid useless generic information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Page numbers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No empty last slide “questions”, 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Rather overlay over conclusion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en-GB" sz="24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Gives audience an anchor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grpSp>
        <p:nvGrpSpPr>
          <p:cNvPr id="573" name="Group 3"/>
          <p:cNvGrpSpPr/>
          <p:nvPr/>
        </p:nvGrpSpPr>
        <p:grpSpPr>
          <a:xfrm>
            <a:off x="192600" y="84600"/>
            <a:ext cx="9167400" cy="6648480"/>
            <a:chOff x="192600" y="84600"/>
            <a:chExt cx="9167400" cy="6648480"/>
          </a:xfrm>
        </p:grpSpPr>
        <p:sp>
          <p:nvSpPr>
            <p:cNvPr id="574" name="CustomShape 4"/>
            <p:cNvSpPr/>
            <p:nvPr/>
          </p:nvSpPr>
          <p:spPr>
            <a:xfrm>
              <a:off x="192600" y="6368760"/>
              <a:ext cx="895068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i="1" lang="en-GB" sz="1800" spc="-1" strike="noStrike">
                  <a:solidFill>
                    <a:srgbClr val="7c7c7c"/>
                  </a:solidFill>
                  <a:latin typeface="Calibri"/>
                  <a:ea typeface="DejaVu Sans"/>
                </a:rPr>
                <a:t>Dr. Simon Razniewski</a:t>
              </a:r>
              <a:r>
                <a:rPr b="0" i="1" lang="en-GB" sz="1800" spc="-1" strike="noStrike">
                  <a:solidFill>
                    <a:srgbClr val="7c7c7c"/>
                  </a:solidFill>
                  <a:latin typeface="Calibri"/>
                  <a:ea typeface="DejaVu Sans"/>
                </a:rPr>
                <a:t>	</a:t>
              </a:r>
              <a:r>
                <a:rPr b="0" i="1" lang="en-GB" sz="1800" spc="-1" strike="noStrike">
                  <a:solidFill>
                    <a:srgbClr val="7c7c7c"/>
                  </a:solidFill>
                  <a:latin typeface="Calibri"/>
                  <a:ea typeface="DejaVu Sans"/>
                </a:rPr>
                <a:t>  Max Planck Institute for Informatics        www.simonrazniewski.com</a:t>
              </a:r>
              <a:endParaRPr b="0" lang="en-GB" sz="1800" spc="-1" strike="noStrike">
                <a:latin typeface="Arial"/>
              </a:endParaRPr>
            </a:p>
          </p:txBody>
        </p:sp>
        <p:pic>
          <p:nvPicPr>
            <p:cNvPr id="575" name="Picture 6" descr=""/>
            <p:cNvPicPr/>
            <p:nvPr/>
          </p:nvPicPr>
          <p:blipFill>
            <a:blip r:embed="rId1"/>
            <a:stretch/>
          </p:blipFill>
          <p:spPr>
            <a:xfrm>
              <a:off x="6676920" y="5792760"/>
              <a:ext cx="2329920" cy="63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76" name="CustomShape 5"/>
            <p:cNvSpPr/>
            <p:nvPr/>
          </p:nvSpPr>
          <p:spPr>
            <a:xfrm>
              <a:off x="192600" y="84600"/>
              <a:ext cx="916740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i="1" lang="en-GB" sz="1800" spc="-1" strike="noStrike">
                  <a:solidFill>
                    <a:srgbClr val="7c7c7c"/>
                  </a:solidFill>
                  <a:latin typeface="Calibri"/>
                  <a:ea typeface="DejaVu Sans"/>
                </a:rPr>
                <a:t>Seminar “Advanced Topics in Knowledge Bases”</a:t>
              </a:r>
              <a:r>
                <a:rPr b="0" i="1" lang="en-GB" sz="1800" spc="-1" strike="noStrike">
                  <a:solidFill>
                    <a:srgbClr val="7c7c7c"/>
                  </a:solidFill>
                  <a:latin typeface="Calibri"/>
                  <a:ea typeface="DejaVu Sans"/>
                </a:rPr>
                <a:t>	</a:t>
              </a:r>
              <a:r>
                <a:rPr b="0" i="1" lang="en-GB" sz="1800" spc="-1" strike="noStrike">
                  <a:solidFill>
                    <a:srgbClr val="7c7c7c"/>
                  </a:solidFill>
                  <a:latin typeface="Calibri"/>
                  <a:ea typeface="DejaVu Sans"/>
                </a:rPr>
                <a:t>   Lesson 3: How to give a talk        XX.YY.2018</a:t>
              </a:r>
              <a:endParaRPr b="0" lang="en-GB" sz="1800" spc="-1" strike="noStrike">
                <a:latin typeface="Arial"/>
              </a:endParaRPr>
            </a:p>
          </p:txBody>
        </p:sp>
      </p:grpSp>
      <p:sp>
        <p:nvSpPr>
          <p:cNvPr id="577" name="CustomShape 6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D61932C-6E46-4ACE-AA95-5A13515540F1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34" dur="indefinite" restart="never" nodeType="tmRoot">
          <p:childTnLst>
            <p:seq>
              <p:cTn id="535" dur="indefinite" nodeType="mainSeq">
                <p:childTnLst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4400" spc="-1" strike="noStrike">
                <a:solidFill>
                  <a:srgbClr val="000000"/>
                </a:solidFill>
                <a:latin typeface="Calibri"/>
              </a:rPr>
              <a:t>Questions?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79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B295FF3-F02E-48C9-8F67-3B3E9D7EDB3F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40" dur="indefinite" restart="never" nodeType="tmRoot">
          <p:childTnLst>
            <p:seq>
              <p:cTn id="5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Summary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628560" y="1825560"/>
            <a:ext cx="7886160" cy="452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How to…</a:t>
            </a:r>
            <a:endParaRPr b="0" lang="en-GB" sz="28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Research a topic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Use multiple means</a:t>
            </a:r>
            <a:endParaRPr b="0" lang="en-GB" sz="20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a paper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Read, read, read</a:t>
            </a:r>
            <a:endParaRPr b="0" lang="en-GB" sz="20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Write a report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Watch the simple things</a:t>
            </a:r>
            <a:endParaRPr b="0" lang="en-GB" sz="20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Give a seminar talk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Less is more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Spend a lot of effort on good examples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58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A7133F8-FBDF-460E-BE42-7E767A267E8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583" name="CustomShape 4"/>
          <p:cNvSpPr/>
          <p:nvPr/>
        </p:nvSpPr>
        <p:spPr>
          <a:xfrm>
            <a:off x="3337920" y="622800"/>
            <a:ext cx="4881960" cy="2405160"/>
          </a:xfrm>
          <a:prstGeom prst="cloudCallout">
            <a:avLst>
              <a:gd name="adj1" fmla="val 68622"/>
              <a:gd name="adj2" fmla="val 7357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Questions?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542" dur="indefinite" restart="never" nodeType="tmRoot">
          <p:childTnLst>
            <p:seq>
              <p:cTn id="543" dur="indefinite" nodeType="mainSeq">
                <p:childTnLst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Varia (2/3)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Tell three times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Tell what you are going to tell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Tell it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Tell what you told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Easy way: Repeat outline throughout talk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Good point to breathe in deeply, take a sip of water, look at your watch, ask “everything clear so far?”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023B580-C456-468E-9E9A-4CAAF75AD76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48" dur="indefinite" restart="never" nodeType="tmRoot">
          <p:childTnLst>
            <p:seq>
              <p:cTn id="5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How to…</a:t>
            </a:r>
            <a:endParaRPr b="0" lang="en-GB" sz="28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Research a topic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a paper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Write a report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Give a seminar talk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16ED95E-4649-4A88-B73E-4B392AB890C5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50" dur="indefinite" restart="never" nodeType="tmRoot">
          <p:childTnLst>
            <p:seq>
              <p:cTn id="55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Varia (3/3)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9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One slide: “Not in this talk”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59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AA46A65-C2F2-4B01-86B5-F23A0A69B70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52" dur="indefinite" restart="never" nodeType="tmRoot">
          <p:childTnLst>
            <p:seq>
              <p:cTn id="5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Not in this talk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9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How to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typeset math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formulas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See e.g. “Mathematical writing” by Donald Knuth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How to write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proper language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Search online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Rhetorical hints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Take a course at the Center for Key Competencies and University Didactics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59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39810BC-15B6-48FE-9D4E-DD3242B63BAF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54" dur="indefinite" restart="never" nodeType="tmRoot">
          <p:childTnLst>
            <p:seq>
              <p:cTn id="55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Practice (1/3)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John Wooden’s 8Ps of Success</a:t>
            </a:r>
            <a:endParaRPr b="0" lang="en-GB" sz="28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Plan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Prepare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Practice, and</a:t>
            </a:r>
            <a:endParaRPr b="0" lang="en-GB" sz="2400" spc="-1" strike="noStrike">
              <a:latin typeface="Arial"/>
            </a:endParaRPr>
          </a:p>
          <a:p>
            <a:pPr lvl="1" marL="914400" indent="-456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Practice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59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131CE17-AAC4-4685-B0FE-DBC2937E19AD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56" dur="indefinite" restart="never" nodeType="tmRoot">
          <p:childTnLst>
            <p:seq>
              <p:cTn id="557" dur="indefinite" nodeType="mainSeq">
                <p:childTnLst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Practice (2/3)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Everybody is nervous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Enjoy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your presentation, and your audience will enjoy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Keep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visual contact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Take questions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Acknowledge gaps, take issues offline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Audience: Help answering questions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DBAAA90-9054-42C2-BBD6-7773879B0CF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82" dur="indefinite" restart="never" nodeType="tmRoot">
          <p:childTnLst>
            <p:seq>
              <p:cTn id="5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567BC98-4DBE-42E5-9FAA-4E6FBD66BE1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Practice (3/3)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03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Same setting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is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not required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Explain over lunch to a colleague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Your parents are OK too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Helps to get more familiar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Watch for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flow, consistency, odd steps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60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392C60E-E5A5-4815-9144-8912653E1695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84" dur="indefinite" restart="never" nodeType="tmRoot">
          <p:childTnLst>
            <p:seq>
              <p:cTn id="58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Summary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06" name="CustomShape 2"/>
          <p:cNvSpPr/>
          <p:nvPr/>
        </p:nvSpPr>
        <p:spPr>
          <a:xfrm>
            <a:off x="628560" y="1825560"/>
            <a:ext cx="7886160" cy="478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How to…</a:t>
            </a:r>
            <a:endParaRPr b="0" lang="en-GB" sz="28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Research a topic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Use multiple means</a:t>
            </a:r>
            <a:endParaRPr b="0" lang="en-GB" sz="20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a paper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Read, read, read</a:t>
            </a:r>
            <a:endParaRPr b="0" lang="en-GB" sz="20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Write a report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Watch the simple things</a:t>
            </a:r>
            <a:endParaRPr b="0" lang="en-GB" sz="20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Give a seminar talk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Less is more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Spend a lot of effort on good examples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607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BF03ED5-CE59-4769-9911-1C1EDEA93F55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608" name="CustomShape 4"/>
          <p:cNvSpPr/>
          <p:nvPr/>
        </p:nvSpPr>
        <p:spPr>
          <a:xfrm>
            <a:off x="3257640" y="543960"/>
            <a:ext cx="4881960" cy="2405160"/>
          </a:xfrm>
          <a:prstGeom prst="cloudCallout">
            <a:avLst>
              <a:gd name="adj1" fmla="val 68622"/>
              <a:gd name="adj2" fmla="val 7357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Questions?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586" dur="indefinite" restart="never" nodeType="tmRoot">
          <p:childTnLst>
            <p:seq>
              <p:cTn id="587" dur="indefinite" nodeType="mainSeq">
                <p:childTnLst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10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611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70E56E3-D2F8-4D1A-B5FD-8388DB3E338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92" dur="indefinite" restart="never" nodeType="tmRoot">
          <p:childTnLst>
            <p:seq>
              <p:cTn id="59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7DA3D21-24D5-4D61-86A7-74083A5008E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graphicFrame>
        <p:nvGraphicFramePr>
          <p:cNvPr id="613" name="Table 2"/>
          <p:cNvGraphicFramePr/>
          <p:nvPr/>
        </p:nvGraphicFramePr>
        <p:xfrm>
          <a:off x="138960" y="590040"/>
          <a:ext cx="8800560" cy="5191200"/>
        </p:xfrm>
        <a:graphic>
          <a:graphicData uri="http://schemas.openxmlformats.org/drawingml/2006/table">
            <a:tbl>
              <a:tblPr/>
              <a:tblGrid>
                <a:gridCol w="6813360"/>
                <a:gridCol w="1987560"/>
              </a:tblGrid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3. 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7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14.</a:t>
                      </a:r>
                      <a:endParaRPr b="0" lang="en-GB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594" dur="indefinite" restart="never" nodeType="tmRoot">
          <p:childTnLst>
            <p:seq>
              <p:cTn id="59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Summary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1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Next steps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Enroll in HISPOS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Do literature research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Prepare extended outline until 30.11.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616" name="CustomShape 3"/>
          <p:cNvSpPr/>
          <p:nvPr/>
        </p:nvSpPr>
        <p:spPr>
          <a:xfrm>
            <a:off x="3177720" y="0"/>
            <a:ext cx="4881960" cy="2405160"/>
          </a:xfrm>
          <a:prstGeom prst="cloudCallout">
            <a:avLst>
              <a:gd name="adj1" fmla="val 68622"/>
              <a:gd name="adj2" fmla="val 7357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ffffff"/>
                </a:solidFill>
                <a:latin typeface="Calibri"/>
                <a:ea typeface="DejaVu Sans"/>
              </a:rPr>
              <a:t>Questions?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17" name="CustomShape 4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3CDFF43-D5D9-4D8F-BB9C-C4D1B8586B7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96" dur="indefinite" restart="never" nodeType="tmRoot">
          <p:childTnLst>
            <p:seq>
              <p:cTn id="597" dur="indefinite" nodeType="mainSeq">
                <p:childTnLst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3. Introduction to Knowledge Bases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Construction and maintenance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Past, present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A0ED12A-84A5-4DEC-884D-E53F4E595E1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3. Introduction to Knowledge Bases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Construction and maintenance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Past, present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3339822-FB2B-42B1-8306-6AFF0FD3B46F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I. Motivation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207" name="Picture 3" descr=""/>
          <p:cNvPicPr/>
          <p:nvPr/>
        </p:nvPicPr>
        <p:blipFill>
          <a:blip r:embed="rId1"/>
          <a:stretch/>
        </p:blipFill>
        <p:spPr>
          <a:xfrm>
            <a:off x="264600" y="2845440"/>
            <a:ext cx="3857400" cy="2892960"/>
          </a:xfrm>
          <a:prstGeom prst="rect">
            <a:avLst/>
          </a:prstGeom>
          <a:ln>
            <a:noFill/>
          </a:ln>
        </p:spPr>
      </p:pic>
      <p:pic>
        <p:nvPicPr>
          <p:cNvPr id="208" name="Picture 4" descr=""/>
          <p:cNvPicPr/>
          <p:nvPr/>
        </p:nvPicPr>
        <p:blipFill>
          <a:blip r:embed="rId2"/>
          <a:stretch/>
        </p:blipFill>
        <p:spPr>
          <a:xfrm>
            <a:off x="5891040" y="2845440"/>
            <a:ext cx="3111840" cy="280080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3072240" y="997200"/>
            <a:ext cx="3809160" cy="29188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99999"/>
              <a:gd name="adj5" fmla="val 12500"/>
            </a:avLst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2AA158A-A86A-4A2B-A9E8-120644FFEFBD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://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www.wikidata.org/wiki/Q565400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212" name="Picture 3" descr=""/>
          <p:cNvPicPr/>
          <p:nvPr/>
        </p:nvPicPr>
        <p:blipFill>
          <a:blip r:embed="rId4"/>
          <a:stretch/>
        </p:blipFill>
        <p:spPr>
          <a:xfrm>
            <a:off x="231840" y="163800"/>
            <a:ext cx="3088080" cy="218304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65F0709-5714-43A0-AB06-39157880E03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What structured data enables…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Who discovered the most planets:</a:t>
            </a:r>
            <a:br/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tinyurl.com/y7rldyqc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Distribution of places ending with “-weiler” in Germany:</a:t>
            </a:r>
            <a:br/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http://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tinyurl.com/y7tfko57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Number of women vs. persons named “John” in the British parliament: </a:t>
            </a:r>
            <a:br/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://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tinyurl.com/y7mu3qqp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C420861-5495-4EF2-954C-2682B741A94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The Semantic Web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Term coined by Tim Berners-Lee </a:t>
            </a:r>
            <a:br/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 a machine-readable Web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Requirement for intelligent agents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Web content originally from humans for humans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Make machines read human language, or make humans write machine-readable structured data?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8F7CA1D-850C-43D9-B297-405B637B5A3F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220" name="Picture 4" descr=""/>
          <p:cNvPicPr/>
          <p:nvPr/>
        </p:nvPicPr>
        <p:blipFill>
          <a:blip r:embed="rId1"/>
          <a:stretch/>
        </p:blipFill>
        <p:spPr>
          <a:xfrm>
            <a:off x="6975720" y="679680"/>
            <a:ext cx="1689480" cy="211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89838BC-52AB-4989-B5A0-2EAF328F378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222" name="Picture 5" descr=""/>
          <p:cNvPicPr/>
          <p:nvPr/>
        </p:nvPicPr>
        <p:blipFill>
          <a:blip r:embed="rId1"/>
          <a:srcRect l="0" t="0" r="74352" b="9601"/>
          <a:stretch/>
        </p:blipFill>
        <p:spPr>
          <a:xfrm>
            <a:off x="245880" y="1682280"/>
            <a:ext cx="2298240" cy="3560760"/>
          </a:xfrm>
          <a:prstGeom prst="rect">
            <a:avLst/>
          </a:prstGeom>
          <a:ln>
            <a:noFill/>
          </a:ln>
        </p:spPr>
      </p:pic>
      <p:pic>
        <p:nvPicPr>
          <p:cNvPr id="223" name="Picture 7" descr=""/>
          <p:cNvPicPr/>
          <p:nvPr/>
        </p:nvPicPr>
        <p:blipFill>
          <a:blip r:embed="rId2"/>
          <a:srcRect l="25424" t="0" r="49873" b="8634"/>
          <a:stretch/>
        </p:blipFill>
        <p:spPr>
          <a:xfrm>
            <a:off x="2544840" y="1663560"/>
            <a:ext cx="2213640" cy="3598920"/>
          </a:xfrm>
          <a:prstGeom prst="rect">
            <a:avLst/>
          </a:prstGeom>
          <a:ln>
            <a:noFill/>
          </a:ln>
        </p:spPr>
      </p:pic>
      <p:pic>
        <p:nvPicPr>
          <p:cNvPr id="224" name="Picture 8" descr=""/>
          <p:cNvPicPr/>
          <p:nvPr/>
        </p:nvPicPr>
        <p:blipFill>
          <a:blip r:embed="rId3"/>
          <a:srcRect l="49531" t="0" r="25241" b="9601"/>
          <a:stretch/>
        </p:blipFill>
        <p:spPr>
          <a:xfrm>
            <a:off x="4739400" y="1687320"/>
            <a:ext cx="2260800" cy="3560760"/>
          </a:xfrm>
          <a:prstGeom prst="rect">
            <a:avLst/>
          </a:prstGeom>
          <a:ln>
            <a:noFill/>
          </a:ln>
        </p:spPr>
      </p:pic>
      <p:pic>
        <p:nvPicPr>
          <p:cNvPr id="225" name="Content Placeholder 4" descr=""/>
          <p:cNvPicPr/>
          <p:nvPr/>
        </p:nvPicPr>
        <p:blipFill>
          <a:blip r:embed="rId4"/>
          <a:srcRect l="66276" t="0" r="0" b="0"/>
          <a:stretch/>
        </p:blipFill>
        <p:spPr>
          <a:xfrm>
            <a:off x="6953760" y="1682280"/>
            <a:ext cx="2186280" cy="360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C522316-3BF1-4B3B-A345-3A8CBEFE5C2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3. Introduction to Knowledge Bases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Construction and maintenance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Past, present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4671EE9-3865-4294-86BC-633AFDABCB4B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41" dur="indefinite" restart="never" nodeType="tmRoot">
          <p:childTnLst>
            <p:seq>
              <p:cTn id="1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Definition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A knowledge base is a machine-readable collection of knowledge about the general world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Machine-readable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: Structured format, not just text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General world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: Unlike e.g. a company database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Remainder of the discussion focus on </a:t>
            </a:r>
            <a:r>
              <a:rPr b="0" lang="en-GB" sz="2000" spc="-1" strike="noStrike">
                <a:solidFill>
                  <a:srgbClr val="0070c0"/>
                </a:solidFill>
                <a:latin typeface="Calibri"/>
              </a:rPr>
              <a:t>open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 KBs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782E9EE-A75D-4323-B557-0C850045D9ED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43" dur="indefinite" restart="never" nodeType="tmRoot">
          <p:childTnLst>
            <p:seq>
              <p:cTn id="1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Topics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KBs to some extent be divided by their focus: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Lexical knowledge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&lt;shout, isA, verb&gt;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&lt;shout, subformOf, communicate&gt;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Instance knowledge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(“Encyclopedic KBs”): 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&lt;Paris, capitalOf, France&gt;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&lt;MPII, foundedIn, 1988&gt;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&lt;Angela Merkel, major, Physics&gt;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Class knowledge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(“common sense”):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&lt;Pizza, is, tasty&gt;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&lt;Elephant, color, grey&gt;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&lt;turnOnPC, requires, power&gt;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A41CAA0-1020-4FE6-94B0-30CB1FE6902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45" dur="indefinite" restart="never" nodeType="tmRoot">
          <p:childTnLst>
            <p:seq>
              <p:cTn id="1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Lexical KBs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WordNet (1995)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FrameNet (1998)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(Wiktionary (2002))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SenticNet (2010)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9F134E7-616A-4CDB-B536-E0445CF402E1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47" dur="indefinite" restart="never" nodeType="tmRoot">
          <p:childTnLst>
            <p:seq>
              <p:cTn id="1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3" descr=""/>
          <p:cNvPicPr/>
          <p:nvPr/>
        </p:nvPicPr>
        <p:blipFill>
          <a:blip r:embed="rId1"/>
          <a:stretch/>
        </p:blipFill>
        <p:spPr>
          <a:xfrm>
            <a:off x="1643040" y="0"/>
            <a:ext cx="6153120" cy="682344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B6DB9DD-1B44-41D7-8608-83318AADA8A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49" dur="indefinite" restart="never" nodeType="tmRoot">
          <p:childTnLst>
            <p:seq>
              <p:cTn id="1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FrameNet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Example Frame – “Revenge”: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Because of some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injury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to something-or-someone important to an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avenger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(maybe himself), the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avenger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inflicts a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punishment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on the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offender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. The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offender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is the person responsible for the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injury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Frame elements: 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avenger, offender, injury, injured_party, punishment.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Invoking terms: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Nouns: </a:t>
            </a:r>
            <a:r>
              <a:rPr b="0" i="1" lang="en-GB" sz="2400" spc="-1" strike="noStrike">
                <a:solidFill>
                  <a:srgbClr val="000000"/>
                </a:solidFill>
                <a:latin typeface="Calibri"/>
              </a:rPr>
              <a:t>revenge, vengeance, reprisal, retaliation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Verbs: </a:t>
            </a:r>
            <a:r>
              <a:rPr b="0" i="1" lang="en-GB" sz="2400" spc="-1" strike="noStrike">
                <a:solidFill>
                  <a:srgbClr val="000000"/>
                </a:solidFill>
                <a:latin typeface="Calibri"/>
              </a:rPr>
              <a:t>avenge, revenge, retaliate (against),</a:t>
            </a:r>
            <a:br/>
            <a:r>
              <a:rPr b="0" i="1" lang="en-GB" sz="2400" spc="-1" strike="noStrike">
                <a:solidFill>
                  <a:srgbClr val="000000"/>
                </a:solidFill>
                <a:latin typeface="Calibri"/>
              </a:rPr>
              <a:t> get back (at), get even (with), pay back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Adjectives: </a:t>
            </a:r>
            <a:r>
              <a:rPr b="0" i="1" lang="en-GB" sz="2400" spc="-1" strike="noStrike">
                <a:solidFill>
                  <a:srgbClr val="000000"/>
                </a:solidFill>
                <a:latin typeface="Calibri"/>
              </a:rPr>
              <a:t>vengeful, vindictive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D4BB0DC-4D2E-48B3-9B3E-B587A08D560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51" dur="indefinite" restart="never" nodeType="tmRoot">
          <p:childTnLst>
            <p:seq>
              <p:cTn id="1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Calibri Light"/>
              </a:rPr>
              <a:t>Encyclopedic KBs (“Instance-oriented KBs”)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Cyc (1984)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YAGO (2007)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DBpedia (2007)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Wikidata (2012)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DBF0B1F-CA91-49C8-A33E-59151D95AE8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53" dur="indefinite" restart="never" nodeType="tmRoot">
          <p:childTnLst>
            <p:seq>
              <p:cTn id="1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3A7131C-BF63-4615-AAFE-9FEF80DEC90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249" name="Picture 4" descr=""/>
          <p:cNvPicPr/>
          <p:nvPr/>
        </p:nvPicPr>
        <p:blipFill>
          <a:blip r:embed="rId1"/>
          <a:srcRect l="0" t="0" r="10991" b="0"/>
          <a:stretch/>
        </p:blipFill>
        <p:spPr>
          <a:xfrm>
            <a:off x="0" y="529560"/>
            <a:ext cx="9143280" cy="589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5" dur="indefinite" restart="never" nodeType="tmRoot">
          <p:childTnLst>
            <p:seq>
              <p:cTn id="1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E9C03E9-4C79-4109-8A1F-B3BD6634B53B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1"/>
          <a:srcRect l="0" t="0" r="11989" b="0"/>
          <a:stretch/>
        </p:blipFill>
        <p:spPr>
          <a:xfrm>
            <a:off x="0" y="157320"/>
            <a:ext cx="9143280" cy="630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7" dur="indefinite" restart="never" nodeType="tmRoot">
          <p:childTnLst>
            <p:seq>
              <p:cTn id="1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Common-sense KBs (class-oriented)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Cyc (1984)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ConceptNet (1999)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WebChild (2014)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MS Coco (2014), VisualGenome (2016)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ActivityKB, Knowlywood (2015)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TupleKB (2017)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489AEB4-B816-4121-A504-2B18BDED0FD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59" dur="indefinite" restart="never" nodeType="tmRoot">
          <p:childTnLst>
            <p:seq>
              <p:cTn id="1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D01AAB6-AF1D-4AEA-8CEF-D0F34A1C072B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ConceptNet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689E820-5226-40C2-9FB8-2850F95A117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259" name="Picture 4" descr=""/>
          <p:cNvPicPr/>
          <p:nvPr/>
        </p:nvPicPr>
        <p:blipFill>
          <a:blip r:embed="rId1"/>
          <a:srcRect l="0" t="22807" r="0" b="0"/>
          <a:stretch/>
        </p:blipFill>
        <p:spPr>
          <a:xfrm>
            <a:off x="0" y="1564200"/>
            <a:ext cx="9143280" cy="529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1" dur="indefinite" restart="never" nodeType="tmRoot">
          <p:childTnLst>
            <p:seq>
              <p:cTn id="1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2" name="Picture 3" descr=""/>
          <p:cNvPicPr/>
          <p:nvPr/>
        </p:nvPicPr>
        <p:blipFill>
          <a:blip r:embed="rId1"/>
          <a:stretch/>
        </p:blipFill>
        <p:spPr>
          <a:xfrm>
            <a:off x="0" y="208440"/>
            <a:ext cx="9108360" cy="6414120"/>
          </a:xfrm>
          <a:prstGeom prst="rect">
            <a:avLst/>
          </a:prstGeom>
          <a:ln>
            <a:noFill/>
          </a:ln>
        </p:spPr>
      </p:pic>
      <p:sp>
        <p:nvSpPr>
          <p:cNvPr id="26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E336792-B1FA-4AA9-A985-FF421186730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63" dur="indefinite" restart="never" nodeType="tmRoot">
          <p:childTnLst>
            <p:seq>
              <p:cTn id="1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3. Introduction to Knowledge Bases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Construction and maintenance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Past, present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5AE3BF7-899F-4004-90FF-4F9AF2E3926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65" dur="indefinite" restart="never" nodeType="tmRoot">
          <p:childTnLst>
            <p:seq>
              <p:cTn id="1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 Light"/>
              </a:rPr>
              <a:t>Knowledge base or knowledge graph?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Used largely interchangeably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35BF75E-616E-4083-B9CA-91790E1FAD9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67" dur="indefinite" restart="never" nodeType="tmRoot">
          <p:childTnLst>
            <p:seq>
              <p:cTn id="1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Facts (triples) and their constituents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Entities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: Objects about which statements can be made</a:t>
            </a:r>
            <a:br/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Paris; Trump; Irony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Property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/predicate/relation/attribute: What can be said</a:t>
            </a:r>
            <a:br/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locatedIn, worksAt, antonymOf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Fact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/statement/claim/triple: Core building block of KBs</a:t>
            </a:r>
            <a:br/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&lt;Paris, locatedIn, France&gt;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General form: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8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&lt;subject, predicate, object&gt;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&lt;s, p, o&gt;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DDB464E-38E7-44F2-AD94-D1B7EFEDFCC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69" dur="indefinite" restart="never" nodeType="tmRoot">
          <p:childTnLst>
            <p:seq>
              <p:cTn id="1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Subjects and objects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Machine-generated identifiers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Wikidata: </a:t>
            </a: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Q4262, Q67245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Canonical name strings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DBpedia, YAGO: </a:t>
            </a: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“John_Smith_(politician)”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Internationalized resource identifier (IRI)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Semantic web: </a:t>
            </a: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http://dbpedia.org/resource/Max_Planck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General phrases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TupleKB: </a:t>
            </a: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&lt;industry, grow over, past few decade&gt;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Literals: Attribute values that are no entities 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www.mpi-inf.mpg.de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Often with units:</a:t>
            </a: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 1.63m; 54.85° 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Same for predicates, sometimes canonicalized, sometimes just text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081D583-298E-45B0-B9D8-0309FE27977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71" dur="indefinite" restart="never" nodeType="tmRoot">
          <p:childTnLst>
            <p:seq>
              <p:cTn id="1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Classes and class hierarchies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Classes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/types: Allow to group similar entities</a:t>
            </a:r>
            <a:br/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Presidents, nouns, Greek gods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Type/property hierarchy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: Tree-like hierarchy among types/properties (cf. inheritance in object-oriented programming)</a:t>
            </a:r>
            <a:br/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&lt;Town, subclassOf, Administrative_unit&gt;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A78B38A-D5E4-400D-A542-E35760E1ADD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73" dur="indefinite" restart="never" nodeType="tmRoot">
          <p:childTnLst>
            <p:seq>
              <p:cTn id="1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Classes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5566677-00BE-4DA7-91AB-8983B09CF91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281" name="Picture 4" descr=""/>
          <p:cNvPicPr/>
          <p:nvPr/>
        </p:nvPicPr>
        <p:blipFill>
          <a:blip r:embed="rId1"/>
          <a:stretch/>
        </p:blipFill>
        <p:spPr>
          <a:xfrm>
            <a:off x="227880" y="1627920"/>
            <a:ext cx="8687880" cy="522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5" dur="indefinite" restart="never" nodeType="tmRoot">
          <p:childTnLst>
            <p:seq>
              <p:cTn id="1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Taxonomies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B7D6ED8-F522-48A6-BB1F-72DB797D72B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284" name="Picture 4" descr=""/>
          <p:cNvPicPr/>
          <p:nvPr/>
        </p:nvPicPr>
        <p:blipFill>
          <a:blip r:embed="rId1"/>
          <a:stretch/>
        </p:blipFill>
        <p:spPr>
          <a:xfrm>
            <a:off x="0" y="2158560"/>
            <a:ext cx="4030200" cy="3022560"/>
          </a:xfrm>
          <a:prstGeom prst="rect">
            <a:avLst/>
          </a:prstGeom>
          <a:ln>
            <a:noFill/>
          </a:ln>
        </p:spPr>
      </p:pic>
      <p:grpSp>
        <p:nvGrpSpPr>
          <p:cNvPr id="285" name="Group 3"/>
          <p:cNvGrpSpPr/>
          <p:nvPr/>
        </p:nvGrpSpPr>
        <p:grpSpPr>
          <a:xfrm>
            <a:off x="3125880" y="1690560"/>
            <a:ext cx="5914440" cy="4664880"/>
            <a:chOff x="3125880" y="1690560"/>
            <a:chExt cx="5914440" cy="4664880"/>
          </a:xfrm>
        </p:grpSpPr>
        <p:pic>
          <p:nvPicPr>
            <p:cNvPr id="286" name="Picture 5" descr=""/>
            <p:cNvPicPr/>
            <p:nvPr/>
          </p:nvPicPr>
          <p:blipFill>
            <a:blip r:embed="rId2"/>
            <a:srcRect l="0" t="0" r="0" b="5760"/>
            <a:stretch/>
          </p:blipFill>
          <p:spPr>
            <a:xfrm>
              <a:off x="3125880" y="1690560"/>
              <a:ext cx="5914440" cy="4586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7" name="CustomShape 4"/>
            <p:cNvSpPr/>
            <p:nvPr/>
          </p:nvSpPr>
          <p:spPr>
            <a:xfrm>
              <a:off x="6458040" y="6018120"/>
              <a:ext cx="2056680" cy="337320"/>
            </a:xfrm>
            <a:prstGeom prst="rect">
              <a:avLst/>
            </a:prstGeom>
            <a:ln>
              <a:solidFill>
                <a:schemeClr val="bg1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</p:grpSp>
    </p:spTree>
  </p:cSld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Data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628560" y="1825560"/>
            <a:ext cx="812952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Most commonly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triples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Some statements have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more arguments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Wedding(Angelina_Jolie, Brad_Pitt, 2014, Chateau_Miraval)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Role(Gran_Torino, Kowalski, Clint Eastwood)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Additional </a:t>
            </a: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qualifiers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 for triples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Reification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 (solution from logics, introduce new object)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A82901E-BA0F-4DB4-BCDA-9498BC5D734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83" dur="indefinite" restart="never" nodeType="tmRoot">
          <p:childTnLst>
            <p:seq>
              <p:cTn id="1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Simon Razniewski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Senior Researcher at MPII, Department 5</a:t>
            </a:r>
            <a:endParaRPr b="0" lang="en-GB" sz="2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Heading </a:t>
            </a:r>
            <a:r>
              <a:rPr b="0" lang="en-GB" sz="2200" spc="-1" strike="noStrike">
                <a:solidFill>
                  <a:srgbClr val="5b9bd5"/>
                </a:solidFill>
                <a:latin typeface="Calibri"/>
              </a:rPr>
              <a:t>“Knowledge Base Construction and Quality”</a:t>
            </a: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 area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2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Background</a:t>
            </a:r>
            <a:endParaRPr b="0" lang="en-GB" sz="2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Assistant professor at </a:t>
            </a:r>
            <a:r>
              <a:rPr b="0" lang="en-GB" sz="1800" spc="-1" strike="noStrike">
                <a:solidFill>
                  <a:srgbClr val="5b9bd5"/>
                </a:solidFill>
                <a:latin typeface="Calibri"/>
              </a:rPr>
              <a:t>FU Bozen-Bolzano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, Italy, 2014-2017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Research stays at </a:t>
            </a:r>
            <a:r>
              <a:rPr b="0" lang="en-GB" sz="1800" spc="-1" strike="noStrike">
                <a:solidFill>
                  <a:srgbClr val="5b9bd5"/>
                </a:solidFill>
                <a:latin typeface="Calibri"/>
              </a:rPr>
              <a:t>AT&amp;T Labs-Research, University of Queensland, UC San Diego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PhD </a:t>
            </a:r>
            <a:r>
              <a:rPr b="0" lang="en-GB" sz="1800" spc="-1" strike="noStrike">
                <a:solidFill>
                  <a:srgbClr val="5b9bd5"/>
                </a:solidFill>
                <a:latin typeface="Calibri"/>
              </a:rPr>
              <a:t>FU Bozen-Bolzano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, 2014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Diplom at </a:t>
            </a:r>
            <a:r>
              <a:rPr b="0" lang="en-GB" sz="1800" spc="-1" strike="noStrike">
                <a:solidFill>
                  <a:srgbClr val="5b9bd5"/>
                </a:solidFill>
                <a:latin typeface="Calibri"/>
              </a:rPr>
              <a:t>TU Dresden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, 2010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Expertise:</a:t>
            </a:r>
            <a:endParaRPr b="0" lang="en-GB" sz="2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5b9bd5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5b9bd5"/>
                </a:solidFill>
                <a:latin typeface="Calibri"/>
              </a:rPr>
              <a:t>Logics, databases, Semantic Web</a:t>
            </a:r>
            <a:endParaRPr b="0" lang="en-GB" sz="1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5b9bd5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5b9bd5"/>
                </a:solidFill>
                <a:latin typeface="Calibri"/>
              </a:rPr>
              <a:t>More recently IR, (applied) NLP, ML, …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"/>
              </a:rPr>
              <a:t>Research focus:</a:t>
            </a:r>
            <a:endParaRPr b="0" lang="en-GB" sz="22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5b9bd5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5b9bd5"/>
                </a:solidFill>
                <a:latin typeface="Calibri"/>
              </a:rPr>
              <a:t>Analyzing what knowledge bases know, and what they don’t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B8046A8-7A95-4382-97F6-E63116FD9E8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3" name="Picture 3" descr=""/>
          <p:cNvPicPr/>
          <p:nvPr/>
        </p:nvPicPr>
        <p:blipFill>
          <a:blip r:embed="rId1"/>
          <a:srcRect l="0" t="0" r="30475" b="0"/>
          <a:stretch/>
        </p:blipFill>
        <p:spPr>
          <a:xfrm>
            <a:off x="561240" y="945360"/>
            <a:ext cx="6007320" cy="5077800"/>
          </a:xfrm>
          <a:prstGeom prst="rect">
            <a:avLst/>
          </a:prstGeom>
          <a:ln>
            <a:noFill/>
          </a:ln>
        </p:spPr>
      </p:pic>
      <p:sp>
        <p:nvSpPr>
          <p:cNvPr id="29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8855981-689B-4328-85AC-C9C48E6E18DD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85" dur="indefinite" restart="never" nodeType="tmRoot">
          <p:childTnLst>
            <p:seq>
              <p:cTn id="1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Embedding-based knowledge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628560" y="1825560"/>
            <a:ext cx="795312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Apple (0.72 0.35 0.91)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Pear (0.80 0.33 0.55)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Penguin (0.12 0.58 0.27)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Not human-readable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Limited machine-readable (meaning of dim. 2?)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Often impressive performance (e.g., analogies)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A6EDD8D-1056-438C-BA58-A82C73EC850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Discussion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Page length: 12 content pages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Doodle: 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https://doodle.com/poll/pmze6yum6stxu5nc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34F9BE7-C03B-43CC-A77A-76D13FA99E5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97" dur="indefinite" restart="never" nodeType="tmRoot">
          <p:childTnLst>
            <p:seq>
              <p:cTn id="1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Introduction to Knowledge Bases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Construction and maintenance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Past, present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9E55526-41CD-4661-95A5-4EE2B43D409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99" dur="indefinite" restart="never" nodeType="tmRoot">
          <p:childTnLst>
            <p:seq>
              <p:cTn id="2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23880" y="1709640"/>
            <a:ext cx="7886160" cy="28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GB" sz="4800" spc="-1" strike="noStrike">
                <a:solidFill>
                  <a:srgbClr val="000000"/>
                </a:solidFill>
                <a:latin typeface="Calibri Light"/>
              </a:rPr>
              <a:t>How would you construct the next great knowledge base?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A85E655-5A31-46BE-9B2D-EA4FAA752DC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201" dur="indefinite" restart="never" nodeType="tmRoot">
          <p:childTnLst>
            <p:seq>
              <p:cTn id="2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Construction and maintenance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Humans (CYC, ConceptNet, Wikidata)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Structured extraction (YAGO, DBpedia)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Text extraction (NELL, Textrunner)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Constraints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lpha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Semantics and coverage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2E1808D-2738-4389-B99E-2D67BBA5AF5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203" dur="indefinite" restart="never" nodeType="tmRoot">
          <p:childTnLst>
            <p:seq>
              <p:cTn id="2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A. Humans: Experts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628560" y="1825560"/>
            <a:ext cx="7886160" cy="450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Potentially best quality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Difficult to scale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CYC: “In 1986, </a:t>
            </a:r>
            <a:r>
              <a:rPr b="0" lang="en-GB" sz="2400" spc="-1" strike="noStrike">
                <a:solidFill>
                  <a:srgbClr val="5b9bd5"/>
                </a:solidFill>
                <a:latin typeface="Calibri"/>
              </a:rPr>
              <a:t>Doug Lenat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 estimated the effort to complete the KB to be </a:t>
            </a:r>
            <a:r>
              <a:rPr b="0" lang="en-GB" sz="2400" spc="-1" strike="noStrike">
                <a:solidFill>
                  <a:srgbClr val="5b9bd5"/>
                </a:solidFill>
                <a:latin typeface="Calibri"/>
              </a:rPr>
              <a:t>250,000 rules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0" lang="en-GB" sz="2400" spc="-1" strike="noStrike">
                <a:solidFill>
                  <a:srgbClr val="5b9bd5"/>
                </a:solidFill>
                <a:latin typeface="Calibri"/>
              </a:rPr>
              <a:t>350 man-years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 of effort.”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492489F-B19E-4F8F-B346-FDA6822853A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312" name="Picture 6" descr=""/>
          <p:cNvPicPr/>
          <p:nvPr/>
        </p:nvPicPr>
        <p:blipFill>
          <a:blip r:embed="rId1"/>
          <a:stretch/>
        </p:blipFill>
        <p:spPr>
          <a:xfrm>
            <a:off x="6097320" y="365040"/>
            <a:ext cx="2778120" cy="184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5" dur="indefinite" restart="never" nodeType="tmRoot">
          <p:childTnLst>
            <p:seq>
              <p:cTn id="2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 Light"/>
              </a:rPr>
              <a:t>Humans: Crowdsourcing/Gamification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3CEF757-E1BF-4E06-855F-213726AFFAC1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315" name="Picture 4" descr=""/>
          <p:cNvPicPr/>
          <p:nvPr/>
        </p:nvPicPr>
        <p:blipFill>
          <a:blip r:embed="rId1"/>
          <a:srcRect l="0" t="0" r="5543" b="0"/>
          <a:stretch/>
        </p:blipFill>
        <p:spPr>
          <a:xfrm>
            <a:off x="4086360" y="3495600"/>
            <a:ext cx="4996800" cy="2194920"/>
          </a:xfrm>
          <a:prstGeom prst="rect">
            <a:avLst/>
          </a:prstGeom>
          <a:ln>
            <a:noFill/>
          </a:ln>
        </p:spPr>
      </p:pic>
      <p:pic>
        <p:nvPicPr>
          <p:cNvPr id="316" name="Picture 5" descr=""/>
          <p:cNvPicPr/>
          <p:nvPr/>
        </p:nvPicPr>
        <p:blipFill>
          <a:blip r:embed="rId2"/>
          <a:stretch/>
        </p:blipFill>
        <p:spPr>
          <a:xfrm>
            <a:off x="64080" y="3339000"/>
            <a:ext cx="4122000" cy="2459880"/>
          </a:xfrm>
          <a:prstGeom prst="rect">
            <a:avLst/>
          </a:prstGeom>
          <a:ln>
            <a:noFill/>
          </a:ln>
        </p:spPr>
      </p:pic>
      <p:sp>
        <p:nvSpPr>
          <p:cNvPr id="317" name="CustomShape 3"/>
          <p:cNvSpPr/>
          <p:nvPr/>
        </p:nvSpPr>
        <p:spPr>
          <a:xfrm>
            <a:off x="628560" y="1954800"/>
            <a:ext cx="30672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Make work fun </a:t>
            </a:r>
            <a:r>
              <a:rPr b="0" lang="en-GB" sz="2400" spc="-1" strike="noStrike">
                <a:solidFill>
                  <a:srgbClr val="000000"/>
                </a:solidFill>
                <a:latin typeface="Wingdings"/>
                <a:ea typeface="DejaVu Sans"/>
              </a:rPr>
              <a:t></a:t>
            </a:r>
            <a:endParaRPr b="0" lang="en-GB" sz="2400" spc="-1" strike="noStrike">
              <a:latin typeface="Arial"/>
            </a:endParaRPr>
          </a:p>
        </p:txBody>
      </p:sp>
    </p:spTree>
  </p:cSld>
  <p:timing>
    <p:tnLst>
      <p:par>
        <p:cTn id="207" dur="indefinite" restart="never" nodeType="tmRoot">
          <p:childTnLst>
            <p:seq>
              <p:cTn id="2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Humans: Volunteers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Wikidata: 18k active users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Intrinsic motivation achieves great things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Targeted expertise, compared with experts/crowdsourcing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en-GB" sz="16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www.wikidata.org/wiki/Wikidata:Database_reports/List_of_properties/all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6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Live edits good for motivation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25D6819-EDC1-434A-853C-D9DAB71A2CF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321" name="Picture 4" descr=""/>
          <p:cNvPicPr/>
          <p:nvPr/>
        </p:nvPicPr>
        <p:blipFill>
          <a:blip r:embed="rId3"/>
          <a:stretch/>
        </p:blipFill>
        <p:spPr>
          <a:xfrm>
            <a:off x="5696640" y="465120"/>
            <a:ext cx="3189960" cy="197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9" dur="indefinite" restart="never" nodeType="tmRoot">
          <p:childTnLst>
            <p:seq>
              <p:cTn id="2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Humans: Challenges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ConceptNet: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Common knowledge, normalization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Crowdsourcing: Quality assurance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Wikidata: Modelling issues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E.g., gender, nationality, notable_work, …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Multilingual concept alignment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178D930-A2A2-4E98-8F1C-BE428373DBD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325" name="Picture 4" descr=""/>
          <p:cNvPicPr/>
          <p:nvPr/>
        </p:nvPicPr>
        <p:blipFill>
          <a:blip r:embed="rId1"/>
          <a:stretch/>
        </p:blipFill>
        <p:spPr>
          <a:xfrm>
            <a:off x="6627600" y="1383840"/>
            <a:ext cx="2436120" cy="371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1" dur="indefinite" restart="never" nodeType="tmRoot">
          <p:childTnLst>
            <p:seq>
              <p:cTn id="2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1620360"/>
            <a:ext cx="7908120" cy="602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Department 5:</a:t>
            </a:r>
            <a:r>
              <a:rPr b="0" lang="en-GB" sz="2200" spc="-1" strike="noStrike">
                <a:solidFill>
                  <a:srgbClr val="5b9bd5"/>
                </a:solidFill>
                <a:latin typeface="Calibri Light"/>
                <a:ea typeface="DejaVu Sans"/>
              </a:rPr>
              <a:t> Database and information systems, 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~35 members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b="0" lang="en-GB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5b9bd5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5b9bd5"/>
                </a:solidFill>
                <a:latin typeface="Calibri Light"/>
                <a:ea typeface="DejaVu Sans"/>
              </a:rPr>
              <a:t>Knowledge discovery</a:t>
            </a:r>
            <a:r>
              <a:rPr b="0" lang="en-GB" sz="2200" spc="-1" strike="noStrike">
                <a:solidFill>
                  <a:srgbClr val="808080"/>
                </a:solidFill>
                <a:latin typeface="Calibri Light"/>
                <a:ea typeface="DejaVu Sans"/>
              </a:rPr>
              <a:t>: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extracting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organizing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searching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exploring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 and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ranking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b="0" lang="en-GB" sz="2200" spc="-1" strike="noStrike">
                <a:solidFill>
                  <a:srgbClr val="5b9bd5"/>
                </a:solidFill>
                <a:latin typeface="Calibri Light"/>
                <a:ea typeface="DejaVu Sans"/>
              </a:rPr>
              <a:t>facts</a:t>
            </a:r>
            <a:r>
              <a:rPr b="0" lang="en-GB" sz="2200" spc="-1" strike="noStrike">
                <a:solidFill>
                  <a:srgbClr val="808080"/>
                </a:solidFill>
                <a:latin typeface="Calibri Light"/>
                <a:ea typeface="DejaVu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from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structured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semi-structured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textual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 and </a:t>
            </a:r>
            <a:r>
              <a:rPr b="0" i="1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multimodal</a:t>
            </a:r>
            <a:r>
              <a:rPr b="0" lang="en-GB" sz="2200" spc="-1" strike="noStrike">
                <a:solidFill>
                  <a:srgbClr val="808080"/>
                </a:solidFill>
                <a:latin typeface="Calibri Light"/>
                <a:ea typeface="DejaVu Sans"/>
              </a:rPr>
              <a:t> </a:t>
            </a:r>
            <a:r>
              <a:rPr b="0" lang="en-GB" sz="2200" spc="-1" strike="noStrike">
                <a:solidFill>
                  <a:srgbClr val="5b9bd5"/>
                </a:solidFill>
                <a:latin typeface="Calibri Light"/>
                <a:ea typeface="DejaVu Sans"/>
              </a:rPr>
              <a:t>information sources</a:t>
            </a:r>
            <a:br/>
            <a:r>
              <a:rPr b="0" lang="en-GB" sz="2200" spc="-1" strike="noStrike">
                <a:solidFill>
                  <a:srgbClr val="808080"/>
                </a:solidFill>
                <a:latin typeface="Calibri Light"/>
                <a:ea typeface="DejaVu Sans"/>
              </a:rPr>
              <a:t>           </a:t>
            </a:r>
            <a:endParaRPr b="0" lang="en-GB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808080"/>
              </a:buClr>
              <a:buFont typeface="Arial"/>
              <a:buChar char="•"/>
            </a:pPr>
            <a:r>
              <a:rPr b="0" lang="en-GB" sz="2200" spc="-1" strike="noStrike">
                <a:solidFill>
                  <a:srgbClr val="808080"/>
                </a:solidFill>
                <a:latin typeface="Calibri Light"/>
                <a:ea typeface="DejaVu Sans"/>
              </a:rPr>
              <a:t>                </a:t>
            </a: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Knowledge Base</a:t>
            </a:r>
            <a:endParaRPr b="0" lang="en-GB" sz="22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Earliest prominent machine-generated </a:t>
            </a:r>
            <a:br/>
            <a:r>
              <a:rPr b="0" lang="en-GB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knowledge base (2007)</a:t>
            </a:r>
            <a:endParaRPr b="0" lang="en-GB" sz="18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Contains </a:t>
            </a:r>
            <a:r>
              <a:rPr b="0" lang="en-GB" sz="1800" spc="-1" strike="noStrike">
                <a:solidFill>
                  <a:srgbClr val="5b9bd5"/>
                </a:solidFill>
                <a:latin typeface="Calibri Light"/>
                <a:ea typeface="DejaVu Sans"/>
              </a:rPr>
              <a:t>more than 10 million entities</a:t>
            </a:r>
            <a:r>
              <a:rPr b="0" lang="en-GB" sz="1800" spc="-1" strike="noStrike">
                <a:solidFill>
                  <a:srgbClr val="808080"/>
                </a:solidFill>
                <a:latin typeface="Calibri Light"/>
                <a:ea typeface="DejaVu Sans"/>
              </a:rPr>
              <a:t> </a:t>
            </a:r>
            <a:br/>
            <a:r>
              <a:rPr b="0" lang="en-GB" sz="1800" spc="-1" strike="noStrike">
                <a:solidFill>
                  <a:srgbClr val="000000"/>
                </a:solidFill>
                <a:latin typeface="Calibri Light"/>
                <a:ea typeface="DejaVu Sans"/>
              </a:rPr>
              <a:t>and</a:t>
            </a:r>
            <a:r>
              <a:rPr b="0" lang="en-GB" sz="1800" spc="-1" strike="noStrike">
                <a:solidFill>
                  <a:srgbClr val="808080"/>
                </a:solidFill>
                <a:latin typeface="Calibri Light"/>
                <a:ea typeface="DejaVu Sans"/>
              </a:rPr>
              <a:t> </a:t>
            </a:r>
            <a:r>
              <a:rPr b="0" lang="en-GB" sz="1800" spc="-1" strike="noStrike">
                <a:solidFill>
                  <a:srgbClr val="5b9bd5"/>
                </a:solidFill>
                <a:latin typeface="Calibri Light"/>
                <a:ea typeface="DejaVu Sans"/>
              </a:rPr>
              <a:t>more than 120 million facts</a:t>
            </a:r>
            <a:br/>
            <a:r>
              <a:rPr b="0" lang="en-GB" sz="1800" spc="-1" strike="noStrike">
                <a:solidFill>
                  <a:srgbClr val="5b9bd5"/>
                </a:solidFill>
                <a:latin typeface="Calibri Light"/>
                <a:ea typeface="DejaVu Sans"/>
              </a:rPr>
              <a:t> </a:t>
            </a:r>
            <a:endParaRPr b="0" lang="en-GB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Gerhard Weikum 259th most cited </a:t>
            </a:r>
            <a:br/>
            <a:r>
              <a:rPr b="0" lang="en-GB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computer scientist worldwide</a:t>
            </a:r>
            <a:endParaRPr b="0" lang="en-GB" sz="2200" spc="-1" strike="noStrike">
              <a:latin typeface="Arial"/>
            </a:endParaRPr>
          </a:p>
        </p:txBody>
      </p:sp>
      <p:grpSp>
        <p:nvGrpSpPr>
          <p:cNvPr id="171" name="Group 2"/>
          <p:cNvGrpSpPr/>
          <p:nvPr/>
        </p:nvGrpSpPr>
        <p:grpSpPr>
          <a:xfrm>
            <a:off x="786240" y="3262320"/>
            <a:ext cx="7907760" cy="3276000"/>
            <a:chOff x="786240" y="3262320"/>
            <a:chExt cx="7907760" cy="3276000"/>
          </a:xfrm>
        </p:grpSpPr>
        <p:pic>
          <p:nvPicPr>
            <p:cNvPr id="172" name="Picture 7" descr=""/>
            <p:cNvPicPr/>
            <p:nvPr/>
          </p:nvPicPr>
          <p:blipFill>
            <a:blip r:embed="rId1"/>
            <a:stretch/>
          </p:blipFill>
          <p:spPr>
            <a:xfrm>
              <a:off x="786240" y="3623040"/>
              <a:ext cx="1302120" cy="670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2" descr=""/>
            <p:cNvPicPr/>
            <p:nvPr/>
          </p:nvPicPr>
          <p:blipFill>
            <a:blip r:embed="rId2"/>
            <a:stretch/>
          </p:blipFill>
          <p:spPr>
            <a:xfrm>
              <a:off x="5146200" y="3262320"/>
              <a:ext cx="3547800" cy="3276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73C2000-F4F6-416D-B8BA-01DCE2535B2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Department 5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B. Structured extraction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628560" y="1825560"/>
            <a:ext cx="5787360" cy="466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Wikipedia already provides structured data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All we need to do is harvest…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328" name="Picture 3" descr=""/>
          <p:cNvPicPr/>
          <p:nvPr/>
        </p:nvPicPr>
        <p:blipFill>
          <a:blip r:embed="rId1"/>
          <a:stretch/>
        </p:blipFill>
        <p:spPr>
          <a:xfrm>
            <a:off x="6859080" y="266760"/>
            <a:ext cx="2284200" cy="6590520"/>
          </a:xfrm>
          <a:prstGeom prst="rect">
            <a:avLst/>
          </a:prstGeom>
          <a:ln>
            <a:noFill/>
          </a:ln>
        </p:spPr>
      </p:pic>
      <p:pic>
        <p:nvPicPr>
          <p:cNvPr id="329" name="Picture 5" descr=""/>
          <p:cNvPicPr/>
          <p:nvPr/>
        </p:nvPicPr>
        <p:blipFill>
          <a:blip r:embed="rId2"/>
          <a:srcRect l="0" t="19782" r="0" b="25288"/>
          <a:stretch/>
        </p:blipFill>
        <p:spPr>
          <a:xfrm>
            <a:off x="1668240" y="4069800"/>
            <a:ext cx="2903040" cy="1675080"/>
          </a:xfrm>
          <a:prstGeom prst="rect">
            <a:avLst/>
          </a:prstGeom>
          <a:ln>
            <a:noFill/>
          </a:ln>
        </p:spPr>
      </p:pic>
      <p:sp>
        <p:nvSpPr>
          <p:cNvPr id="33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8D49B42-CFE7-4DF2-9853-845916A9D12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A5FD8AB-D66B-40CF-A97D-B6DC8CD94E1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grpSp>
        <p:nvGrpSpPr>
          <p:cNvPr id="332" name="Group 2"/>
          <p:cNvGrpSpPr/>
          <p:nvPr/>
        </p:nvGrpSpPr>
        <p:grpSpPr>
          <a:xfrm>
            <a:off x="385920" y="754200"/>
            <a:ext cx="8334000" cy="3168000"/>
            <a:chOff x="385920" y="754200"/>
            <a:chExt cx="8334000" cy="3168000"/>
          </a:xfrm>
        </p:grpSpPr>
        <p:pic>
          <p:nvPicPr>
            <p:cNvPr id="333" name="Picture 4" descr=""/>
            <p:cNvPicPr/>
            <p:nvPr/>
          </p:nvPicPr>
          <p:blipFill>
            <a:blip r:embed="rId1"/>
            <a:srcRect l="0" t="0" r="8849" b="49375"/>
            <a:stretch/>
          </p:blipFill>
          <p:spPr>
            <a:xfrm>
              <a:off x="385920" y="754200"/>
              <a:ext cx="8334000" cy="2271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4" name="Picture 5" descr=""/>
            <p:cNvPicPr/>
            <p:nvPr/>
          </p:nvPicPr>
          <p:blipFill>
            <a:blip r:embed="rId2"/>
            <a:srcRect l="0" t="80027" r="8849" b="0"/>
            <a:stretch/>
          </p:blipFill>
          <p:spPr>
            <a:xfrm>
              <a:off x="385920" y="3026160"/>
              <a:ext cx="8334000" cy="896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35" name="CustomShape 3"/>
          <p:cNvSpPr/>
          <p:nvPr/>
        </p:nvSpPr>
        <p:spPr>
          <a:xfrm>
            <a:off x="781920" y="4345920"/>
            <a:ext cx="5542560" cy="24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Work done?</a:t>
            </a:r>
            <a:endParaRPr b="0" lang="en-GB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Noise</a:t>
            </a:r>
            <a:endParaRPr b="0" lang="en-GB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Canonicalization of entities and predicates</a:t>
            </a:r>
            <a:endParaRPr b="0" lang="en-GB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Usage of category system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Examples: YAGO, DBpedia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</p:spTree>
  </p:cSld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C. Text extraction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 principle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most powerful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No need for humans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No restriction to Wikipedia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 practice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very noisy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No canonicalization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Inconsistencies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Examples: NELL, Textrunner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338" name="Picture 4" descr=""/>
          <p:cNvPicPr/>
          <p:nvPr/>
        </p:nvPicPr>
        <p:blipFill>
          <a:blip r:embed="rId1"/>
          <a:stretch/>
        </p:blipFill>
        <p:spPr>
          <a:xfrm>
            <a:off x="5581800" y="1690560"/>
            <a:ext cx="3561480" cy="1608840"/>
          </a:xfrm>
          <a:prstGeom prst="rect">
            <a:avLst/>
          </a:prstGeom>
          <a:ln>
            <a:noFill/>
          </a:ln>
        </p:spPr>
      </p:pic>
      <p:sp>
        <p:nvSpPr>
          <p:cNvPr id="33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E38F529-013C-4DDE-BC16-B0B7E1D077D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233" dur="indefinite" restart="never" nodeType="tmRoot">
          <p:childTnLst>
            <p:seq>
              <p:cTn id="2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83D0332-0CE4-466A-A271-93AC3FCD6F5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grpSp>
        <p:nvGrpSpPr>
          <p:cNvPr id="341" name="Group 2"/>
          <p:cNvGrpSpPr/>
          <p:nvPr/>
        </p:nvGrpSpPr>
        <p:grpSpPr>
          <a:xfrm>
            <a:off x="159120" y="942840"/>
            <a:ext cx="8965440" cy="4721760"/>
            <a:chOff x="159120" y="942840"/>
            <a:chExt cx="8965440" cy="4721760"/>
          </a:xfrm>
        </p:grpSpPr>
        <p:pic>
          <p:nvPicPr>
            <p:cNvPr id="342" name="Picture 4" descr=""/>
            <p:cNvPicPr/>
            <p:nvPr/>
          </p:nvPicPr>
          <p:blipFill>
            <a:blip r:embed="rId1"/>
            <a:srcRect l="0" t="0" r="0" b="35737"/>
            <a:stretch/>
          </p:blipFill>
          <p:spPr>
            <a:xfrm>
              <a:off x="159120" y="942840"/>
              <a:ext cx="8965440" cy="3657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3" name="Picture 5" descr=""/>
            <p:cNvPicPr/>
            <p:nvPr/>
          </p:nvPicPr>
          <p:blipFill>
            <a:blip r:embed="rId2"/>
            <a:stretch/>
          </p:blipFill>
          <p:spPr>
            <a:xfrm>
              <a:off x="385560" y="4600800"/>
              <a:ext cx="7413120" cy="106380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235" dur="indefinite" restart="never" nodeType="tmRoot">
          <p:childTnLst>
            <p:seq>
              <p:cTn id="2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Challenges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Entity identification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Entity disambiguation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[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Babelfy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]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Relation identification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Relation normalization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End-to-end models can alleviate these to some extent, but are specific to their training data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E.g., DeepDive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556DA7C-CB6A-4CE6-A797-F6013629C6E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D. Constraints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628560" y="1825560"/>
            <a:ext cx="7886160" cy="461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Databases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Key, foreign key, range, …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Knowledge bases: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Events start earlier than they end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Every human must have two parents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Mayors of cities must be humans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Humans must have a nationality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000" spc="-1" strike="noStrike">
                <a:solidFill>
                  <a:srgbClr val="00b050"/>
                </a:solidFill>
                <a:latin typeface="Calibri"/>
              </a:rPr>
              <a:t>The parent of a person’s sibling is the person’s parent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Can be used to…</a:t>
            </a:r>
            <a:endParaRPr b="0" lang="en-GB" sz="2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reject KB modifications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indicate missing information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infer new facts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But reality is messy..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8F49387-ADD6-47F4-9C92-EA5A4739ED7D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247" dur="indefinite" restart="never" nodeType="tmRoot">
          <p:childTnLst>
            <p:seq>
              <p:cTn id="2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 Light"/>
              </a:rPr>
              <a:t>E. Semantics and coverage (1)</a:t>
            </a:r>
            <a:endParaRPr b="0" lang="en-GB" sz="3600" spc="-1" strike="noStrike">
              <a:latin typeface="Arial"/>
            </a:endParaRPr>
          </a:p>
        </p:txBody>
      </p:sp>
      <p:graphicFrame>
        <p:nvGraphicFramePr>
          <p:cNvPr id="351" name="Table 2"/>
          <p:cNvGraphicFramePr/>
          <p:nvPr/>
        </p:nvGraphicFramePr>
        <p:xfrm>
          <a:off x="3067200" y="1806480"/>
          <a:ext cx="2749320" cy="1608840"/>
        </p:xfrm>
        <a:graphic>
          <a:graphicData uri="http://schemas.openxmlformats.org/drawingml/2006/table">
            <a:tbl>
              <a:tblPr/>
              <a:tblGrid>
                <a:gridCol w="1139760"/>
                <a:gridCol w="1609920"/>
              </a:tblGrid>
              <a:tr h="321840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won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e75b6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name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award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2e75b6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John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Oscar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Mary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FieldsMedal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21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Bob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DijkstraAward</a:t>
                      </a:r>
                      <a:endParaRPr b="0" lang="en-GB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5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448F268-3436-4820-8705-F9FC46BB9C7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353" name="CustomShape 4"/>
          <p:cNvSpPr/>
          <p:nvPr/>
        </p:nvSpPr>
        <p:spPr>
          <a:xfrm>
            <a:off x="116640" y="4711680"/>
            <a:ext cx="381240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won(John, Oscar)?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won(Ellen, DijkstraAward)?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2954520" y="3974760"/>
            <a:ext cx="42094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Closed-world 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assumption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5" name="CustomShape 6"/>
          <p:cNvSpPr/>
          <p:nvPr/>
        </p:nvSpPr>
        <p:spPr>
          <a:xfrm>
            <a:off x="5296320" y="3986280"/>
            <a:ext cx="42094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Open-world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assumption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56" name="CustomShape 7"/>
          <p:cNvSpPr/>
          <p:nvPr/>
        </p:nvSpPr>
        <p:spPr>
          <a:xfrm>
            <a:off x="333360" y="6023520"/>
            <a:ext cx="81813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c55a11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c55a11"/>
                </a:solidFill>
                <a:latin typeface="Calibri"/>
                <a:ea typeface="DejaVu Sans"/>
              </a:rPr>
              <a:t>(Relational) databases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traditionally employ the </a:t>
            </a:r>
            <a:r>
              <a:rPr b="0" lang="en-GB" sz="2000" spc="-1" strike="noStrike">
                <a:solidFill>
                  <a:srgbClr val="c55a11"/>
                </a:solidFill>
                <a:latin typeface="Calibri"/>
                <a:ea typeface="DejaVu Sans"/>
              </a:rPr>
              <a:t>closed-world assumption</a:t>
            </a:r>
            <a:endParaRPr b="0" lang="en-GB" sz="20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KBs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necessarily operate under the </a:t>
            </a:r>
            <a:r>
              <a:rPr b="0" lang="en-GB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open-world assumption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7" name="CustomShape 8"/>
          <p:cNvSpPr/>
          <p:nvPr/>
        </p:nvSpPr>
        <p:spPr>
          <a:xfrm>
            <a:off x="2971440" y="4750200"/>
            <a:ext cx="8161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GB" sz="20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Yes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8" name="CustomShape 9"/>
          <p:cNvSpPr/>
          <p:nvPr/>
        </p:nvSpPr>
        <p:spPr>
          <a:xfrm>
            <a:off x="5298840" y="4692240"/>
            <a:ext cx="8161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GB" sz="20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Yes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59" name="CustomShape 10"/>
          <p:cNvSpPr/>
          <p:nvPr/>
        </p:nvSpPr>
        <p:spPr>
          <a:xfrm>
            <a:off x="2957400" y="5307840"/>
            <a:ext cx="7840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GB" sz="20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No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360" name="CustomShape 11"/>
          <p:cNvSpPr/>
          <p:nvPr/>
        </p:nvSpPr>
        <p:spPr>
          <a:xfrm>
            <a:off x="5300280" y="5240520"/>
            <a:ext cx="120492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GB" sz="20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GB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Maybe</a:t>
            </a:r>
            <a:endParaRPr b="0" lang="en-GB" sz="2000" spc="-1" strike="noStrike">
              <a:latin typeface="Arial"/>
            </a:endParaRPr>
          </a:p>
        </p:txBody>
      </p:sp>
    </p:spTree>
  </p:cSld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 Light"/>
              </a:rPr>
              <a:t>E. Semantics and coverage (2)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b050"/>
                </a:solidFill>
                <a:latin typeface="Calibri"/>
              </a:rPr>
              <a:t>Q: </a:t>
            </a:r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Hamlet written by Goethe?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i="1" lang="en-GB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KB</a:t>
            </a:r>
            <a:r>
              <a:rPr b="0" i="1" lang="en-GB" sz="2800" spc="-1" strike="noStrike">
                <a:solidFill>
                  <a:srgbClr val="000000"/>
                </a:solidFill>
                <a:latin typeface="Calibri"/>
              </a:rPr>
              <a:t>: Maybe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b050"/>
                </a:solidFill>
                <a:latin typeface="Calibri"/>
              </a:rPr>
              <a:t>Q: </a:t>
            </a:r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Schwarzenegger lives in Dudweiler?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i="1" lang="en-GB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KB</a:t>
            </a:r>
            <a:r>
              <a:rPr b="0" i="1" lang="en-GB" sz="2800" spc="-1" strike="noStrike">
                <a:solidFill>
                  <a:srgbClr val="000000"/>
                </a:solidFill>
                <a:latin typeface="Calibri"/>
              </a:rPr>
              <a:t>: Maybe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b050"/>
                </a:solidFill>
                <a:latin typeface="Calibri"/>
              </a:rPr>
              <a:t>Q: </a:t>
            </a:r>
            <a:r>
              <a:rPr b="0" i="1" lang="en-GB" sz="2800" spc="-1" strike="noStrike">
                <a:solidFill>
                  <a:srgbClr val="00b050"/>
                </a:solidFill>
                <a:latin typeface="Calibri"/>
              </a:rPr>
              <a:t>Trump brother of Kim Jong Un?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i="1" lang="en-GB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KB</a:t>
            </a:r>
            <a:r>
              <a:rPr b="0" i="1" lang="en-GB" sz="2800" spc="-1" strike="noStrike">
                <a:solidFill>
                  <a:srgbClr val="000000"/>
                </a:solidFill>
                <a:latin typeface="Calibri"/>
              </a:rPr>
              <a:t>: Maybe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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2e75b6"/>
                </a:solidFill>
                <a:latin typeface="Calibri"/>
              </a:rPr>
              <a:t>Open-world assumption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often too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cautious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DBF6EED-05A9-4B78-8A1F-0E90FC6D321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 Light"/>
              </a:rPr>
              <a:t>E. Semantics and coverage (3)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Which data should be there?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Birth date for humans?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Which data should not be there?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Nationality for dogs?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Which data is complete?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Languages spoken by Merkel, but not by myself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Is yesterday’s data still valid tomorrow?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Date of birth yes, employer maybe not 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My research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841656A-E30F-417D-87AE-28AC6AC86BD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21" dur="indefinite" restart="never" nodeType="tmRoot">
          <p:childTnLst>
            <p:seq>
              <p:cTn id="3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 Light"/>
              </a:rPr>
              <a:t>E. Semantics and coverage (4)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en-GB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www.wikidata.org/wiki/Wikidata:Recoin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AA1B3EF-8748-4C1E-9F09-763E7DD45378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4114800" y="5111640"/>
            <a:ext cx="457128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[</a:t>
            </a:r>
            <a:r>
              <a:rPr b="0" i="1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Recoin: Relative Completeness in Wikidata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Vevake Balaraman, Simon Razniewski</a:t>
            </a: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and Werner Nutt, Wiki workshop at The Web Conference, 2018]</a:t>
            </a:r>
            <a:endParaRPr b="0" lang="en-GB" sz="1800" spc="-1" strike="noStrike">
              <a:latin typeface="Arial"/>
            </a:endParaRPr>
          </a:p>
        </p:txBody>
      </p:sp>
    </p:spTree>
  </p:cSld>
  <p:timing>
    <p:tnLst>
      <p:par>
        <p:cTn id="323" dur="indefinite" restart="never" nodeType="tmRoot">
          <p:childTnLst>
            <p:seq>
              <p:cTn id="3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And you?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Name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Course of study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Specialization (thesis topic?)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Why interested in KBs?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11B911F-9BD7-4CF4-B730-FA3346B64BC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Introduction to Knowledge Bases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Construction techniques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Past, present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7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AACC8E0-C8A8-42DB-B3B7-0447BD59BCD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25" dur="indefinite" restart="never" nodeType="tmRoot">
          <p:childTnLst>
            <p:seq>
              <p:cTn id="3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623880" y="1709640"/>
            <a:ext cx="7886160" cy="28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GB" sz="4800" spc="-1" strike="noStrike">
                <a:solidFill>
                  <a:srgbClr val="000000"/>
                </a:solidFill>
                <a:latin typeface="Calibri Light"/>
              </a:rPr>
              <a:t>Which technologies every KB engineer should know about?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4559EF8-85A3-4FDA-B181-C87E5A7BB668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27" dur="indefinite" restart="never" nodeType="tmRoot">
          <p:childTnLst>
            <p:seq>
              <p:cTn id="3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Technologies (1)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628560" y="1825560"/>
            <a:ext cx="80733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RDF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for representing data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Resource description framework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Turtle syntax for triples and data types: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000" spc="-1" strike="noStrike">
                <a:solidFill>
                  <a:srgbClr val="00b050"/>
                </a:solidFill>
                <a:latin typeface="Arial Unicode MS"/>
              </a:rPr>
              <a:t>	</a:t>
            </a: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&lt;Mark_Twain&gt; &lt;author&gt; &lt;Huckleberry_Finn&gt;.</a:t>
            </a: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	</a:t>
            </a: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&lt;Huckleberry_Finn&gt; &lt;description&gt; “A 19</a:t>
            </a:r>
            <a:r>
              <a:rPr b="0" lang="en-GB" sz="1800" spc="-1" strike="noStrike" baseline="30000">
                <a:solidFill>
                  <a:srgbClr val="00b050"/>
                </a:solidFill>
                <a:latin typeface="Arial Unicode MS"/>
              </a:rPr>
              <a:t>th</a:t>
            </a: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 century classic novel”.</a:t>
            </a: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Arial Unicode MS"/>
              </a:rPr>
              <a:t>IRIs for unique identification of entities: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	</a:t>
            </a: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&lt;http://yago-knowledge.org/resource/Mark_Twain&gt;</a:t>
            </a: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Arial Unicode MS"/>
              </a:rPr>
              <a:t>Prefixes for shorthand notation: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	</a:t>
            </a: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@prefix yago: &lt;http://yago-knowledge.org/resource&gt;</a:t>
            </a: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	</a:t>
            </a:r>
            <a:r>
              <a:rPr b="0" lang="en-GB" sz="1800" spc="-1" strike="noStrike">
                <a:solidFill>
                  <a:srgbClr val="00b050"/>
                </a:solidFill>
                <a:latin typeface="Arial Unicode MS"/>
              </a:rPr>
              <a:t>yago:Mark_Twain   yago:dateOfBirth   30.11.1835</a:t>
            </a: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509A810-22C0-4F5E-A671-A8227E83615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29" dur="indefinite" restart="never" nodeType="tmRoot">
          <p:childTnLst>
            <p:seq>
              <p:cTn id="330" dur="indefinite" nodeType="mainSeq">
                <p:childTnLst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33A4F22-0A2F-45BF-AF76-E16C6247F17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380" name="Picture 4" descr=""/>
          <p:cNvPicPr/>
          <p:nvPr/>
        </p:nvPicPr>
        <p:blipFill>
          <a:blip r:embed="rId1"/>
          <a:srcRect l="0" t="12612" r="0" b="0"/>
          <a:stretch/>
        </p:blipFill>
        <p:spPr>
          <a:xfrm>
            <a:off x="28440" y="2168280"/>
            <a:ext cx="9086040" cy="294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9" dur="indefinite" restart="never" nodeType="tmRoot">
          <p:childTnLst>
            <p:seq>
              <p:cTn id="3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Technologies (2)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SPARQL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for posing queries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Query language inspired by SQL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Cats: query.wikidata.org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British parliament: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://tinyurl.com/y7mu3qqp</a:t>
            </a: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2CE87AD-59AC-47C4-B044-EDA7F7B5CC68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61" dur="indefinite" restart="never" nodeType="tmRoot">
          <p:childTnLst>
            <p:seq>
              <p:cTn id="3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Technologies (3)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RDFS/OWL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for constraint checking and inference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0B55174-26BD-478B-BD2B-9B9A28A679E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387" name="Picture 5" descr=""/>
          <p:cNvPicPr/>
          <p:nvPr/>
        </p:nvPicPr>
        <p:blipFill>
          <a:blip r:embed="rId1"/>
          <a:stretch/>
        </p:blipFill>
        <p:spPr>
          <a:xfrm>
            <a:off x="1619640" y="2355120"/>
            <a:ext cx="6082200" cy="1988280"/>
          </a:xfrm>
          <a:prstGeom prst="rect">
            <a:avLst/>
          </a:prstGeom>
          <a:ln>
            <a:noFill/>
          </a:ln>
        </p:spPr>
      </p:pic>
      <p:pic>
        <p:nvPicPr>
          <p:cNvPr id="388" name="Picture 6" descr=""/>
          <p:cNvPicPr/>
          <p:nvPr/>
        </p:nvPicPr>
        <p:blipFill>
          <a:blip r:embed="rId2"/>
          <a:stretch/>
        </p:blipFill>
        <p:spPr>
          <a:xfrm>
            <a:off x="1619640" y="4475160"/>
            <a:ext cx="4126680" cy="2063160"/>
          </a:xfrm>
          <a:prstGeom prst="rect">
            <a:avLst/>
          </a:prstGeom>
          <a:ln>
            <a:noFill/>
          </a:ln>
        </p:spPr>
      </p:pic>
      <p:sp>
        <p:nvSpPr>
          <p:cNvPr id="389" name="CustomShape 4"/>
          <p:cNvSpPr/>
          <p:nvPr/>
        </p:nvSpPr>
        <p:spPr>
          <a:xfrm>
            <a:off x="6458040" y="5350320"/>
            <a:ext cx="2203920" cy="8262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Animals?</a:t>
            </a:r>
            <a:endParaRPr b="0" lang="en-GB" sz="2800" spc="-1" strike="noStrike">
              <a:latin typeface="Arial"/>
            </a:endParaRPr>
          </a:p>
        </p:txBody>
      </p:sp>
    </p:spTree>
  </p:cSld>
  <p:timing>
    <p:tnLst>
      <p:par>
        <p:cTn id="363" dur="indefinite" restart="never" nodeType="tmRoot">
          <p:childTnLst>
            <p:seq>
              <p:cTn id="364" dur="indefinite" nodeType="mainSeq">
                <p:childTnLst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Introduction to Knowledge Bases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Construction techniques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History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03260F7-EA76-4D02-94C8-390ACEC3004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69" dur="indefinite" restart="never" nodeType="tmRoot">
          <p:childTnLst>
            <p:seq>
              <p:cTn id="3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Sample applications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Master data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Data mining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Search enhancements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Question answering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Language generation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Entity linking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Learning more knowledge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CD64887-BEDE-47A5-9776-92257EBE078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71" dur="indefinite" restart="never" nodeType="tmRoot">
          <p:childTnLst>
            <p:seq>
              <p:cTn id="3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Master data (1)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25F7E08-9E01-4654-AEC1-3B5BB30C0521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398" name="Picture 4" descr=""/>
          <p:cNvPicPr/>
          <p:nvPr/>
        </p:nvPicPr>
        <p:blipFill>
          <a:blip r:embed="rId1"/>
          <a:stretch/>
        </p:blipFill>
        <p:spPr>
          <a:xfrm>
            <a:off x="815400" y="1690560"/>
            <a:ext cx="6962760" cy="4910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3" dur="indefinite" restart="never" nodeType="tmRoot">
          <p:childTnLst>
            <p:seq>
              <p:cTn id="3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Master data (2)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400" name="Picture 3" descr=""/>
          <p:cNvPicPr/>
          <p:nvPr/>
        </p:nvPicPr>
        <p:blipFill>
          <a:blip r:embed="rId1"/>
          <a:srcRect l="0" t="0" r="27137" b="4589"/>
          <a:stretch/>
        </p:blipFill>
        <p:spPr>
          <a:xfrm>
            <a:off x="1002960" y="1352880"/>
            <a:ext cx="5557680" cy="5504400"/>
          </a:xfrm>
          <a:prstGeom prst="rect">
            <a:avLst/>
          </a:prstGeom>
          <a:ln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280B05C-B980-404C-A53D-396B05CCA738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6561360" y="4573800"/>
            <a:ext cx="346968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Relevant for: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Museums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Libraries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Scientific publications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…</a:t>
            </a: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GB" sz="1800" spc="-1" strike="noStrike">
              <a:latin typeface="Arial"/>
            </a:endParaRPr>
          </a:p>
        </p:txBody>
      </p:sp>
    </p:spTree>
  </p:cSld>
  <p:timing>
    <p:tnLst>
      <p:par>
        <p:cTn id="375" dur="indefinite" restart="never" nodeType="tmRoot">
          <p:childTnLst>
            <p:seq>
              <p:cTn id="376" dur="indefinite" nodeType="mainSeq">
                <p:childTnLst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9F0370C-2B25-4047-8A73-4D136D31B1E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Data mining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Use input facts to extract patterns that allow to predict new facts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i="1" lang="en-GB" sz="1800" spc="-1" strike="noStrike">
                <a:solidFill>
                  <a:srgbClr val="00b050"/>
                </a:solidFill>
                <a:latin typeface="Calibri"/>
              </a:rPr>
              <a:t>	</a:t>
            </a:r>
            <a:r>
              <a:rPr b="0" i="1" lang="en-GB" sz="1800" spc="-1" strike="noStrike">
                <a:solidFill>
                  <a:srgbClr val="00b050"/>
                </a:solidFill>
                <a:latin typeface="Calibri"/>
              </a:rPr>
              <a:t>isCitizenOf(John, France) </a:t>
            </a:r>
            <a:r>
              <a:rPr b="0" i="1" lang="en-GB" sz="1800" spc="-1" strike="noStrike">
                <a:solidFill>
                  <a:srgbClr val="00b050"/>
                </a:solidFill>
                <a:latin typeface="Wingdings"/>
              </a:rPr>
              <a:t></a:t>
            </a:r>
            <a:r>
              <a:rPr b="0" i="1" lang="en-GB" sz="1800" spc="-1" strike="noStrike">
                <a:solidFill>
                  <a:srgbClr val="00b050"/>
                </a:solidFill>
                <a:latin typeface="Calibri"/>
              </a:rPr>
              <a:t> livesIn(John, France)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Various approaches based on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association rule mining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latent models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405" name="Picture 3" descr=""/>
          <p:cNvPicPr/>
          <p:nvPr/>
        </p:nvPicPr>
        <p:blipFill>
          <a:blip r:embed="rId1"/>
          <a:stretch/>
        </p:blipFill>
        <p:spPr>
          <a:xfrm>
            <a:off x="1249560" y="2753640"/>
            <a:ext cx="6130800" cy="1247040"/>
          </a:xfrm>
          <a:prstGeom prst="rect">
            <a:avLst/>
          </a:prstGeom>
          <a:ln>
            <a:noFill/>
          </a:ln>
        </p:spPr>
      </p:pic>
      <p:sp>
        <p:nvSpPr>
          <p:cNvPr id="40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4FB05A7-BBCD-48BD-8970-7A730DAADBE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81" dur="indefinite" restart="never" nodeType="tmRoot">
          <p:childTnLst>
            <p:seq>
              <p:cTn id="3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Entity linking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408" name="Picture 3" descr=""/>
          <p:cNvPicPr/>
          <p:nvPr/>
        </p:nvPicPr>
        <p:blipFill>
          <a:blip r:embed="rId1"/>
          <a:srcRect l="15965" t="11887" r="0" b="0"/>
          <a:stretch/>
        </p:blipFill>
        <p:spPr>
          <a:xfrm>
            <a:off x="478800" y="1302480"/>
            <a:ext cx="8556480" cy="6281280"/>
          </a:xfrm>
          <a:prstGeom prst="rect">
            <a:avLst/>
          </a:prstGeom>
          <a:ln>
            <a:noFill/>
          </a:ln>
        </p:spPr>
      </p:pic>
      <p:sp>
        <p:nvSpPr>
          <p:cNvPr id="409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901947C-5931-4623-8736-347DA482D02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83" dur="indefinite" restart="never" nodeType="tmRoot">
          <p:childTnLst>
            <p:seq>
              <p:cTn id="3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C08AF8F-FD4A-41F1-9DEF-D837EF1AA39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411" name="Picture 4" descr=""/>
          <p:cNvPicPr/>
          <p:nvPr/>
        </p:nvPicPr>
        <p:blipFill>
          <a:blip r:embed="rId1"/>
          <a:stretch/>
        </p:blipFill>
        <p:spPr>
          <a:xfrm>
            <a:off x="0" y="1663560"/>
            <a:ext cx="8938080" cy="4461120"/>
          </a:xfrm>
          <a:prstGeom prst="rect">
            <a:avLst/>
          </a:prstGeom>
          <a:ln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Search enhancements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385" dur="indefinite" restart="never" nodeType="tmRoot">
          <p:childTnLst>
            <p:seq>
              <p:cTn id="3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Question answering</a:t>
            </a:r>
            <a:endParaRPr b="0" lang="en-GB" sz="4400" spc="-1" strike="noStrike">
              <a:latin typeface="Arial"/>
            </a:endParaRPr>
          </a:p>
        </p:txBody>
      </p:sp>
      <p:grpSp>
        <p:nvGrpSpPr>
          <p:cNvPr id="414" name="Group 2"/>
          <p:cNvGrpSpPr/>
          <p:nvPr/>
        </p:nvGrpSpPr>
        <p:grpSpPr>
          <a:xfrm>
            <a:off x="4716360" y="2108520"/>
            <a:ext cx="4332600" cy="4509000"/>
            <a:chOff x="4716360" y="2108520"/>
            <a:chExt cx="4332600" cy="4509000"/>
          </a:xfrm>
        </p:grpSpPr>
        <p:pic>
          <p:nvPicPr>
            <p:cNvPr id="415" name="Picture 7" descr=""/>
            <p:cNvPicPr/>
            <p:nvPr/>
          </p:nvPicPr>
          <p:blipFill>
            <a:blip r:embed="rId1"/>
            <a:srcRect l="0" t="0" r="0" b="79570"/>
            <a:stretch/>
          </p:blipFill>
          <p:spPr>
            <a:xfrm>
              <a:off x="4716360" y="2108520"/>
              <a:ext cx="4332600" cy="11228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416" name="Picture 8" descr=""/>
            <p:cNvPicPr/>
            <p:nvPr/>
          </p:nvPicPr>
          <p:blipFill>
            <a:blip r:embed="rId2"/>
            <a:srcRect l="0" t="38540" r="0" b="0"/>
            <a:stretch/>
          </p:blipFill>
          <p:spPr>
            <a:xfrm>
              <a:off x="4716360" y="3240360"/>
              <a:ext cx="4332600" cy="33771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417" name="CustomShape 3"/>
          <p:cNvSpPr/>
          <p:nvPr/>
        </p:nvSpPr>
        <p:spPr>
          <a:xfrm>
            <a:off x="4678560" y="2105640"/>
            <a:ext cx="4310280" cy="571896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8" name="Picture 11" descr=""/>
          <p:cNvPicPr/>
          <p:nvPr/>
        </p:nvPicPr>
        <p:blipFill>
          <a:blip r:embed="rId3"/>
          <a:stretch/>
        </p:blipFill>
        <p:spPr>
          <a:xfrm>
            <a:off x="5459040" y="6341400"/>
            <a:ext cx="3167640" cy="1653840"/>
          </a:xfrm>
          <a:prstGeom prst="rect">
            <a:avLst/>
          </a:prstGeom>
          <a:ln>
            <a:noFill/>
          </a:ln>
        </p:spPr>
      </p:pic>
      <p:sp>
        <p:nvSpPr>
          <p:cNvPr id="419" name="CustomShape 4"/>
          <p:cNvSpPr/>
          <p:nvPr/>
        </p:nvSpPr>
        <p:spPr>
          <a:xfrm>
            <a:off x="4237200" y="3873240"/>
            <a:ext cx="440640" cy="7408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0" name="Group 5"/>
          <p:cNvGrpSpPr/>
          <p:nvPr/>
        </p:nvGrpSpPr>
        <p:grpSpPr>
          <a:xfrm>
            <a:off x="-19800" y="2105640"/>
            <a:ext cx="4273920" cy="5794560"/>
            <a:chOff x="-19800" y="2105640"/>
            <a:chExt cx="4273920" cy="5794560"/>
          </a:xfrm>
        </p:grpSpPr>
        <p:pic>
          <p:nvPicPr>
            <p:cNvPr id="421" name="Picture 4" descr=""/>
            <p:cNvPicPr/>
            <p:nvPr/>
          </p:nvPicPr>
          <p:blipFill>
            <a:blip r:embed="rId4"/>
            <a:srcRect l="1176" t="2152" r="2597" b="49018"/>
            <a:stretch/>
          </p:blipFill>
          <p:spPr>
            <a:xfrm>
              <a:off x="31680" y="2156760"/>
              <a:ext cx="4184640" cy="1281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2" name="Picture 5" descr=""/>
            <p:cNvPicPr/>
            <p:nvPr/>
          </p:nvPicPr>
          <p:blipFill>
            <a:blip r:embed="rId5"/>
            <a:stretch/>
          </p:blipFill>
          <p:spPr>
            <a:xfrm>
              <a:off x="-19800" y="3367080"/>
              <a:ext cx="4273920" cy="4533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3" name="CustomShape 6"/>
            <p:cNvSpPr/>
            <p:nvPr/>
          </p:nvSpPr>
          <p:spPr>
            <a:xfrm>
              <a:off x="31680" y="2105640"/>
              <a:ext cx="4184640" cy="5712840"/>
            </a:xfrm>
            <a:prstGeom prst="rect">
              <a:avLst/>
            </a:prstGeom>
            <a:noFill/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4" name="CustomShape 7"/>
            <p:cNvSpPr/>
            <p:nvPr/>
          </p:nvSpPr>
          <p:spPr>
            <a:xfrm>
              <a:off x="1326240" y="2888640"/>
              <a:ext cx="2270160" cy="196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GB" sz="7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What is the capital of the Saarland?</a:t>
              </a:r>
              <a:endParaRPr b="0" lang="en-GB" sz="700" spc="-1" strike="noStrike">
                <a:latin typeface="Arial"/>
              </a:endParaRPr>
            </a:p>
          </p:txBody>
        </p:sp>
      </p:grpSp>
      <p:sp>
        <p:nvSpPr>
          <p:cNvPr id="425" name="CustomShape 8"/>
          <p:cNvSpPr/>
          <p:nvPr/>
        </p:nvSpPr>
        <p:spPr>
          <a:xfrm>
            <a:off x="3284640" y="4792680"/>
            <a:ext cx="4956840" cy="1967040"/>
          </a:xfrm>
          <a:prstGeom prst="wedgeRoundRectCallout">
            <a:avLst>
              <a:gd name="adj1" fmla="val 81335"/>
              <a:gd name="adj2" fmla="val 39335"/>
              <a:gd name="adj3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Try yourself:</a:t>
            </a:r>
            <a:endParaRPr b="0" lang="en-GB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When was Trump born?</a:t>
            </a:r>
            <a:endParaRPr b="0" lang="en-GB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What is the nickname of Ronaldo?</a:t>
            </a:r>
            <a:endParaRPr b="0" lang="en-GB" sz="24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Who invented the light bulb?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426" name="CustomShape 9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C4D5D14-74C1-4791-8226-F82B4DA65B1D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387" dur="indefinite" restart="never" nodeType="tmRoot">
          <p:childTnLst>
            <p:seq>
              <p:cTn id="388" dur="indefinite" nodeType="mainSeq">
                <p:childTnLst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Question answering (2)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Knowledge bases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key component in question answering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systems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E.g., IBM Watson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AllenAI science challenge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: Computers currently in 8</a:t>
            </a:r>
            <a:r>
              <a:rPr b="0" lang="en-GB" sz="2800" spc="-1" strike="noStrike" baseline="30000">
                <a:solidFill>
                  <a:srgbClr val="000000"/>
                </a:solidFill>
                <a:latin typeface="Calibri"/>
              </a:rPr>
              <a:t>th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grade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Knowledge acquisition still major bottleneck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0615A8E-3282-415A-80DE-1285FF402B4D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03" dur="indefinite" restart="never" nodeType="tmRoot">
          <p:childTnLst>
            <p:seq>
              <p:cTn id="4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4" descr=""/>
          <p:cNvPicPr/>
          <p:nvPr/>
        </p:nvPicPr>
        <p:blipFill>
          <a:blip r:embed="rId1"/>
          <a:stretch/>
        </p:blipFill>
        <p:spPr>
          <a:xfrm>
            <a:off x="253440" y="1888560"/>
            <a:ext cx="8667720" cy="409932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628560" y="365040"/>
            <a:ext cx="83422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4000" spc="-1" strike="noStrike">
                <a:solidFill>
                  <a:srgbClr val="000000"/>
                </a:solidFill>
                <a:latin typeface="Calibri Light"/>
              </a:rPr>
              <a:t>Language generation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8ED741C-BC52-419C-AC18-695A6DFA908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256320" y="5542200"/>
            <a:ext cx="5785920" cy="445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4" name="CustomShape 4"/>
          <p:cNvSpPr/>
          <p:nvPr/>
        </p:nvSpPr>
        <p:spPr>
          <a:xfrm>
            <a:off x="1153080" y="2341800"/>
            <a:ext cx="7293240" cy="3326760"/>
          </a:xfrm>
          <a:prstGeom prst="wedgeRoundRectCallout">
            <a:avLst>
              <a:gd name="adj1" fmla="val -21978"/>
              <a:gd name="adj2" fmla="val 97898"/>
              <a:gd name="adj3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Wikipedia in world’s most spoken language: </a:t>
            </a:r>
            <a:br/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1/10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as many articles as English Wikipedia</a:t>
            </a:r>
            <a:endParaRPr b="0" lang="en-GB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World’s fourth most spoken language: 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1/100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Wikidata intended to help </a:t>
            </a:r>
            <a:br/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 resource-poor languages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435" name="CustomShape 5"/>
          <p:cNvSpPr/>
          <p:nvPr/>
        </p:nvSpPr>
        <p:spPr>
          <a:xfrm>
            <a:off x="4458960" y="6621480"/>
            <a:ext cx="4948200" cy="1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7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https://tools.wmflabs.org/autodesc?q=9021&amp;lang=&amp;mode=long&amp;links=reasonator&amp;redlinks=reasonator&amp;format=html</a:t>
            </a:r>
            <a:endParaRPr b="0" lang="en-GB" sz="700" spc="-1" strike="noStrike">
              <a:latin typeface="Arial"/>
            </a:endParaRPr>
          </a:p>
        </p:txBody>
      </p:sp>
    </p:spTree>
  </p:cSld>
  <p:timing>
    <p:tnLst>
      <p:par>
        <p:cTn id="405" dur="indefinite" restart="never" nodeType="tmRoot">
          <p:childTnLst>
            <p:seq>
              <p:cTn id="406" dur="indefinite" nodeType="mainSeq">
                <p:childTnLst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410" dur="1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Introduction to Knowledge Bases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Motivation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Definition and topics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Formal foundations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Construction and maintenance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Technologies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GB" sz="2800" spc="-1" strike="noStrike">
              <a:latin typeface="Arial"/>
            </a:endParaRPr>
          </a:p>
          <a:p>
            <a:pPr marL="571680" indent="-570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Past, present and future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F58A473-E05B-4D31-B690-23D87706297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16" dur="indefinite" restart="never" nodeType="tmRoot">
          <p:childTnLst>
            <p:seq>
              <p:cTn id="4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7" descr=""/>
          <p:cNvPicPr/>
          <p:nvPr/>
        </p:nvPicPr>
        <p:blipFill>
          <a:blip r:embed="rId1"/>
          <a:stretch/>
        </p:blipFill>
        <p:spPr>
          <a:xfrm>
            <a:off x="4419720" y="2043720"/>
            <a:ext cx="1450080" cy="747000"/>
          </a:xfrm>
          <a:prstGeom prst="rect">
            <a:avLst/>
          </a:prstGeom>
          <a:ln>
            <a:noFill/>
          </a:ln>
        </p:spPr>
      </p:pic>
      <p:sp>
        <p:nvSpPr>
          <p:cNvPr id="440" name="CustomShape 1"/>
          <p:cNvSpPr/>
          <p:nvPr/>
        </p:nvSpPr>
        <p:spPr>
          <a:xfrm>
            <a:off x="0" y="5827320"/>
            <a:ext cx="9066960" cy="3801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tx2"/>
              </a:gs>
              <a:gs pos="64999">
                <a:schemeClr val="bg2">
                  <a:lumMod val="9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441" name="CustomShape 2"/>
          <p:cNvSpPr/>
          <p:nvPr/>
        </p:nvSpPr>
        <p:spPr>
          <a:xfrm>
            <a:off x="300240" y="601992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1984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42" name="CustomShape 3"/>
          <p:cNvSpPr/>
          <p:nvPr/>
        </p:nvSpPr>
        <p:spPr>
          <a:xfrm>
            <a:off x="6714360" y="606240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2012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443" name="CustomShape 4"/>
          <p:cNvSpPr/>
          <p:nvPr/>
        </p:nvSpPr>
        <p:spPr>
          <a:xfrm>
            <a:off x="4334760" y="601992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2007</a:t>
            </a:r>
            <a:endParaRPr b="0" lang="en-GB" sz="1800" spc="-1" strike="noStrike">
              <a:latin typeface="Arial"/>
            </a:endParaRPr>
          </a:p>
        </p:txBody>
      </p:sp>
      <p:grpSp>
        <p:nvGrpSpPr>
          <p:cNvPr id="444" name="Group 5"/>
          <p:cNvGrpSpPr/>
          <p:nvPr/>
        </p:nvGrpSpPr>
        <p:grpSpPr>
          <a:xfrm>
            <a:off x="0" y="1454040"/>
            <a:ext cx="1904400" cy="1513800"/>
            <a:chOff x="0" y="1454040"/>
            <a:chExt cx="1904400" cy="1513800"/>
          </a:xfrm>
        </p:grpSpPr>
        <p:pic>
          <p:nvPicPr>
            <p:cNvPr id="445" name="Picture 2" descr=""/>
            <p:cNvPicPr/>
            <p:nvPr/>
          </p:nvPicPr>
          <p:blipFill>
            <a:blip r:embed="rId2"/>
            <a:srcRect l="0" t="0" r="53748" b="0"/>
            <a:stretch/>
          </p:blipFill>
          <p:spPr>
            <a:xfrm>
              <a:off x="183600" y="1454040"/>
              <a:ext cx="878040" cy="80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6" name="CustomShape 6"/>
            <p:cNvSpPr/>
            <p:nvPr/>
          </p:nvSpPr>
          <p:spPr>
            <a:xfrm>
              <a:off x="0" y="2266920"/>
              <a:ext cx="1904400" cy="700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/>
            <a:p>
              <a:pPr>
                <a:lnSpc>
                  <a:spcPct val="100000"/>
                </a:lnSpc>
              </a:pPr>
              <a:r>
                <a:rPr b="0" lang="en-GB" sz="1000" spc="-1" strike="noStrike">
                  <a:solidFill>
                    <a:srgbClr val="000000"/>
                  </a:solidFill>
                  <a:latin typeface="Courier New"/>
                  <a:ea typeface="DejaVu Sans"/>
                </a:rPr>
                <a:t>(#$relationAllExists </a:t>
              </a:r>
              <a:endParaRPr b="0" lang="en-GB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GB" sz="1000" spc="-1" strike="noStrike">
                  <a:solidFill>
                    <a:srgbClr val="000000"/>
                  </a:solidFill>
                  <a:latin typeface="Courier New"/>
                  <a:ea typeface="DejaVu Sans"/>
                </a:rPr>
                <a:t>   </a:t>
              </a:r>
              <a:r>
                <a:rPr b="0" lang="en-GB" sz="1000" spc="-1" strike="noStrike">
                  <a:solidFill>
                    <a:srgbClr val="000000"/>
                  </a:solidFill>
                  <a:latin typeface="Courier New"/>
                  <a:ea typeface="DejaVu Sans"/>
                </a:rPr>
                <a:t>#$biologicalMother </a:t>
              </a:r>
              <a:endParaRPr b="0" lang="en-GB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GB" sz="1000" spc="-1" strike="noStrike">
                  <a:solidFill>
                    <a:srgbClr val="000000"/>
                  </a:solidFill>
                  <a:latin typeface="Courier New"/>
                  <a:ea typeface="DejaVu Sans"/>
                </a:rPr>
                <a:t>   </a:t>
              </a:r>
              <a:r>
                <a:rPr b="0" lang="en-GB" sz="1000" spc="-1" strike="noStrike">
                  <a:solidFill>
                    <a:srgbClr val="000000"/>
                  </a:solidFill>
                  <a:latin typeface="Courier New"/>
                  <a:ea typeface="DejaVu Sans"/>
                </a:rPr>
                <a:t>#$ChordataPhylum </a:t>
              </a:r>
              <a:endParaRPr b="0" lang="en-GB" sz="1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GB" sz="1000" spc="-1" strike="noStrike">
                  <a:solidFill>
                    <a:srgbClr val="000000"/>
                  </a:solidFill>
                  <a:latin typeface="Courier New"/>
                  <a:ea typeface="DejaVu Sans"/>
                </a:rPr>
                <a:t>   </a:t>
              </a:r>
              <a:r>
                <a:rPr b="0" lang="en-GB" sz="1000" spc="-1" strike="noStrike">
                  <a:solidFill>
                    <a:srgbClr val="000000"/>
                  </a:solidFill>
                  <a:latin typeface="Courier New"/>
                  <a:ea typeface="DejaVu Sans"/>
                </a:rPr>
                <a:t>#$FemaleAnimal)</a:t>
              </a:r>
              <a:r>
                <a:rPr b="0" lang="en-GB" sz="3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endParaRPr b="0" lang="en-GB" sz="300" spc="-1" strike="noStrike">
                <a:latin typeface="Arial"/>
              </a:endParaRPr>
            </a:p>
          </p:txBody>
        </p:sp>
        <p:sp>
          <p:nvSpPr>
            <p:cNvPr id="447" name="CustomShape 7"/>
            <p:cNvSpPr/>
            <p:nvPr/>
          </p:nvSpPr>
          <p:spPr>
            <a:xfrm>
              <a:off x="1134360" y="1674360"/>
              <a:ext cx="499320" cy="364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GB" sz="1800" spc="-1" strike="noStrike">
                  <a:solidFill>
                    <a:srgbClr val="44546a"/>
                  </a:solidFill>
                  <a:latin typeface="Calibri"/>
                  <a:ea typeface="DejaVu Sans"/>
                </a:rPr>
                <a:t>Cyc</a:t>
              </a:r>
              <a:endParaRPr b="0" lang="en-GB" sz="1800" spc="-1" strike="noStrike">
                <a:latin typeface="Arial"/>
              </a:endParaRPr>
            </a:p>
          </p:txBody>
        </p:sp>
      </p:grpSp>
      <p:sp>
        <p:nvSpPr>
          <p:cNvPr id="448" name="CustomShape 8"/>
          <p:cNvSpPr/>
          <p:nvPr/>
        </p:nvSpPr>
        <p:spPr>
          <a:xfrm>
            <a:off x="2605320" y="601992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2001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449" name="Picture 6" descr=""/>
          <p:cNvPicPr/>
          <p:nvPr/>
        </p:nvPicPr>
        <p:blipFill>
          <a:blip r:embed="rId3"/>
          <a:stretch/>
        </p:blipFill>
        <p:spPr>
          <a:xfrm>
            <a:off x="4491360" y="2959200"/>
            <a:ext cx="1132920" cy="697680"/>
          </a:xfrm>
          <a:prstGeom prst="rect">
            <a:avLst/>
          </a:prstGeom>
          <a:ln>
            <a:noFill/>
          </a:ln>
        </p:spPr>
      </p:pic>
      <p:grpSp>
        <p:nvGrpSpPr>
          <p:cNvPr id="450" name="Group 9"/>
          <p:cNvGrpSpPr/>
          <p:nvPr/>
        </p:nvGrpSpPr>
        <p:grpSpPr>
          <a:xfrm>
            <a:off x="6756120" y="4005360"/>
            <a:ext cx="1497600" cy="777600"/>
            <a:chOff x="6756120" y="4005360"/>
            <a:chExt cx="1497600" cy="777600"/>
          </a:xfrm>
        </p:grpSpPr>
        <p:pic>
          <p:nvPicPr>
            <p:cNvPr id="451" name="Picture 9" descr=""/>
            <p:cNvPicPr/>
            <p:nvPr/>
          </p:nvPicPr>
          <p:blipFill>
            <a:blip r:embed="rId4"/>
            <a:stretch/>
          </p:blipFill>
          <p:spPr>
            <a:xfrm>
              <a:off x="6896880" y="4005360"/>
              <a:ext cx="837000" cy="51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2" name="Picture 10" descr=""/>
            <p:cNvPicPr/>
            <p:nvPr/>
          </p:nvPicPr>
          <p:blipFill>
            <a:blip r:embed="rId5"/>
            <a:stretch/>
          </p:blipFill>
          <p:spPr>
            <a:xfrm>
              <a:off x="6843960" y="4329360"/>
              <a:ext cx="177840" cy="184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53" name="CustomShape 10"/>
            <p:cNvSpPr/>
            <p:nvPr/>
          </p:nvSpPr>
          <p:spPr>
            <a:xfrm>
              <a:off x="6756120" y="4479840"/>
              <a:ext cx="1497600" cy="303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1" lang="en-GB" sz="1400" spc="-1" strike="noStrike">
                  <a:solidFill>
                    <a:srgbClr val="44546a"/>
                  </a:solidFill>
                  <a:latin typeface="Calibri"/>
                  <a:ea typeface="DejaVu Sans"/>
                </a:rPr>
                <a:t>Knowledge Graph</a:t>
              </a:r>
              <a:endParaRPr b="0" lang="en-GB" sz="1400" spc="-1" strike="noStrike">
                <a:latin typeface="Arial"/>
              </a:endParaRPr>
            </a:p>
          </p:txBody>
        </p:sp>
      </p:grpSp>
      <p:pic>
        <p:nvPicPr>
          <p:cNvPr id="454" name="Picture 11" descr=""/>
          <p:cNvPicPr/>
          <p:nvPr/>
        </p:nvPicPr>
        <p:blipFill>
          <a:blip r:embed="rId6"/>
          <a:stretch/>
        </p:blipFill>
        <p:spPr>
          <a:xfrm>
            <a:off x="6816600" y="4856040"/>
            <a:ext cx="1429920" cy="1010520"/>
          </a:xfrm>
          <a:prstGeom prst="rect">
            <a:avLst/>
          </a:prstGeom>
          <a:ln>
            <a:noFill/>
          </a:ln>
        </p:spPr>
      </p:pic>
      <p:pic>
        <p:nvPicPr>
          <p:cNvPr id="455" name="Picture 12" descr=""/>
          <p:cNvPicPr/>
          <p:nvPr/>
        </p:nvPicPr>
        <p:blipFill>
          <a:blip r:embed="rId7"/>
          <a:stretch/>
        </p:blipFill>
        <p:spPr>
          <a:xfrm>
            <a:off x="5203080" y="1689120"/>
            <a:ext cx="2447280" cy="370800"/>
          </a:xfrm>
          <a:prstGeom prst="rect">
            <a:avLst/>
          </a:prstGeom>
          <a:ln>
            <a:noFill/>
          </a:ln>
        </p:spPr>
      </p:pic>
      <p:grpSp>
        <p:nvGrpSpPr>
          <p:cNvPr id="456" name="Group 11"/>
          <p:cNvGrpSpPr/>
          <p:nvPr/>
        </p:nvGrpSpPr>
        <p:grpSpPr>
          <a:xfrm>
            <a:off x="501480" y="3657600"/>
            <a:ext cx="2806200" cy="1523160"/>
            <a:chOff x="501480" y="3657600"/>
            <a:chExt cx="2806200" cy="1523160"/>
          </a:xfrm>
        </p:grpSpPr>
        <p:pic>
          <p:nvPicPr>
            <p:cNvPr id="457" name="Picture 4" descr=""/>
            <p:cNvPicPr/>
            <p:nvPr/>
          </p:nvPicPr>
          <p:blipFill>
            <a:blip r:embed="rId8"/>
            <a:stretch/>
          </p:blipFill>
          <p:spPr>
            <a:xfrm>
              <a:off x="501480" y="3657600"/>
              <a:ext cx="2806200" cy="1523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8" name="Picture 34" descr=""/>
            <p:cNvPicPr/>
            <p:nvPr/>
          </p:nvPicPr>
          <p:blipFill>
            <a:blip r:embed="rId9"/>
            <a:srcRect l="0" t="0" r="6140" b="0"/>
            <a:stretch/>
          </p:blipFill>
          <p:spPr>
            <a:xfrm>
              <a:off x="533520" y="3692520"/>
              <a:ext cx="1316520" cy="24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9" name="CustomShape 1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AFB8B32-9DA5-4EAD-A2C8-B1D837495DF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grpSp>
        <p:nvGrpSpPr>
          <p:cNvPr id="460" name="Group 13"/>
          <p:cNvGrpSpPr/>
          <p:nvPr/>
        </p:nvGrpSpPr>
        <p:grpSpPr>
          <a:xfrm>
            <a:off x="4375440" y="4539960"/>
            <a:ext cx="4647600" cy="680400"/>
            <a:chOff x="4375440" y="4539960"/>
            <a:chExt cx="4647600" cy="680400"/>
          </a:xfrm>
        </p:grpSpPr>
        <p:pic>
          <p:nvPicPr>
            <p:cNvPr id="461" name="Picture 8" descr=""/>
            <p:cNvPicPr/>
            <p:nvPr/>
          </p:nvPicPr>
          <p:blipFill>
            <a:blip r:embed="rId10"/>
            <a:stretch/>
          </p:blipFill>
          <p:spPr>
            <a:xfrm>
              <a:off x="4527720" y="4539960"/>
              <a:ext cx="1523160" cy="277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62" name="CustomShape 14"/>
            <p:cNvSpPr/>
            <p:nvPr/>
          </p:nvSpPr>
          <p:spPr>
            <a:xfrm>
              <a:off x="4375440" y="4825440"/>
              <a:ext cx="4647600" cy="39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en-GB" sz="2000" spc="-1" strike="noStrike">
                  <a:solidFill>
                    <a:srgbClr val="70ad47"/>
                  </a:solidFill>
                  <a:latin typeface="Calibri"/>
                  <a:ea typeface="DejaVu Sans"/>
                </a:rPr>
                <a:t>(collaborative)</a:t>
              </a:r>
              <a:endParaRPr b="0" lang="en-GB" sz="2000" spc="-1" strike="noStrike">
                <a:latin typeface="Arial"/>
              </a:endParaRPr>
            </a:p>
          </p:txBody>
        </p:sp>
      </p:grpSp>
      <p:grpSp>
        <p:nvGrpSpPr>
          <p:cNvPr id="463" name="Group 15"/>
          <p:cNvGrpSpPr/>
          <p:nvPr/>
        </p:nvGrpSpPr>
        <p:grpSpPr>
          <a:xfrm>
            <a:off x="6051960" y="3850920"/>
            <a:ext cx="844200" cy="1510200"/>
            <a:chOff x="6051960" y="3850920"/>
            <a:chExt cx="844200" cy="1510200"/>
          </a:xfrm>
        </p:grpSpPr>
        <p:sp>
          <p:nvSpPr>
            <p:cNvPr id="464" name="CustomShape 16"/>
            <p:cNvSpPr/>
            <p:nvPr/>
          </p:nvSpPr>
          <p:spPr>
            <a:xfrm flipV="1">
              <a:off x="6051960" y="3437640"/>
              <a:ext cx="844200" cy="413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4a7ebb"/>
              </a:solidFill>
              <a:round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5" name="CustomShape 17"/>
            <p:cNvSpPr/>
            <p:nvPr/>
          </p:nvSpPr>
          <p:spPr>
            <a:xfrm>
              <a:off x="6051960" y="4679280"/>
              <a:ext cx="763920" cy="681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4a7ebb"/>
              </a:solidFill>
              <a:round/>
              <a:tailEnd len="lg" type="triangle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66" name="Picture 2" descr=""/>
          <p:cNvPicPr/>
          <p:nvPr/>
        </p:nvPicPr>
        <p:blipFill>
          <a:blip r:embed="rId11"/>
          <a:stretch/>
        </p:blipFill>
        <p:spPr>
          <a:xfrm>
            <a:off x="2340000" y="1827720"/>
            <a:ext cx="1294560" cy="1486440"/>
          </a:xfrm>
          <a:prstGeom prst="rect">
            <a:avLst/>
          </a:prstGeom>
          <a:ln>
            <a:noFill/>
          </a:ln>
        </p:spPr>
      </p:pic>
      <p:sp>
        <p:nvSpPr>
          <p:cNvPr id="467" name="CustomShape 18"/>
          <p:cNvSpPr/>
          <p:nvPr/>
        </p:nvSpPr>
        <p:spPr>
          <a:xfrm>
            <a:off x="8410320" y="6085800"/>
            <a:ext cx="644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2018</a:t>
            </a:r>
            <a:endParaRPr b="0" lang="en-GB" sz="1800" spc="-1" strike="noStrike">
              <a:latin typeface="Arial"/>
            </a:endParaRPr>
          </a:p>
        </p:txBody>
      </p:sp>
      <p:grpSp>
        <p:nvGrpSpPr>
          <p:cNvPr id="468" name="Group 19"/>
          <p:cNvGrpSpPr/>
          <p:nvPr/>
        </p:nvGrpSpPr>
        <p:grpSpPr>
          <a:xfrm>
            <a:off x="8022600" y="3215160"/>
            <a:ext cx="1089720" cy="707400"/>
            <a:chOff x="8022600" y="3215160"/>
            <a:chExt cx="1089720" cy="707400"/>
          </a:xfrm>
        </p:grpSpPr>
        <p:sp>
          <p:nvSpPr>
            <p:cNvPr id="469" name="CustomShape 20"/>
            <p:cNvSpPr/>
            <p:nvPr/>
          </p:nvSpPr>
          <p:spPr>
            <a:xfrm>
              <a:off x="8022600" y="3215160"/>
              <a:ext cx="1089720" cy="70740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70" name="Picture 14" descr=""/>
            <p:cNvPicPr/>
            <p:nvPr/>
          </p:nvPicPr>
          <p:blipFill>
            <a:blip r:embed="rId12"/>
            <a:stretch/>
          </p:blipFill>
          <p:spPr>
            <a:xfrm>
              <a:off x="8074080" y="3265200"/>
              <a:ext cx="999720" cy="566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71" name="CustomShape 2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Past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418" dur="indefinite" restart="never" nodeType="tmRoot">
          <p:childTnLst>
            <p:seq>
              <p:cTn id="419" dur="indefinite" nodeType="mainSeq">
                <p:childTnLst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Present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KBs deployed at most major tech companies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and beyond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Google, Microsoft, Alibaba, Bloomberg, …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Industry </a:t>
            </a: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challenges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: Metonymy, modelling, consistency, ..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Feb 2018: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$125 million investment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by Microsoft cofounder Paul Allen into non-profit research on common sense knowledge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Research: Major part of NLP conferences taken up by KB research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739A310-EE7B-4122-8294-94C81F009845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60" dur="indefinite" restart="never" nodeType="tmRoot">
          <p:childTnLst>
            <p:seq>
              <p:cTn id="46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Future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Combination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of explicit and latent formalisms?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Better construction, cleaning and refinement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using distant supervision, self-training, deep learning, …?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You?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FC71F8E-B4B7-416A-9426-2FEAF36E17F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62" dur="indefinite" restart="never" nodeType="tmRoot">
          <p:childTnLst>
            <p:seq>
              <p:cTn id="46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41520" y="1676520"/>
            <a:ext cx="8228880" cy="46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Credit points: 7,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hours: 210 (!)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Registration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Register in HISPOS (till 2 weeks after topic assignment)</a:t>
            </a:r>
            <a:endParaRPr b="0" lang="en-GB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What to do?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70c0"/>
                </a:solidFill>
                <a:latin typeface="Calibri"/>
              </a:rPr>
              <a:t>Attend the lectures and block seminar days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70c0"/>
                </a:solidFill>
                <a:latin typeface="Calibri"/>
              </a:rPr>
              <a:t>Write a seminar report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70c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70c0"/>
                </a:solidFill>
                <a:latin typeface="Calibri"/>
              </a:rPr>
              <a:t>Give a presentation</a:t>
            </a:r>
            <a:endParaRPr b="0" lang="en-GB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Block seminar days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2 days seminar, 8 presentations per day (~25 min talk, ~10 min discussion each)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Dates: TBD by Doodle (https://doodle.com/poll/pmze6yum6stxu5nc)</a:t>
            </a:r>
            <a:endParaRPr b="0" lang="en-GB" sz="20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0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E0D536B-3D45-485D-B974-4492A0882B1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Formal organization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8F69319-FEC5-49AB-B9F9-B27B8F22B830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64" dur="indefinite" restart="never" nodeType="tmRoot">
          <p:childTnLst>
            <p:seq>
              <p:cTn id="46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4. Topic presentation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105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</a:t>
            </a:r>
            <a:r>
              <a:rPr b="0" lang="en-GB" sz="105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://www.mpi-inf.mpg.de/departments/databases-and-information-systems/teaching/ws1819/advanced-topics-in-knowledge-bases</a:t>
            </a:r>
            <a:r>
              <a:rPr b="0" lang="en-GB" sz="105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/</a:t>
            </a:r>
            <a:endParaRPr b="0" lang="en-GB" sz="105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050" spc="-1" strike="noStrike"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90CE231-30E6-4F56-9812-A1C3864CEC8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66" dur="indefinite" restart="never" nodeType="tmRoot">
          <p:childTnLst>
            <p:seq>
              <p:cTn id="46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Calibri"/>
              </a:rPr>
              <a:t>Doodle result: 12./13.3.19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10:00-13:00 each day?</a:t>
            </a:r>
            <a:endParaRPr b="0" lang="en-GB" sz="2800" spc="-1" strike="noStrike">
              <a:latin typeface="Arial"/>
            </a:endParaRPr>
          </a:p>
        </p:txBody>
      </p:sp>
    </p:spTree>
  </p:cSld>
  <p:timing>
    <p:tnLst>
      <p:par>
        <p:cTn id="468" dur="indefinite" restart="never" nodeType="tmRoot">
          <p:childTnLst>
            <p:seq>
              <p:cTn id="46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Introducing each other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Organization of the seminar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 to Knowledge Bases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presentation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Seminar survival skills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Topic assignment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9CB3134-E66C-4F0E-BD1D-D3F37BA08618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70" dur="indefinite" restart="never" nodeType="tmRoot">
          <p:childTnLst>
            <p:seq>
              <p:cTn id="4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685800" y="1122480"/>
            <a:ext cx="77716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0" lang="en-GB" sz="6000" spc="-1" strike="noStrike">
                <a:solidFill>
                  <a:srgbClr val="000000"/>
                </a:solidFill>
                <a:latin typeface="Calibri Light"/>
              </a:rPr>
              <a:t>5. Survival skills for seminar attendants</a:t>
            </a:r>
            <a:endParaRPr b="0" lang="en-GB" sz="6000" spc="-1" strike="noStrike"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CCF0187-B75E-4426-8E6B-155D7776803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72" dur="indefinite" restart="never" nodeType="tmRoot">
          <p:childTnLst>
            <p:seq>
              <p:cTn id="47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How to…</a:t>
            </a:r>
            <a:endParaRPr b="0" lang="en-GB" sz="28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Research a topic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a paper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Write a report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Give a seminar talk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DCAB35F-0C35-4D28-8F95-4AC3DBD1F56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74" dur="indefinite" restart="never" nodeType="tmRoot">
          <p:childTnLst>
            <p:seq>
              <p:cTn id="47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Topic research: Foundations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Goal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: Find relevant literature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Input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: One or two reference papers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Idea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Greedy traversal of a relatedness graph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(“snowballing”)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What gives related papers?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Papers that are cited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Papers that cite the work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Sources: </a:t>
            </a:r>
            <a:r>
              <a:rPr b="0" lang="en-GB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Google Scholar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, digital libraries (ACM digital library, Springer, Elsevier)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Other work of same authors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Sources: Institute/personal webpages, </a:t>
            </a:r>
            <a:r>
              <a:rPr b="0" lang="en-GB" sz="20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DBLP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Tool or project websites (e.g., AMIE)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Conference/journal/workshop webpages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Keyword-based search (Google Scholar)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49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C834B0B-C79B-4993-BCBF-6F1DEE055B2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76" dur="indefinite" restart="never" nodeType="tmRoot">
          <p:childTnLst>
            <p:seq>
              <p:cTn id="47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Greedy search heuristics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How to judge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importance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of a paper?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#citations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Venue 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A*, A, (B), …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http://portal.core.edu.au/conf-ranks/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Paper type and length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Full/short/poster/Arxiv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Authors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49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EF3BA91-5814-47A1-BAB2-00A5977AC4BE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78" dur="indefinite" restart="never" nodeType="tmRoot">
          <p:childTnLst>
            <p:seq>
              <p:cTn id="47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Keeping track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Method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Mendeley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Google Scholar “My library”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Text file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Take note of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narrative patterns 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The classic rule mining”, “The Semantic Web community”, “The Paris group”, “The AI winter”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Humans love narratives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Helps to remember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FCA56BF-6BDF-4DB7-A0A2-5642150F98E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80" dur="indefinite" restart="never" nodeType="tmRoot">
          <p:childTnLst>
            <p:seq>
              <p:cTn id="48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Demo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Google “AMIE: association rule mining under incomplete evidence in ontological knowledge bases”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Google Scholar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See in and outgoing citations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See author’s DBLP</a:t>
            </a:r>
            <a:endParaRPr b="0" lang="en-GB" sz="2800" spc="-1" strike="noStrike">
              <a:latin typeface="Arial"/>
            </a:endParaRPr>
          </a:p>
          <a:p>
            <a:pPr marL="514440" indent="-513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6AF998F-08BA-40A6-B52B-9B05BB641A73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82" dur="indefinite" restart="never" nodeType="tmRoot">
          <p:childTnLst>
            <p:seq>
              <p:cTn id="4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1131120"/>
            <a:ext cx="8228880" cy="543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Research and presentation of a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topic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Independent literature research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~2 seed references provided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In-depth and in-breadth discussion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of the topic in the seminar report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Typically carefully chosen components in depth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Less deep broader overview</a:t>
            </a:r>
            <a:endParaRPr b="0" lang="en-GB" sz="2000" spc="-1" strike="noStrike">
              <a:latin typeface="Arial"/>
            </a:endParaRPr>
          </a:p>
          <a:p>
            <a:pPr marL="914400">
              <a:lnSpc>
                <a:spcPct val="90000"/>
              </a:lnSpc>
              <a:spcBef>
                <a:spcPts val="499"/>
              </a:spcBef>
            </a:pPr>
            <a:r>
              <a:rPr b="0" lang="en-GB" sz="20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Talk to me if unsure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70c0"/>
                </a:solidFill>
                <a:latin typeface="Calibri"/>
              </a:rPr>
              <a:t>Seminar presentation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more narrow than the report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High quality content organization, visual design and presentation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Grading based on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Seminar paper (50%)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Wingdings" charset="2"/>
              <a:buChar char=""/>
            </a:pPr>
            <a:r>
              <a:rPr b="0" lang="en-GB" sz="1600" spc="-1" strike="noStrike">
                <a:solidFill>
                  <a:srgbClr val="0070c0"/>
                </a:solidFill>
                <a:latin typeface="Calibri"/>
              </a:rPr>
              <a:t>Depth</a:t>
            </a:r>
            <a:endParaRPr b="0" lang="en-GB" sz="16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Wingdings" charset="2"/>
              <a:buChar char=""/>
            </a:pPr>
            <a:r>
              <a:rPr b="0" lang="en-GB" sz="1600" spc="-1" strike="noStrike">
                <a:solidFill>
                  <a:srgbClr val="0070c0"/>
                </a:solidFill>
                <a:latin typeface="Calibri"/>
              </a:rPr>
              <a:t>Breadth</a:t>
            </a:r>
            <a:endParaRPr b="0" lang="en-GB" sz="16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Wingdings" charset="2"/>
              <a:buChar char=""/>
            </a:pPr>
            <a:r>
              <a:rPr b="0" lang="en-GB" sz="1600" spc="-1" strike="noStrike">
                <a:solidFill>
                  <a:srgbClr val="0070c0"/>
                </a:solidFill>
                <a:latin typeface="Calibri"/>
              </a:rPr>
              <a:t>Presentation quality</a:t>
            </a:r>
            <a:endParaRPr b="0" lang="en-GB" sz="1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Presentation and discussion (50%)</a:t>
            </a:r>
            <a:endParaRPr b="0" lang="en-GB" sz="20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Wingdings" charset="2"/>
              <a:buChar char=""/>
            </a:pPr>
            <a:r>
              <a:rPr b="0" lang="en-GB" sz="1600" spc="-1" strike="noStrike">
                <a:solidFill>
                  <a:srgbClr val="0070c0"/>
                </a:solidFill>
                <a:latin typeface="Calibri"/>
              </a:rPr>
              <a:t>Presentation quality</a:t>
            </a:r>
            <a:endParaRPr b="0" lang="en-GB" sz="16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70c0"/>
              </a:buClr>
              <a:buFont typeface="Wingdings" charset="2"/>
              <a:buChar char=""/>
            </a:pPr>
            <a:r>
              <a:rPr b="0" lang="en-GB" sz="1600" spc="-1" strike="noStrike">
                <a:solidFill>
                  <a:srgbClr val="0070c0"/>
                </a:solidFill>
                <a:latin typeface="Calibri"/>
              </a:rPr>
              <a:t>Knowledge </a:t>
            </a:r>
            <a:r>
              <a:rPr b="0" lang="en-GB" sz="1600" spc="-1" strike="noStrike">
                <a:solidFill>
                  <a:srgbClr val="000000"/>
                </a:solidFill>
                <a:latin typeface="Calibri"/>
              </a:rPr>
              <a:t>(ability to answer questions)</a:t>
            </a:r>
            <a:endParaRPr b="0" lang="en-GB" sz="16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Ability to stick to deadlines</a:t>
            </a:r>
            <a:endParaRPr b="0" lang="en-GB" sz="20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GB" sz="20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8AA85DD-86ED-47A3-8002-0097B2F08A2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What is expected?</a:t>
            </a:r>
            <a:endParaRPr b="0" lang="en-GB" sz="44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How to…</a:t>
            </a:r>
            <a:endParaRPr b="0" lang="en-GB" sz="28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Research a topic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Read a paper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Write a report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Give a seminar talk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4C4E29C-B069-479E-9B25-75D9461781C8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84" dur="indefinite" restart="never" nodeType="tmRoot">
          <p:childTnLst>
            <p:seq>
              <p:cTn id="48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Calibri Light"/>
              </a:rPr>
              <a:t>Research paper: Common structure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Abstract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Introduction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Related Work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Background/Formalization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Methodology (often specific name)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Experimental Setup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Evaluation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Discussion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Conclusion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C1C0D79-FFCA-42A9-A126-64B9367A2D8A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86" dur="indefinite" restart="never" nodeType="tmRoot">
          <p:childTnLst>
            <p:seq>
              <p:cTn id="48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What to find where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Abstract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contains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everything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Introduction contains more of everything </a:t>
            </a:r>
            <a:r>
              <a:rPr b="0" lang="en-GB" sz="24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Both mention what is novel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Related work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great to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discover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what to read next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Background/formalization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may contain surprising assumptions/simplifications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b050"/>
              </a:buClr>
              <a:buFont typeface="Arial"/>
              <a:buChar char="•"/>
            </a:pP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“</a:t>
            </a:r>
            <a:r>
              <a:rPr b="0" i="1" lang="en-GB" sz="2400" spc="-1" strike="noStrike">
                <a:solidFill>
                  <a:srgbClr val="00b050"/>
                </a:solidFill>
                <a:latin typeface="Calibri"/>
              </a:rPr>
              <a:t>for the remainder of the paper, we assume that all text sources only contain true statements”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Experimental setup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says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how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method was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evaluated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Discussion/conclusion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contain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limitations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open questions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F35B6F6-2D01-4536-A723-A04979E6AA32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88" dur="indefinite" restart="never" nodeType="tmRoot">
          <p:childTnLst>
            <p:seq>
              <p:cTn id="48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How to read a paper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Read abstract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Read introduction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Skim rest, especially methodology and results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Read introduction again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Decide further process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Continue reading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previous work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Discard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If you don’t understand something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a similar paper: Might explain better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Take pen&amp;paper and simulate a scenario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Look for theses/journal articles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17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DC240AD-3123-48B2-91C1-6093CF11706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90" dur="indefinite" restart="never" nodeType="tmRoot">
          <p:childTnLst>
            <p:seq>
              <p:cTn id="49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</a:rPr>
              <a:t>How to…</a:t>
            </a:r>
            <a:endParaRPr b="0" lang="en-GB" sz="28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Research a topic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Read a paper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1" lang="en-GB" sz="2400" spc="-1" strike="noStrike">
                <a:solidFill>
                  <a:srgbClr val="000000"/>
                </a:solidFill>
                <a:latin typeface="Calibri"/>
              </a:rPr>
              <a:t>Write a report</a:t>
            </a:r>
            <a:endParaRPr b="0" lang="en-GB" sz="2400" spc="-1" strike="noStrike">
              <a:latin typeface="Arial"/>
            </a:endParaRPr>
          </a:p>
          <a:p>
            <a:pPr lvl="1" marL="971640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romanUcPeriod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Give a seminar talk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32C47DE-8BDF-43DB-B507-3D818879014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92" dur="indefinite" restart="never" nodeType="tmRoot">
          <p:childTnLst>
            <p:seq>
              <p:cTn id="49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General writing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Follow the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Latex template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(course website)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Miktex and other Latex distributions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Lyx (Word-style editing)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Overleaf/Sharelatex (Google-docs-like online editing)</a:t>
            </a:r>
            <a:endParaRPr b="0" lang="en-GB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At least 12 pages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content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c55a11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c55a11"/>
                </a:solidFill>
                <a:latin typeface="Calibri"/>
              </a:rPr>
              <a:t>Do not plagiarize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23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6FDF719-332C-4F5A-A8D8-6C7CEA752227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94" dur="indefinite" restart="never" nodeType="tmRoot">
          <p:childTnLst>
            <p:seq>
              <p:cTn id="49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Structure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Use a standard outline</a:t>
            </a:r>
            <a:endParaRPr b="0" lang="en-GB" sz="28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Introduction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Wider area/history of the topic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Foundations/assumptions/specific scenario the work looks at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Technical parts</a:t>
            </a:r>
            <a:endParaRPr b="0" lang="en-GB" sz="2400" spc="-1" strike="noStrike">
              <a:latin typeface="Arial"/>
            </a:endParaRPr>
          </a:p>
          <a:p>
            <a:pPr lvl="2" marL="11430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Method 1, Method 2, Other methods</a:t>
            </a:r>
            <a:endParaRPr b="0" lang="en-GB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Critical evaluation and discussion</a:t>
            </a:r>
            <a:endParaRPr b="0" lang="en-GB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Conclusion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Helps the 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standard reader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in retrieval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526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4D72746-54CA-4985-8423-402AF5DD8EDC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96" dur="indefinite" restart="never" nodeType="tmRoot">
          <p:childTnLst>
            <p:seq>
              <p:cTn id="49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Watch your writing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28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Does only the content matter?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Surface features like appearance highly influence other dimensions of evaluation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Known as the </a:t>
            </a:r>
            <a:r>
              <a:rPr b="1" lang="en-GB" sz="2800" spc="-1" strike="noStrike">
                <a:solidFill>
                  <a:srgbClr val="0070c0"/>
                </a:solidFill>
                <a:latin typeface="Calibri"/>
              </a:rPr>
              <a:t>Halo effect</a:t>
            </a:r>
            <a:r>
              <a:rPr b="0" lang="en-GB" sz="28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since almost 100 years (Thorndike, 1920)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Academic publishing: </a:t>
            </a:r>
            <a:br/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3 typos in the abstract = rejection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29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96B6019-AA22-4F6C-B713-CA9EDAA283B6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498" dur="indefinite" restart="never" nodeType="tmRoot">
          <p:childTnLst>
            <p:seq>
              <p:cTn id="499" dur="indefinite" nodeType="mainSeq">
                <p:childTnLst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3911DA7-FBA4-4A65-A867-6FD4BBAA1814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pic>
        <p:nvPicPr>
          <p:cNvPr id="531" name="Picture 6" descr=""/>
          <p:cNvPicPr/>
          <p:nvPr/>
        </p:nvPicPr>
        <p:blipFill>
          <a:blip r:embed="rId1"/>
          <a:stretch/>
        </p:blipFill>
        <p:spPr>
          <a:xfrm>
            <a:off x="248760" y="633600"/>
            <a:ext cx="4114800" cy="56512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32" name="Picture 1" descr=""/>
          <p:cNvPicPr/>
          <p:nvPr/>
        </p:nvPicPr>
        <p:blipFill>
          <a:blip r:embed="rId2"/>
          <a:stretch/>
        </p:blipFill>
        <p:spPr>
          <a:xfrm>
            <a:off x="4930920" y="633600"/>
            <a:ext cx="3961080" cy="56512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timing>
    <p:tnLst>
      <p:par>
        <p:cTn id="508" dur="indefinite" restart="never" nodeType="tmRoot">
          <p:childTnLst>
            <p:seq>
              <p:cTn id="50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628560" y="365040"/>
            <a:ext cx="788616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Calibri Light"/>
              </a:rPr>
              <a:t>Good presentation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34" name="CustomShape 2"/>
          <p:cNvSpPr/>
          <p:nvPr/>
        </p:nvSpPr>
        <p:spPr>
          <a:xfrm>
            <a:off x="628560" y="1825560"/>
            <a:ext cx="78861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Structure!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No typos!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Examples!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Pictures!</a:t>
            </a:r>
            <a:endParaRPr b="0" lang="en-GB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</a:rPr>
              <a:t>Correct and concise language!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535" name="CustomShape 3"/>
          <p:cNvSpPr/>
          <p:nvPr/>
        </p:nvSpPr>
        <p:spPr>
          <a:xfrm>
            <a:off x="6458040" y="6356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B98F204-A8E3-4B47-98EA-83A075EF0099}" type="slidenum">
              <a:rPr b="0" lang="en-GB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</p:spTree>
  </p:cSld>
  <p:timing>
    <p:tnLst>
      <p:par>
        <p:cTn id="510" dur="indefinite" restart="never" nodeType="tmRoot">
          <p:childTnLst>
            <p:seq>
              <p:cTn id="51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LibreOffice/6.0.2.1$Windows_X86_64 LibreOffice_project/f7f06a8f319e4b62f9bc5095aa112a65d2f3ac89</Application>
  <Words>3905</Words>
  <Paragraphs>1205</Paragraphs>
  <Company>Max-Planck-Gesellschaft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2018-08-20T14:32:07Z</dcterms:created>
  <dc:creator>Administrator</dc:creator>
  <dc:description/>
  <dc:language>en-GB</dc:language>
  <cp:lastModifiedBy/>
  <dcterms:modified xsi:type="dcterms:W3CDTF">2018-11-07T11:47:07Z</dcterms:modified>
  <cp:revision>299</cp:revision>
  <dc:subject/>
  <dc:title>Advanced Topics in Knowledge Bases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Max-Planck-Gesellschaft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122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123</vt:i4>
  </property>
</Properties>
</file>