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media/image29.jpg" ContentType="image/jpg"/>
  <Override PartName="/ppt/media/image30.jpg" ContentType="image/jpg"/>
  <Override PartName="/ppt/media/image31.jpg" ContentType="image/jpg"/>
  <Override PartName="/ppt/media/image32.jpg" ContentType="image/jpg"/>
  <Override PartName="/ppt/media/image34.jpg" ContentType="image/jpg"/>
  <Override PartName="/ppt/media/image35.jpg" ContentType="image/jpg"/>
  <Override PartName="/ppt/notesSlides/notesSlide17.xml" ContentType="application/vnd.openxmlformats-officedocument.presentationml.notesSlide+xml"/>
  <Override PartName="/ppt/media/image45.jpg" ContentType="image/jpg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2"/>
  </p:notesMasterIdLst>
  <p:sldIdLst>
    <p:sldId id="256" r:id="rId2"/>
    <p:sldId id="257" r:id="rId3"/>
    <p:sldId id="268" r:id="rId4"/>
    <p:sldId id="267" r:id="rId5"/>
    <p:sldId id="260" r:id="rId6"/>
    <p:sldId id="261" r:id="rId7"/>
    <p:sldId id="269" r:id="rId8"/>
    <p:sldId id="263" r:id="rId9"/>
    <p:sldId id="264" r:id="rId10"/>
    <p:sldId id="266" r:id="rId11"/>
    <p:sldId id="270" r:id="rId12"/>
    <p:sldId id="374" r:id="rId13"/>
    <p:sldId id="375" r:id="rId14"/>
    <p:sldId id="376" r:id="rId15"/>
    <p:sldId id="377" r:id="rId16"/>
    <p:sldId id="378" r:id="rId17"/>
    <p:sldId id="379" r:id="rId18"/>
    <p:sldId id="380" r:id="rId19"/>
    <p:sldId id="381" r:id="rId20"/>
    <p:sldId id="382" r:id="rId21"/>
    <p:sldId id="383" r:id="rId22"/>
    <p:sldId id="384" r:id="rId23"/>
    <p:sldId id="385" r:id="rId24"/>
    <p:sldId id="386" r:id="rId25"/>
    <p:sldId id="387" r:id="rId26"/>
    <p:sldId id="388" r:id="rId27"/>
    <p:sldId id="389" r:id="rId28"/>
    <p:sldId id="390" r:id="rId29"/>
    <p:sldId id="391" r:id="rId30"/>
    <p:sldId id="496" r:id="rId31"/>
    <p:sldId id="392" r:id="rId32"/>
    <p:sldId id="393" r:id="rId33"/>
    <p:sldId id="394" r:id="rId34"/>
    <p:sldId id="395" r:id="rId35"/>
    <p:sldId id="396" r:id="rId36"/>
    <p:sldId id="397" r:id="rId37"/>
    <p:sldId id="398" r:id="rId38"/>
    <p:sldId id="399" r:id="rId39"/>
    <p:sldId id="400" r:id="rId40"/>
    <p:sldId id="401" r:id="rId41"/>
    <p:sldId id="402" r:id="rId42"/>
    <p:sldId id="403" r:id="rId43"/>
    <p:sldId id="404" r:id="rId44"/>
    <p:sldId id="405" r:id="rId45"/>
    <p:sldId id="406" r:id="rId46"/>
    <p:sldId id="407" r:id="rId47"/>
    <p:sldId id="408" r:id="rId48"/>
    <p:sldId id="409" r:id="rId49"/>
    <p:sldId id="410" r:id="rId50"/>
    <p:sldId id="411" r:id="rId51"/>
    <p:sldId id="420" r:id="rId52"/>
    <p:sldId id="421" r:id="rId53"/>
    <p:sldId id="423" r:id="rId54"/>
    <p:sldId id="425" r:id="rId55"/>
    <p:sldId id="426" r:id="rId56"/>
    <p:sldId id="427" r:id="rId57"/>
    <p:sldId id="430" r:id="rId58"/>
    <p:sldId id="434" r:id="rId59"/>
    <p:sldId id="436" r:id="rId60"/>
    <p:sldId id="438" r:id="rId61"/>
    <p:sldId id="443" r:id="rId62"/>
    <p:sldId id="444" r:id="rId63"/>
    <p:sldId id="446" r:id="rId64"/>
    <p:sldId id="451" r:id="rId65"/>
    <p:sldId id="452" r:id="rId66"/>
    <p:sldId id="453" r:id="rId67"/>
    <p:sldId id="454" r:id="rId68"/>
    <p:sldId id="455" r:id="rId69"/>
    <p:sldId id="458" r:id="rId70"/>
    <p:sldId id="459" r:id="rId71"/>
    <p:sldId id="460" r:id="rId72"/>
    <p:sldId id="461" r:id="rId73"/>
    <p:sldId id="462" r:id="rId74"/>
    <p:sldId id="463" r:id="rId75"/>
    <p:sldId id="464" r:id="rId76"/>
    <p:sldId id="465" r:id="rId77"/>
    <p:sldId id="466" r:id="rId78"/>
    <p:sldId id="467" r:id="rId79"/>
    <p:sldId id="468" r:id="rId80"/>
    <p:sldId id="469" r:id="rId81"/>
    <p:sldId id="470" r:id="rId82"/>
    <p:sldId id="472" r:id="rId83"/>
    <p:sldId id="473" r:id="rId84"/>
    <p:sldId id="474" r:id="rId85"/>
    <p:sldId id="475" r:id="rId86"/>
    <p:sldId id="476" r:id="rId87"/>
    <p:sldId id="478" r:id="rId88"/>
    <p:sldId id="479" r:id="rId89"/>
    <p:sldId id="480" r:id="rId90"/>
    <p:sldId id="481" r:id="rId91"/>
    <p:sldId id="482" r:id="rId92"/>
    <p:sldId id="483" r:id="rId93"/>
    <p:sldId id="484" r:id="rId94"/>
    <p:sldId id="485" r:id="rId95"/>
    <p:sldId id="486" r:id="rId96"/>
    <p:sldId id="487" r:id="rId97"/>
    <p:sldId id="489" r:id="rId98"/>
    <p:sldId id="490" r:id="rId99"/>
    <p:sldId id="491" r:id="rId100"/>
    <p:sldId id="310" r:id="rId101"/>
    <p:sldId id="356" r:id="rId102"/>
    <p:sldId id="355" r:id="rId103"/>
    <p:sldId id="497" r:id="rId104"/>
    <p:sldId id="313" r:id="rId105"/>
    <p:sldId id="359" r:id="rId106"/>
    <p:sldId id="320" r:id="rId107"/>
    <p:sldId id="321" r:id="rId108"/>
    <p:sldId id="322" r:id="rId109"/>
    <p:sldId id="323" r:id="rId110"/>
    <p:sldId id="357" r:id="rId111"/>
    <p:sldId id="325" r:id="rId112"/>
    <p:sldId id="326" r:id="rId113"/>
    <p:sldId id="327" r:id="rId114"/>
    <p:sldId id="358" r:id="rId115"/>
    <p:sldId id="329" r:id="rId116"/>
    <p:sldId id="330" r:id="rId117"/>
    <p:sldId id="331" r:id="rId118"/>
    <p:sldId id="332" r:id="rId119"/>
    <p:sldId id="333" r:id="rId120"/>
    <p:sldId id="373" r:id="rId121"/>
    <p:sldId id="334" r:id="rId122"/>
    <p:sldId id="492" r:id="rId123"/>
    <p:sldId id="493" r:id="rId124"/>
    <p:sldId id="494" r:id="rId125"/>
    <p:sldId id="495" r:id="rId126"/>
    <p:sldId id="499" r:id="rId127"/>
    <p:sldId id="498" r:id="rId128"/>
    <p:sldId id="360" r:id="rId129"/>
    <p:sldId id="336" r:id="rId130"/>
    <p:sldId id="337" r:id="rId131"/>
    <p:sldId id="338" r:id="rId132"/>
    <p:sldId id="339" r:id="rId133"/>
    <p:sldId id="340" r:id="rId134"/>
    <p:sldId id="341" r:id="rId135"/>
    <p:sldId id="342" r:id="rId136"/>
    <p:sldId id="343" r:id="rId137"/>
    <p:sldId id="344" r:id="rId138"/>
    <p:sldId id="345" r:id="rId139"/>
    <p:sldId id="346" r:id="rId140"/>
    <p:sldId id="347" r:id="rId141"/>
    <p:sldId id="361" r:id="rId142"/>
    <p:sldId id="348" r:id="rId143"/>
    <p:sldId id="349" r:id="rId144"/>
    <p:sldId id="350" r:id="rId145"/>
    <p:sldId id="351" r:id="rId146"/>
    <p:sldId id="352" r:id="rId147"/>
    <p:sldId id="363" r:id="rId148"/>
    <p:sldId id="362" r:id="rId149"/>
    <p:sldId id="353" r:id="rId150"/>
    <p:sldId id="364" r:id="rId1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 autoAdjust="0"/>
    <p:restoredTop sz="94103" autoAdjust="0"/>
  </p:normalViewPr>
  <p:slideViewPr>
    <p:cSldViewPr snapToGrid="0">
      <p:cViewPr varScale="1">
        <p:scale>
          <a:sx n="51" d="100"/>
          <a:sy n="51" d="100"/>
        </p:scale>
        <p:origin x="30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2AA56-801B-49FD-AA56-59128FA713EE}" type="datetimeFigureOut">
              <a:rPr lang="en-US" smtClean="0"/>
              <a:t>12-Nov-20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53578-4928-4E14-89A2-98A9A1FAB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18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15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8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53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*</a:t>
            </a:r>
            <a:r>
              <a:rPr lang="en-US" baseline="0" dirty="0" smtClean="0"/>
              <a:t>any* “how many” question, SOTA models will say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353E1-FE65-4B49-BFC1-E45EF50F715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321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 Microsoft </a:t>
            </a:r>
            <a:r>
              <a:rPr lang="en-US" dirty="0" err="1" smtClean="0"/>
              <a:t>Tay</a:t>
            </a:r>
            <a:endParaRPr lang="en-US" dirty="0" smtClean="0"/>
          </a:p>
          <a:p>
            <a:r>
              <a:rPr lang="en-US" dirty="0" smtClean="0"/>
              <a:t>Man/woman/doctor/nurse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353E1-FE65-4B49-BFC1-E45EF50F7158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1029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Ordinal Common-sense Inference –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353E1-FE65-4B49-BFC1-E45EF50F7158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6562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Van </a:t>
            </a:r>
            <a:r>
              <a:rPr lang="en-US" dirty="0" err="1" smtClean="0"/>
              <a:t>ahn</a:t>
            </a:r>
            <a:r>
              <a:rPr lang="en-US" dirty="0" smtClean="0"/>
              <a:t> famous</a:t>
            </a:r>
            <a:r>
              <a:rPr lang="en-US" baseline="0" dirty="0" smtClean="0"/>
              <a:t> for human computation, captchas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353E1-FE65-4B49-BFC1-E45EF50F7158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1662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paid</a:t>
            </a:r>
            <a:r>
              <a:rPr lang="en-US" baseline="0" dirty="0" smtClean="0"/>
              <a:t> 15 cents per row -&gt; assuming about 1 minute per subject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353E1-FE65-4B49-BFC1-E45EF50F7158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5350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Groups in rows are by template type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353E1-FE65-4B49-BFC1-E45EF50F7158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6282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Maybe </a:t>
            </a:r>
            <a:r>
              <a:rPr lang="en-US" dirty="0" err="1" smtClean="0"/>
              <a:t>webchild</a:t>
            </a:r>
            <a:r>
              <a:rPr lang="en-US" dirty="0" smtClean="0"/>
              <a:t> graph-based, tuple KB clustering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353E1-FE65-4B49-BFC1-E45EF50F7158}" type="slidenum">
              <a:rPr lang="en-GB" smtClean="0"/>
              <a:t>89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1991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Who wrote BSc.</a:t>
            </a:r>
            <a:r>
              <a:rPr lang="en-US" baseline="0" dirty="0" smtClean="0"/>
              <a:t> already could mention topic.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5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719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302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Who wrote BSc.</a:t>
            </a:r>
            <a:r>
              <a:rPr lang="en-US" baseline="0" dirty="0" smtClean="0"/>
              <a:t> already could mention topic.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454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4ED5A-088C-4E43-938B-F48E1B85EA57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929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4ED5A-088C-4E43-938B-F48E1B85EA57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739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4ED5A-088C-4E43-938B-F48E1B85EA57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461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4ED5A-088C-4E43-938B-F48E1B85EA57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08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4ED5A-088C-4E43-938B-F48E1B85EA57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94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4ED5A-088C-4E43-938B-F48E1B85EA57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349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4ED5A-088C-4E43-938B-F48E1B85EA57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435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4ED5A-088C-4E43-938B-F48E1B85EA57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80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733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4ED5A-088C-4E43-938B-F48E1B85EA57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333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4ED5A-088C-4E43-938B-F48E1B85EA57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206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4ED5A-088C-4E43-938B-F48E1B85EA57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256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4ED5A-088C-4E43-938B-F48E1B85EA57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954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4ED5A-088C-4E43-938B-F48E1B85EA57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2043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4ED5A-088C-4E43-938B-F48E1B85EA57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571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4ED5A-088C-4E43-938B-F48E1B85EA57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603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4ED5A-088C-4E43-938B-F48E1B85EA57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760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909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4ED5A-088C-4E43-938B-F48E1B85EA57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9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813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4ED5A-088C-4E43-938B-F48E1B85EA57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5482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4ED5A-088C-4E43-938B-F48E1B85EA57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595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4ED5A-088C-4E43-938B-F48E1B85EA57}" type="slidenum">
              <a:rPr lang="en-US" smtClean="0"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968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4ED5A-088C-4E43-938B-F48E1B85EA57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7199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4ED5A-088C-4E43-938B-F48E1B85EA57}" type="slidenum">
              <a:rPr lang="en-US" smtClean="0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5057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4ED5A-088C-4E43-938B-F48E1B85EA57}" type="slidenum">
              <a:rPr lang="en-US" smtClean="0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17430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4ED5A-088C-4E43-938B-F48E1B85EA57}" type="slidenum">
              <a:rPr lang="en-US" smtClean="0"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42420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4ED5A-088C-4E43-938B-F48E1B85EA57}" type="slidenum">
              <a:rPr lang="en-US" smtClean="0"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5999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4ED5A-088C-4E43-938B-F48E1B85EA57}" type="slidenum">
              <a:rPr lang="en-US" smtClean="0"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2907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4ED5A-088C-4E43-938B-F48E1B85EA57}" type="slidenum">
              <a:rPr lang="en-US" smtClean="0"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22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http://www.guide2research.com/scientists/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2788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4ED5A-088C-4E43-938B-F48E1B85EA57}" type="slidenum">
              <a:rPr lang="en-US" smtClean="0"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6248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4ED5A-088C-4E43-938B-F48E1B85EA57}" type="slidenum">
              <a:rPr lang="en-US" smtClean="0"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4999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4ED5A-088C-4E43-938B-F48E1B85EA57}" type="slidenum">
              <a:rPr lang="en-US" smtClean="0"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8480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4ED5A-088C-4E43-938B-F48E1B85EA57}" type="slidenum">
              <a:rPr lang="en-US" smtClean="0"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0211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4ED5A-088C-4E43-938B-F48E1B85EA57}" type="slidenum">
              <a:rPr lang="en-US" smtClean="0"/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4104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4ED5A-088C-4E43-938B-F48E1B85EA57}" type="slidenum">
              <a:rPr lang="en-US" smtClean="0"/>
              <a:t>142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0100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4ED5A-088C-4E43-938B-F48E1B85EA57}" type="slidenum">
              <a:rPr lang="en-US" smtClean="0"/>
              <a:t>143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12261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4ED5A-088C-4E43-938B-F48E1B85EA57}" type="slidenum">
              <a:rPr lang="en-US" smtClean="0"/>
              <a:t>144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7808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4ED5A-088C-4E43-938B-F48E1B85EA57}" type="slidenum">
              <a:rPr lang="en-US" smtClean="0"/>
              <a:t>145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3465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4ED5A-088C-4E43-938B-F48E1B85EA57}" type="slidenum">
              <a:rPr lang="en-US" smtClean="0"/>
              <a:t>146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27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Who wrote BSc.</a:t>
            </a:r>
            <a:r>
              <a:rPr lang="en-US" baseline="0" dirty="0" smtClean="0"/>
              <a:t> already could mention topic.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0748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4ED5A-088C-4E43-938B-F48E1B85EA57}" type="slidenum">
              <a:rPr lang="en-US" smtClean="0"/>
              <a:t>147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6343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148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7513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4ED5A-088C-4E43-938B-F48E1B85EA57}" type="slidenum">
              <a:rPr lang="en-US" smtClean="0"/>
              <a:t>149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7550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Who wrote BSc.</a:t>
            </a:r>
            <a:r>
              <a:rPr lang="en-US" baseline="0" dirty="0" smtClean="0"/>
              <a:t> already could mention topic.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150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60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Who wrote BSc.</a:t>
            </a:r>
            <a:r>
              <a:rPr lang="en-US" baseline="0" dirty="0" smtClean="0"/>
              <a:t> already could mention topic.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47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31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59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95D0-E51E-49AE-B6AE-639DB98597DD}" type="datetime1">
              <a:rPr lang="en-US" smtClean="0"/>
              <a:t>12-Nov-20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645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5A7B-8A39-4499-9F24-BF6FB2C4D55D}" type="datetime1">
              <a:rPr lang="en-US" smtClean="0"/>
              <a:t>12-Nov-20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91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F4E6-A739-44F4-B2D1-A330D347FD12}" type="datetime1">
              <a:rPr lang="en-US" smtClean="0"/>
              <a:t>12-Nov-20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97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2AF0-1F75-4217-8B94-BB5BF9CB42BE}" type="datetime1">
              <a:rPr lang="en-US" smtClean="0"/>
              <a:t>12-Nov-20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98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228C-63F0-4C8F-8027-C716C1137E73}" type="datetime1">
              <a:rPr lang="en-US" smtClean="0"/>
              <a:t>12-Nov-20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07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15B0-54F8-46A8-8CB2-C870D400A96A}" type="datetime1">
              <a:rPr lang="en-US" smtClean="0"/>
              <a:t>12-Nov-20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51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528F-1B58-4158-A93C-F6DEDF611584}" type="datetime1">
              <a:rPr lang="en-US" smtClean="0"/>
              <a:t>12-Nov-20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5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4895-6CB1-4F3C-B0CE-B8EBCB240F9C}" type="datetime1">
              <a:rPr lang="en-US" smtClean="0"/>
              <a:t>12-Nov-20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90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E5EE6-ADDD-4F2B-BF8C-35A096E3A593}" type="datetime1">
              <a:rPr lang="en-US" smtClean="0"/>
              <a:t>12-Nov-20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8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EC1A1-37D3-4F53-80D5-77A651284AF1}" type="datetime1">
              <a:rPr lang="en-US" smtClean="0"/>
              <a:t>12-Nov-20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76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3831-992C-4066-A788-B4A599C4998C}" type="datetime1">
              <a:rPr lang="en-US" smtClean="0"/>
              <a:t>12-Nov-20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09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24F03-36A5-42F9-96C9-1D8164F51388}" type="datetime1">
              <a:rPr lang="en-US" smtClean="0"/>
              <a:t>12-Nov-20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D2AF1-E3F7-4EC9-8368-999518901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85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pi-inf.mpg.de/departments/databases-and-information-systems/teaching/ws1819/advanced-topics-in-knowledge-bases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pi-inf.mpg.de/departments/databases-and-information-systems/teaching/ws2021/commonsense-knowledge-extraction-and-consolidation" TargetMode="Externa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.google.com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blp.uni-trier.de/" TargetMode="Externa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simonrazniewski.com/commonsense-tutorial-ki-2020" TargetMode="Externa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hyperlink" Target="https://2020.emnlp.org/blog/2020-05-26-instructions-for-reviewers" TargetMode="External"/><Relationship Id="rId2" Type="http://schemas.openxmlformats.org/officeDocument/2006/relationships/hyperlink" Target="https://www.cs.utexas.edu/users/mckinley/notes/reviewing-smith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cl2017.wordpress.com/2017/02/23/last-minute-reviewing-advice/" TargetMode="External"/><Relationship Id="rId5" Type="http://schemas.openxmlformats.org/officeDocument/2006/relationships/hyperlink" Target="https://www.elsevier.com/reviewers/role" TargetMode="External"/><Relationship Id="rId4" Type="http://schemas.openxmlformats.org/officeDocument/2006/relationships/hyperlink" Target="https://www.openresearch.org/wiki/ESWC_2019#Review_Criteria" TargetMode="Externa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data.allenai.org/ai2-science-questions" TargetMode="Externa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ascentkb.herokuapp.co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net.princeton.edu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conceptnet.io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mpi-inf.mpg.de/fileadmin/inf/d5/research/quasimodo/CSK-crowd-for-recall.xlsx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s://demo.allennlp.org/next-token-lm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mosaickg.apps.allenai.org/comet_atomic/?l=holding%20a%20videoconference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911.03705" TargetMode="External"/><Relationship Id="rId2" Type="http://schemas.openxmlformats.org/officeDocument/2006/relationships/hyperlink" Target="https://www.tau-nlp.org/commonsenseq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petitions.codalab.org/competitions/21080" TargetMode="External"/><Relationship Id="rId4" Type="http://schemas.openxmlformats.org/officeDocument/2006/relationships/hyperlink" Target="https://arxiv.org/pdf/1909.03065.pdf" TargetMode="Externa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Commonsense knowledge extraction and curation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05276"/>
            <a:ext cx="6858000" cy="1655762"/>
          </a:xfrm>
        </p:spPr>
        <p:txBody>
          <a:bodyPr/>
          <a:lstStyle/>
          <a:p>
            <a:r>
              <a:rPr lang="en-US" dirty="0" smtClean="0"/>
              <a:t>Simon Razniewski</a:t>
            </a:r>
          </a:p>
          <a:p>
            <a:r>
              <a:rPr lang="en-US" dirty="0" smtClean="0"/>
              <a:t>Winter semester 2020/21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9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688"/>
            <a:ext cx="8229600" cy="4633911"/>
          </a:xfrm>
        </p:spPr>
        <p:txBody>
          <a:bodyPr>
            <a:noAutofit/>
          </a:bodyPr>
          <a:lstStyle/>
          <a:p>
            <a:r>
              <a:rPr lang="en-US" sz="2200" dirty="0" smtClean="0"/>
              <a:t>Knowledge</a:t>
            </a:r>
          </a:p>
          <a:p>
            <a:pPr lvl="1"/>
            <a:r>
              <a:rPr lang="en-US" sz="1800" dirty="0" smtClean="0"/>
              <a:t>What is a commonsense knowledge</a:t>
            </a:r>
          </a:p>
          <a:p>
            <a:pPr lvl="1"/>
            <a:r>
              <a:rPr lang="en-US" sz="1800" dirty="0" smtClean="0"/>
              <a:t>How is such knowledge collected, consolidated, exploited, …</a:t>
            </a:r>
          </a:p>
          <a:p>
            <a:endParaRPr lang="en-US" sz="2200" dirty="0"/>
          </a:p>
          <a:p>
            <a:r>
              <a:rPr lang="en-US" sz="2200" dirty="0" smtClean="0"/>
              <a:t>Skills</a:t>
            </a:r>
          </a:p>
          <a:p>
            <a:pPr lvl="1"/>
            <a:r>
              <a:rPr lang="en-US" sz="1800" dirty="0" smtClean="0"/>
              <a:t>Learn to research a topic</a:t>
            </a:r>
          </a:p>
          <a:p>
            <a:pPr lvl="1"/>
            <a:r>
              <a:rPr lang="en-US" sz="1800" dirty="0" smtClean="0"/>
              <a:t>Learn to read scientific papers</a:t>
            </a:r>
          </a:p>
          <a:p>
            <a:pPr lvl="1"/>
            <a:r>
              <a:rPr lang="en-US" sz="1800" dirty="0" smtClean="0"/>
              <a:t>Learn to structure and write up a scientific paper</a:t>
            </a:r>
          </a:p>
          <a:p>
            <a:pPr lvl="1"/>
            <a:r>
              <a:rPr lang="en-US" sz="1800" dirty="0" smtClean="0"/>
              <a:t>Learn to give high-quality scientific presentations</a:t>
            </a:r>
          </a:p>
          <a:p>
            <a:pPr marL="457200" lvl="1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en-US" sz="2200" dirty="0">
                <a:solidFill>
                  <a:srgbClr val="0070C0"/>
                </a:solidFill>
              </a:rPr>
              <a:t>Almost a thesis!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Only missing the own original technical contribution</a:t>
            </a:r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AC70-685E-4AB9-8C4E-20E39C6CE22B}" type="slidenum">
              <a:rPr lang="en-US" smtClean="0"/>
              <a:t>10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8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Introducing each other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Organization of the seminar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 to Knowledge Bases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Topic presentation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Seminar survival skills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Topic assignment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Topic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050" dirty="0" smtClean="0">
              <a:hlinkClick r:id="rId3"/>
            </a:endParaRPr>
          </a:p>
          <a:p>
            <a:pPr marL="0" indent="0">
              <a:buNone/>
            </a:pPr>
            <a:endParaRPr lang="en-US" sz="1050" dirty="0">
              <a:hlinkClick r:id="rId3"/>
            </a:endParaRPr>
          </a:p>
          <a:p>
            <a:pPr marL="0" indent="0">
              <a:buNone/>
            </a:pPr>
            <a:endParaRPr lang="en-US" sz="1050" dirty="0" smtClean="0">
              <a:hlinkClick r:id="rId3"/>
            </a:endParaRPr>
          </a:p>
          <a:p>
            <a:pPr marL="0" indent="0">
              <a:buNone/>
            </a:pPr>
            <a:endParaRPr lang="en-US" sz="1050" dirty="0">
              <a:hlinkClick r:id="rId3"/>
            </a:endParaRPr>
          </a:p>
          <a:p>
            <a:pPr marL="0" indent="0">
              <a:buNone/>
            </a:pPr>
            <a:endParaRPr lang="en-US" sz="1050" dirty="0" smtClean="0">
              <a:hlinkClick r:id="rId3"/>
            </a:endParaRPr>
          </a:p>
          <a:p>
            <a:pPr marL="0" indent="0">
              <a:buNone/>
            </a:pPr>
            <a:endParaRPr lang="en-US" sz="1050" dirty="0">
              <a:hlinkClick r:id="rId3"/>
            </a:endParaRPr>
          </a:p>
          <a:p>
            <a:pPr marL="0" indent="0">
              <a:buNone/>
            </a:pPr>
            <a:endParaRPr lang="en-US" sz="1050" dirty="0" smtClean="0">
              <a:hlinkClick r:id="rId3"/>
            </a:endParaRPr>
          </a:p>
          <a:p>
            <a:pPr marL="0" indent="0">
              <a:buNone/>
            </a:pPr>
            <a:endParaRPr lang="en-US" sz="1050" dirty="0">
              <a:hlinkClick r:id="rId3"/>
            </a:endParaRP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www.mpi-inf.mpg.de/departments/databases-and-information-systems/teaching/ws2021/commonsense-knowledge-extraction-and-consolidation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08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Introducing each other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Organization of the seminar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 to Knowledge Bases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Topic presentation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Seminar survival skills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Topic assignment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Latex template on course website</a:t>
            </a:r>
          </a:p>
          <a:p>
            <a:r>
              <a:rPr lang="en-US" dirty="0" smtClean="0"/>
              <a:t>Last seminar: 21-38 pages (median 25.5)</a:t>
            </a:r>
          </a:p>
          <a:p>
            <a:pPr lvl="1"/>
            <a:r>
              <a:rPr lang="en-US" dirty="0" smtClean="0"/>
              <a:t>Includes 3+ pages </a:t>
            </a:r>
            <a:r>
              <a:rPr lang="en-US" dirty="0" err="1" smtClean="0"/>
              <a:t>title+outline</a:t>
            </a:r>
            <a:r>
              <a:rPr lang="en-US" dirty="0" smtClean="0"/>
              <a:t>, 2+ pages references </a:t>
            </a:r>
            <a:br>
              <a:rPr lang="en-US" dirty="0" smtClean="0"/>
            </a:br>
            <a:r>
              <a:rPr lang="en-US" dirty="0" smtClean="0">
                <a:sym typeface="Wingdings" panose="05000000000000000000" pitchFamily="2" charset="2"/>
              </a:rPr>
              <a:t>  16..31 pages content</a:t>
            </a:r>
          </a:p>
          <a:p>
            <a:endParaRPr lang="en-US" dirty="0" smtClean="0"/>
          </a:p>
          <a:p>
            <a:r>
              <a:rPr lang="en-US" dirty="0" smtClean="0"/>
              <a:t>So 20 pages content sensible </a:t>
            </a:r>
            <a:r>
              <a:rPr lang="en-US" dirty="0" smtClean="0"/>
              <a:t>target</a:t>
            </a:r>
            <a:endParaRPr lang="en-US" dirty="0" smtClean="0"/>
          </a:p>
          <a:p>
            <a:pPr lvl="1"/>
            <a:r>
              <a:rPr lang="en-US" dirty="0" smtClean="0"/>
              <a:t>But moderate under/overshooting not an </a:t>
            </a:r>
            <a:r>
              <a:rPr lang="en-US" dirty="0" smtClean="0"/>
              <a:t>issue</a:t>
            </a:r>
          </a:p>
          <a:p>
            <a:pPr lvl="1"/>
            <a:r>
              <a:rPr lang="en-US" dirty="0" smtClean="0"/>
              <a:t>(Hard minimum 12 pages)</a:t>
            </a:r>
            <a:endParaRPr lang="en-US" dirty="0" smtClean="0"/>
          </a:p>
          <a:p>
            <a:pPr lvl="1"/>
            <a:r>
              <a:rPr lang="en-US" dirty="0" smtClean="0"/>
              <a:t>Reviews will give insights where detail is lacking or elaboration is too long</a:t>
            </a:r>
          </a:p>
          <a:p>
            <a:pPr lvl="1"/>
            <a:r>
              <a:rPr lang="en-US" i="1" dirty="0" smtClean="0"/>
              <a:t>“If </a:t>
            </a:r>
            <a:r>
              <a:rPr lang="en-US" i="1" dirty="0"/>
              <a:t>I Had More Time, </a:t>
            </a:r>
            <a:r>
              <a:rPr lang="en-US" i="1" dirty="0" smtClean="0"/>
              <a:t>I </a:t>
            </a:r>
            <a:r>
              <a:rPr lang="en-US" i="1" dirty="0"/>
              <a:t>Would Have Written a Shorter </a:t>
            </a:r>
            <a:r>
              <a:rPr lang="en-US" i="1" dirty="0" smtClean="0"/>
              <a:t>Letter”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6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5. Survival skills for seminar attendants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04D3-9476-4DD9-9C76-58F473EADCEA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9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How to…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b="1" dirty="0" smtClean="0"/>
              <a:t>Research a topic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dirty="0" smtClean="0"/>
              <a:t>Read a paper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dirty="0" smtClean="0"/>
              <a:t>Write a report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dirty="0"/>
              <a:t>Write a </a:t>
            </a:r>
            <a:r>
              <a:rPr lang="en-US" dirty="0" smtClean="0"/>
              <a:t>review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dirty="0" smtClean="0"/>
              <a:t>Give a seminar talk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04D3-9476-4DD9-9C76-58F473EADCEA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5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research: Foundations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Goal</a:t>
            </a:r>
            <a:r>
              <a:rPr lang="en-US" dirty="0" smtClean="0"/>
              <a:t>: Find relevant literature</a:t>
            </a:r>
          </a:p>
          <a:p>
            <a:r>
              <a:rPr lang="en-US" b="1" dirty="0" smtClean="0"/>
              <a:t>Input</a:t>
            </a:r>
            <a:r>
              <a:rPr lang="en-US" dirty="0" smtClean="0"/>
              <a:t>: One or two reference papers</a:t>
            </a:r>
          </a:p>
          <a:p>
            <a:r>
              <a:rPr lang="en-US" b="1" dirty="0" smtClean="0"/>
              <a:t>Idea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70C0"/>
                </a:solidFill>
              </a:rPr>
              <a:t>Greedy traversal of a relatedness graph </a:t>
            </a:r>
            <a:r>
              <a:rPr lang="en-US" dirty="0" smtClean="0"/>
              <a:t>(“snowballing”)</a:t>
            </a:r>
          </a:p>
          <a:p>
            <a:endParaRPr lang="en-US" dirty="0"/>
          </a:p>
          <a:p>
            <a:r>
              <a:rPr lang="en-US" dirty="0" smtClean="0"/>
              <a:t>What gives related papers?</a:t>
            </a:r>
          </a:p>
          <a:p>
            <a:pPr lvl="1"/>
            <a:r>
              <a:rPr lang="en-US" dirty="0" smtClean="0"/>
              <a:t>Papers that are cited</a:t>
            </a:r>
          </a:p>
          <a:p>
            <a:pPr lvl="1"/>
            <a:r>
              <a:rPr lang="en-US" dirty="0" smtClean="0"/>
              <a:t>Papers that cite the work</a:t>
            </a:r>
          </a:p>
          <a:p>
            <a:pPr lvl="2"/>
            <a:r>
              <a:rPr lang="en-US" dirty="0" smtClean="0"/>
              <a:t>Sources: </a:t>
            </a:r>
            <a:r>
              <a:rPr lang="en-US" dirty="0" smtClean="0">
                <a:hlinkClick r:id="rId3"/>
              </a:rPr>
              <a:t>Google Scholar</a:t>
            </a:r>
            <a:r>
              <a:rPr lang="en-US" dirty="0" smtClean="0"/>
              <a:t>, digital libraries (ACM digital library, Springer, Elsevier)</a:t>
            </a:r>
          </a:p>
          <a:p>
            <a:pPr lvl="1"/>
            <a:r>
              <a:rPr lang="en-US" dirty="0" smtClean="0"/>
              <a:t>Other work of same authors</a:t>
            </a:r>
          </a:p>
          <a:p>
            <a:pPr lvl="2"/>
            <a:r>
              <a:rPr lang="en-US" dirty="0" smtClean="0"/>
              <a:t>Sources: Institute/personal webpages, </a:t>
            </a:r>
            <a:r>
              <a:rPr lang="en-US" dirty="0" smtClean="0">
                <a:hlinkClick r:id="rId4"/>
              </a:rPr>
              <a:t>DBLP</a:t>
            </a:r>
            <a:endParaRPr lang="en-US" dirty="0" smtClean="0"/>
          </a:p>
          <a:p>
            <a:pPr lvl="1"/>
            <a:r>
              <a:rPr lang="en-US" dirty="0" smtClean="0"/>
              <a:t>Tool or project websites (e.g., AMIE)</a:t>
            </a:r>
          </a:p>
          <a:p>
            <a:pPr lvl="1"/>
            <a:r>
              <a:rPr lang="en-US" dirty="0" smtClean="0"/>
              <a:t>Conference/journal/workshop webpages</a:t>
            </a:r>
          </a:p>
          <a:p>
            <a:pPr lvl="1"/>
            <a:r>
              <a:rPr lang="en-US" dirty="0" smtClean="0"/>
              <a:t>Keyword-based search (Google Scholar)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04D3-9476-4DD9-9C76-58F473EADCEA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9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Greedy search heuristics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How to judge 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importance</a:t>
            </a:r>
            <a:r>
              <a:rPr lang="en-US" dirty="0" smtClean="0">
                <a:sym typeface="Wingdings" panose="05000000000000000000" pitchFamily="2" charset="2"/>
              </a:rPr>
              <a:t> of a paper?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#citations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Venue 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A*, A, (B), …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http://portal.core.edu.au/conf-ranks/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Paper type and length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Full/short/poster/</a:t>
            </a:r>
            <a:r>
              <a:rPr lang="en-US" dirty="0" err="1" smtClean="0">
                <a:sym typeface="Wingdings" panose="05000000000000000000" pitchFamily="2" charset="2"/>
              </a:rPr>
              <a:t>Arxiv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(Authors)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04D3-9476-4DD9-9C76-58F473EADCEA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7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Keeping track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Method</a:t>
            </a:r>
          </a:p>
          <a:p>
            <a:pPr lvl="1"/>
            <a:r>
              <a:rPr lang="en-US" dirty="0" err="1" smtClean="0">
                <a:sym typeface="Wingdings" panose="05000000000000000000" pitchFamily="2" charset="2"/>
              </a:rPr>
              <a:t>Mendeley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Google Scholar “My library”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Text file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Mnemonic tricks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Narrative patterns: </a:t>
            </a:r>
            <a:r>
              <a:rPr lang="en-US" dirty="0" smtClean="0">
                <a:sym typeface="Wingdings" panose="05000000000000000000" pitchFamily="2" charset="2"/>
              </a:rPr>
              <a:t>“</a:t>
            </a:r>
            <a:r>
              <a:rPr lang="en-US" dirty="0">
                <a:sym typeface="Wingdings" panose="05000000000000000000" pitchFamily="2" charset="2"/>
              </a:rPr>
              <a:t>The classic rule mining”, “The Semantic Web community”, “The Paris people</a:t>
            </a:r>
            <a:r>
              <a:rPr lang="en-US" dirty="0" smtClean="0">
                <a:sym typeface="Wingdings" panose="05000000000000000000" pitchFamily="2" charset="2"/>
              </a:rPr>
              <a:t>”, A trio of papers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Brains love narratives, truth secondary (e.g., AI winter)</a:t>
            </a:r>
          </a:p>
          <a:p>
            <a:pPr lvl="1"/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Draw a graph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04D3-9476-4DD9-9C76-58F473EADCEA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3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Google “AMIE: association rule mining under incomplete evidence in ontological knowledge bases”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Google Scholar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See in and outgoing citations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See author’s DBLP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04D3-9476-4DD9-9C76-58F473EADCEA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7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Introducing each other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Organization of the seminar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Introduction to commonsense knowledge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Topic presentation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Seminar survival skills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Topic assignment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5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How to…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dirty="0" smtClean="0"/>
              <a:t>Research a topic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b="1" dirty="0" smtClean="0"/>
              <a:t>Read a paper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dirty="0" smtClean="0"/>
              <a:t>Write a report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dirty="0"/>
              <a:t>Write a </a:t>
            </a:r>
            <a:r>
              <a:rPr lang="en-US" dirty="0" smtClean="0"/>
              <a:t>review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dirty="0" smtClean="0"/>
              <a:t>Give a seminar talk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04D3-9476-4DD9-9C76-58F473EADCEA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7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Research paper: Common structure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Abstract</a:t>
            </a:r>
          </a:p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Related Work</a:t>
            </a:r>
          </a:p>
          <a:p>
            <a:r>
              <a:rPr lang="en-US" dirty="0" smtClean="0"/>
              <a:t>Background/Formalization</a:t>
            </a:r>
          </a:p>
          <a:p>
            <a:r>
              <a:rPr lang="en-US" dirty="0" smtClean="0"/>
              <a:t>1..n times Methodology (often more specific names)</a:t>
            </a:r>
          </a:p>
          <a:p>
            <a:r>
              <a:rPr lang="en-US" dirty="0" smtClean="0"/>
              <a:t>Experimental Setup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Discussion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04D3-9476-4DD9-9C76-58F473EADCEA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8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find where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Abstract</a:t>
            </a:r>
            <a:r>
              <a:rPr lang="en-US" dirty="0" smtClean="0"/>
              <a:t> contains </a:t>
            </a:r>
            <a:r>
              <a:rPr lang="en-US" dirty="0" smtClean="0">
                <a:solidFill>
                  <a:srgbClr val="0070C0"/>
                </a:solidFill>
              </a:rPr>
              <a:t>everything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 smtClean="0"/>
          </a:p>
          <a:p>
            <a:pPr lvl="1"/>
            <a:r>
              <a:rPr lang="en-US" dirty="0" smtClean="0"/>
              <a:t>Introduction contains more of everything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 smtClean="0"/>
          </a:p>
          <a:p>
            <a:pPr lvl="2"/>
            <a:r>
              <a:rPr lang="en-US" dirty="0" smtClean="0"/>
              <a:t>Both mention what is novel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Related work</a:t>
            </a:r>
            <a:r>
              <a:rPr lang="en-US" dirty="0" smtClean="0"/>
              <a:t> great to </a:t>
            </a:r>
            <a:r>
              <a:rPr lang="en-US" dirty="0" smtClean="0">
                <a:solidFill>
                  <a:srgbClr val="0070C0"/>
                </a:solidFill>
              </a:rPr>
              <a:t>discover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what to read next</a:t>
            </a:r>
          </a:p>
          <a:p>
            <a:endParaRPr lang="en-US" dirty="0" smtClean="0"/>
          </a:p>
          <a:p>
            <a:r>
              <a:rPr lang="en-US" dirty="0">
                <a:solidFill>
                  <a:srgbClr val="0070C0"/>
                </a:solidFill>
              </a:rPr>
              <a:t>Background/formalization</a:t>
            </a:r>
            <a:r>
              <a:rPr lang="en-US" dirty="0"/>
              <a:t> may contain surprising </a:t>
            </a:r>
            <a:r>
              <a:rPr lang="en-US" dirty="0" smtClean="0"/>
              <a:t>assumptions/simplifications</a:t>
            </a:r>
          </a:p>
          <a:p>
            <a:pPr lvl="1"/>
            <a:r>
              <a:rPr lang="en-US" i="1" dirty="0" smtClean="0">
                <a:solidFill>
                  <a:srgbClr val="00B050"/>
                </a:solidFill>
              </a:rPr>
              <a:t>“for </a:t>
            </a:r>
            <a:r>
              <a:rPr lang="en-US" i="1" dirty="0">
                <a:solidFill>
                  <a:srgbClr val="00B050"/>
                </a:solidFill>
              </a:rPr>
              <a:t>the remainder of the paper, we assume that all </a:t>
            </a:r>
            <a:r>
              <a:rPr lang="en-US" i="1" dirty="0" smtClean="0">
                <a:solidFill>
                  <a:srgbClr val="00B050"/>
                </a:solidFill>
              </a:rPr>
              <a:t>sentences have no more than 3 words”</a:t>
            </a:r>
            <a:endParaRPr lang="en-US" i="1" dirty="0">
              <a:solidFill>
                <a:srgbClr val="00B050"/>
              </a:solidFill>
            </a:endParaRPr>
          </a:p>
          <a:p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Experimental setup</a:t>
            </a:r>
            <a:r>
              <a:rPr lang="en-US" dirty="0" smtClean="0"/>
              <a:t> says </a:t>
            </a:r>
            <a:r>
              <a:rPr lang="en-US" dirty="0" smtClean="0">
                <a:solidFill>
                  <a:srgbClr val="0070C0"/>
                </a:solidFill>
              </a:rPr>
              <a:t>how</a:t>
            </a:r>
            <a:r>
              <a:rPr lang="en-US" dirty="0" smtClean="0"/>
              <a:t> method was </a:t>
            </a:r>
            <a:r>
              <a:rPr lang="en-US" dirty="0" smtClean="0">
                <a:solidFill>
                  <a:srgbClr val="0070C0"/>
                </a:solidFill>
              </a:rPr>
              <a:t>evaluated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Discussion/conclusion</a:t>
            </a:r>
            <a:r>
              <a:rPr lang="en-US" dirty="0" smtClean="0"/>
              <a:t> contain </a:t>
            </a:r>
            <a:r>
              <a:rPr lang="en-US" dirty="0" smtClean="0">
                <a:solidFill>
                  <a:srgbClr val="0070C0"/>
                </a:solidFill>
              </a:rPr>
              <a:t>limitations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70C0"/>
                </a:solidFill>
              </a:rPr>
              <a:t>open questions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04D3-9476-4DD9-9C76-58F473EADCEA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8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read a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Read abstract</a:t>
            </a:r>
          </a:p>
          <a:p>
            <a:r>
              <a:rPr lang="en-US" dirty="0" smtClean="0"/>
              <a:t>Read introduction</a:t>
            </a:r>
          </a:p>
          <a:p>
            <a:r>
              <a:rPr lang="en-US" dirty="0" smtClean="0"/>
              <a:t>Skim rest, especially methodology and results</a:t>
            </a:r>
          </a:p>
          <a:p>
            <a:r>
              <a:rPr lang="en-US" dirty="0" smtClean="0"/>
              <a:t>Read introduction again</a:t>
            </a:r>
          </a:p>
          <a:p>
            <a:r>
              <a:rPr lang="en-US" dirty="0" smtClean="0"/>
              <a:t>Decide further process</a:t>
            </a:r>
          </a:p>
          <a:p>
            <a:pPr lvl="1"/>
            <a:r>
              <a:rPr lang="en-US" dirty="0" smtClean="0"/>
              <a:t>Continue reading</a:t>
            </a:r>
          </a:p>
          <a:p>
            <a:pPr lvl="1"/>
            <a:r>
              <a:rPr lang="en-US" dirty="0" smtClean="0"/>
              <a:t>Read previous work</a:t>
            </a:r>
          </a:p>
          <a:p>
            <a:pPr lvl="1"/>
            <a:r>
              <a:rPr lang="en-US" dirty="0" smtClean="0"/>
              <a:t>Discard</a:t>
            </a:r>
          </a:p>
          <a:p>
            <a:r>
              <a:rPr lang="en-US" dirty="0" smtClean="0"/>
              <a:t>If something is hard to understand</a:t>
            </a:r>
          </a:p>
          <a:p>
            <a:pPr lvl="1"/>
            <a:r>
              <a:rPr lang="en-US" dirty="0" smtClean="0"/>
              <a:t>Read a related paper: Might explain better</a:t>
            </a:r>
          </a:p>
          <a:p>
            <a:pPr lvl="1"/>
            <a:r>
              <a:rPr lang="en-US" dirty="0"/>
              <a:t>Take </a:t>
            </a:r>
            <a:r>
              <a:rPr lang="en-US" dirty="0" err="1"/>
              <a:t>pen&amp;paper</a:t>
            </a:r>
            <a:r>
              <a:rPr lang="en-US" dirty="0"/>
              <a:t> and simulate a </a:t>
            </a:r>
            <a:r>
              <a:rPr lang="en-US" dirty="0" smtClean="0"/>
              <a:t>scenario</a:t>
            </a:r>
          </a:p>
          <a:p>
            <a:pPr lvl="1"/>
            <a:r>
              <a:rPr lang="en-US" dirty="0" smtClean="0"/>
              <a:t>Look for theses/journal articles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04D3-9476-4DD9-9C76-58F473EADCEA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1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How to…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dirty="0" smtClean="0"/>
              <a:t>Research a topic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dirty="0" smtClean="0"/>
              <a:t>Read a paper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b="1" dirty="0" smtClean="0"/>
              <a:t>Write a report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dirty="0"/>
              <a:t>Write a review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dirty="0" smtClean="0"/>
              <a:t>Give a seminar talk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04D3-9476-4DD9-9C76-58F473EADCEA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1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Follow the </a:t>
            </a:r>
            <a:r>
              <a:rPr lang="en-US" dirty="0" smtClean="0">
                <a:solidFill>
                  <a:srgbClr val="0070C0"/>
                </a:solidFill>
              </a:rPr>
              <a:t>Latex template </a:t>
            </a:r>
            <a:r>
              <a:rPr lang="en-US" dirty="0" smtClean="0"/>
              <a:t>(course website)</a:t>
            </a:r>
          </a:p>
          <a:p>
            <a:pPr lvl="1"/>
            <a:r>
              <a:rPr lang="en-US" dirty="0" err="1" smtClean="0"/>
              <a:t>Miktex</a:t>
            </a:r>
            <a:r>
              <a:rPr lang="en-US" dirty="0" smtClean="0"/>
              <a:t> and other Latex distributions</a:t>
            </a:r>
          </a:p>
          <a:p>
            <a:pPr lvl="1"/>
            <a:r>
              <a:rPr lang="en-US" dirty="0" err="1" smtClean="0"/>
              <a:t>Lyx</a:t>
            </a:r>
            <a:r>
              <a:rPr lang="en-US" dirty="0" smtClean="0"/>
              <a:t> (Word-style editing)</a:t>
            </a:r>
          </a:p>
          <a:p>
            <a:pPr lvl="1"/>
            <a:r>
              <a:rPr lang="en-US" dirty="0" smtClean="0"/>
              <a:t>Overleaf/</a:t>
            </a:r>
            <a:r>
              <a:rPr lang="en-US" dirty="0" err="1" smtClean="0"/>
              <a:t>Sharelatex</a:t>
            </a:r>
            <a:r>
              <a:rPr lang="en-US" dirty="0" smtClean="0"/>
              <a:t> (Google-docs-like online editing)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At least 12 pages </a:t>
            </a:r>
            <a:r>
              <a:rPr lang="en-US" dirty="0" smtClean="0"/>
              <a:t>content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Do not plagiarize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Style reveals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Tool support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As academic, reputation irrevocably destroyed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As student, notification of study dean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04D3-9476-4DD9-9C76-58F473EADCEA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3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Use a standard outline</a:t>
            </a:r>
          </a:p>
          <a:p>
            <a:pPr lvl="1"/>
            <a:r>
              <a:rPr lang="en-US" dirty="0" smtClean="0"/>
              <a:t>Introduction</a:t>
            </a:r>
            <a:endParaRPr lang="en-US" dirty="0"/>
          </a:p>
          <a:p>
            <a:pPr lvl="1"/>
            <a:r>
              <a:rPr lang="en-US" dirty="0"/>
              <a:t>Wider </a:t>
            </a:r>
            <a:r>
              <a:rPr lang="en-US" dirty="0" smtClean="0"/>
              <a:t>area/history </a:t>
            </a:r>
            <a:r>
              <a:rPr lang="en-US" dirty="0"/>
              <a:t>of the topic</a:t>
            </a:r>
          </a:p>
          <a:p>
            <a:pPr lvl="1"/>
            <a:r>
              <a:rPr lang="en-US" dirty="0" smtClean="0"/>
              <a:t>Foundations/assumptions/specific </a:t>
            </a:r>
            <a:r>
              <a:rPr lang="en-US" dirty="0"/>
              <a:t>scenario the </a:t>
            </a:r>
            <a:r>
              <a:rPr lang="en-US" dirty="0" smtClean="0"/>
              <a:t>works look </a:t>
            </a:r>
            <a:r>
              <a:rPr lang="en-US" dirty="0"/>
              <a:t>at</a:t>
            </a:r>
          </a:p>
          <a:p>
            <a:pPr lvl="1"/>
            <a:r>
              <a:rPr lang="en-US" dirty="0"/>
              <a:t>Technical parts</a:t>
            </a:r>
          </a:p>
          <a:p>
            <a:pPr lvl="2"/>
            <a:r>
              <a:rPr lang="en-US" dirty="0"/>
              <a:t>Method 1, Method 2, Other methods</a:t>
            </a:r>
          </a:p>
          <a:p>
            <a:pPr lvl="1"/>
            <a:r>
              <a:rPr lang="en-US" b="1" dirty="0"/>
              <a:t>Critical evaluation and </a:t>
            </a:r>
            <a:r>
              <a:rPr lang="en-US" b="1" dirty="0" smtClean="0"/>
              <a:t>discussion</a:t>
            </a:r>
            <a:endParaRPr lang="en-US" b="1" dirty="0"/>
          </a:p>
          <a:p>
            <a:pPr lvl="1"/>
            <a:r>
              <a:rPr lang="en-US" dirty="0" smtClean="0"/>
              <a:t>Conclusion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Helps the 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standard reader </a:t>
            </a:r>
            <a:r>
              <a:rPr lang="en-US" dirty="0" smtClean="0">
                <a:sym typeface="Wingdings" panose="05000000000000000000" pitchFamily="2" charset="2"/>
              </a:rPr>
              <a:t>in retrieval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04D3-9476-4DD9-9C76-58F473EADCEA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8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 your 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Does only the content matter?</a:t>
            </a:r>
          </a:p>
          <a:p>
            <a:endParaRPr lang="en-US" dirty="0"/>
          </a:p>
          <a:p>
            <a:r>
              <a:rPr lang="en-US" dirty="0" smtClean="0"/>
              <a:t>Surface features like appearance highly influence other dimensions of evaluation</a:t>
            </a:r>
          </a:p>
          <a:p>
            <a:r>
              <a:rPr lang="en-US" dirty="0" smtClean="0"/>
              <a:t>Known as the </a:t>
            </a:r>
            <a:r>
              <a:rPr lang="en-US" b="1" dirty="0" smtClean="0">
                <a:solidFill>
                  <a:srgbClr val="0070C0"/>
                </a:solidFill>
              </a:rPr>
              <a:t>Halo effect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since 100 years (Thorndike, 1920)</a:t>
            </a:r>
          </a:p>
          <a:p>
            <a:r>
              <a:rPr lang="en-US" dirty="0" smtClean="0"/>
              <a:t>Academic publishing: </a:t>
            </a:r>
            <a:br>
              <a:rPr lang="en-US" dirty="0" smtClean="0"/>
            </a:br>
            <a:r>
              <a:rPr lang="en-US" dirty="0" smtClean="0"/>
              <a:t>3 typos in the abstract = rejection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04D3-9476-4DD9-9C76-58F473EADCEA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27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04D3-9476-4DD9-9C76-58F473EADCEA}" type="slidenum">
              <a:rPr lang="en-US" smtClean="0"/>
              <a:t>118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53" y="633662"/>
            <a:ext cx="4115664" cy="565195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0963" y="633662"/>
            <a:ext cx="3961976" cy="565195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7493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Structure</a:t>
            </a:r>
          </a:p>
          <a:p>
            <a:r>
              <a:rPr lang="en-US" b="1" dirty="0" smtClean="0"/>
              <a:t>Examples</a:t>
            </a:r>
            <a:endParaRPr lang="en-US" b="1" dirty="0"/>
          </a:p>
          <a:p>
            <a:r>
              <a:rPr lang="en-US" dirty="0" smtClean="0"/>
              <a:t>Pictures</a:t>
            </a:r>
          </a:p>
          <a:p>
            <a:r>
              <a:rPr lang="en-US" dirty="0"/>
              <a:t>No typos</a:t>
            </a:r>
          </a:p>
          <a:p>
            <a:r>
              <a:rPr lang="en-US" dirty="0" smtClean="0"/>
              <a:t>Correct and concise language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04D3-9476-4DD9-9C76-58F473EADCEA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3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7973483" cy="478684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Motivation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Knowledge representation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Crowdsourcing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Text Extraction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Transformer-based techniques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Consolidation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Summary and Outlook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12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861249" y="5859624"/>
            <a:ext cx="3088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Based on a tutorial at KI 2020</a:t>
            </a:r>
          </a:p>
          <a:p>
            <a:r>
              <a:rPr lang="en-US" sz="900" dirty="0">
                <a:hlinkClick r:id="rId2"/>
              </a:rPr>
              <a:t>http://</a:t>
            </a:r>
            <a:r>
              <a:rPr lang="en-US" sz="900" dirty="0" smtClean="0">
                <a:hlinkClick r:id="rId2"/>
              </a:rPr>
              <a:t>simonrazniewski.com/commonsense-tutorial-ki-2020</a:t>
            </a:r>
            <a:endParaRPr lang="en-US" sz="900" dirty="0" smtClean="0"/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6829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hints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Explain the background of the work</a:t>
            </a:r>
          </a:p>
          <a:p>
            <a:pPr lvl="1"/>
            <a:r>
              <a:rPr lang="en-US" dirty="0" smtClean="0"/>
              <a:t>Who are the authors?</a:t>
            </a:r>
          </a:p>
          <a:p>
            <a:pPr lvl="1"/>
            <a:r>
              <a:rPr lang="en-US" dirty="0" smtClean="0"/>
              <a:t>Is this part of a bigger effort?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See what else the authors published</a:t>
            </a:r>
          </a:p>
          <a:p>
            <a:pPr lvl="1">
              <a:buFont typeface="Wingdings" panose="05000000000000000000" pitchFamily="2" charset="2"/>
              <a:buChar char="à"/>
            </a:pPr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Be subjective only in discussion/conclusion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There: What seems good, what seems bad, what did you like, what has promise for future?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Elsewhere, avoid </a:t>
            </a:r>
            <a:r>
              <a:rPr lang="en-US" dirty="0" err="1" smtClean="0">
                <a:sym typeface="Wingdings" panose="05000000000000000000" pitchFamily="2" charset="2"/>
              </a:rPr>
              <a:t>noncomparative</a:t>
            </a:r>
            <a:r>
              <a:rPr lang="en-US" dirty="0" smtClean="0">
                <a:sym typeface="Wingdings" panose="05000000000000000000" pitchFamily="2" charset="2"/>
              </a:rPr>
              <a:t> judgements (“good”, “fast” – “more robust than”, “faster than”)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Avoid wiggle language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“around 800”, “a lot of works”, “2 experienced annotators”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Be consistent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Subsections numbered or not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Capitalization style for headings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Tense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Typesetting, e.g., of entities and predicates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References format (page numbers, conference names)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Check use of articles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0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write a good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feedback</a:t>
            </a:r>
          </a:p>
          <a:p>
            <a:r>
              <a:rPr lang="en-US" dirty="0" smtClean="0"/>
              <a:t>Iterate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04D3-9476-4DD9-9C76-58F473EADCEA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4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How to…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dirty="0" smtClean="0"/>
              <a:t>Research a topic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dirty="0" smtClean="0"/>
              <a:t>Read a paper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dirty="0" smtClean="0"/>
              <a:t>Write a report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b="1" dirty="0"/>
              <a:t>Write a </a:t>
            </a:r>
            <a:r>
              <a:rPr lang="en-US" b="1" dirty="0" smtClean="0"/>
              <a:t>review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dirty="0" smtClean="0"/>
              <a:t>Give a seminar talk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04D3-9476-4DD9-9C76-58F473EADCEA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a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Peer review crucial for trust in scientific method</a:t>
            </a:r>
          </a:p>
          <a:p>
            <a:endParaRPr lang="en-US" dirty="0" smtClean="0"/>
          </a:p>
          <a:p>
            <a:r>
              <a:rPr lang="en-US" dirty="0" smtClean="0"/>
              <a:t>Binary/ternary outcomes: Accept/reject/revise and resubmit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Controversial topic with much to say</a:t>
            </a:r>
          </a:p>
          <a:p>
            <a:endParaRPr lang="en-US" dirty="0"/>
          </a:p>
          <a:p>
            <a:r>
              <a:rPr lang="en-US" dirty="0" smtClean="0"/>
              <a:t>Recommended reads:</a:t>
            </a:r>
          </a:p>
          <a:p>
            <a:pPr lvl="1"/>
            <a:r>
              <a:rPr lang="en-US" dirty="0" smtClean="0">
                <a:hlinkClick r:id="rId2"/>
              </a:rPr>
              <a:t>“The task of the referee”</a:t>
            </a:r>
            <a:endParaRPr lang="en-US" dirty="0" smtClean="0"/>
          </a:p>
          <a:p>
            <a:pPr lvl="1"/>
            <a:r>
              <a:rPr lang="en-US" dirty="0" smtClean="0"/>
              <a:t>Further links:</a:t>
            </a:r>
          </a:p>
          <a:p>
            <a:pPr lvl="2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2020.emnlp.org/blog/2020-05-26-instructions-for-reviewers</a:t>
            </a:r>
            <a:endParaRPr lang="en-US" dirty="0" smtClean="0"/>
          </a:p>
          <a:p>
            <a:pPr lvl="2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www.openresearch.org/wiki/ESWC_2019#Review_Criteria</a:t>
            </a:r>
            <a:endParaRPr lang="en-US" dirty="0" smtClean="0"/>
          </a:p>
          <a:p>
            <a:pPr lvl="2"/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www.elsevier.com/reviewers/role</a:t>
            </a:r>
            <a:endParaRPr lang="en-US" dirty="0" smtClean="0"/>
          </a:p>
          <a:p>
            <a:pPr lvl="2"/>
            <a:r>
              <a:rPr lang="en-US" dirty="0">
                <a:hlinkClick r:id="rId6"/>
              </a:rPr>
              <a:t>https://acl2017.wordpress.com/2017/02/23/last-minute-reviewing-advice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6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Be specific</a:t>
            </a:r>
          </a:p>
          <a:p>
            <a:pPr lvl="1"/>
            <a:r>
              <a:rPr lang="en-US" dirty="0" smtClean="0"/>
              <a:t>Illustrate points with examples</a:t>
            </a:r>
          </a:p>
          <a:p>
            <a:pPr lvl="2"/>
            <a:r>
              <a:rPr lang="en-US" dirty="0" smtClean="0"/>
              <a:t>“The paper requires extensive proofreading” -&gt; Give three examples of odd formulations/typos</a:t>
            </a:r>
          </a:p>
          <a:p>
            <a:pPr lvl="2"/>
            <a:r>
              <a:rPr lang="en-US" dirty="0" smtClean="0"/>
              <a:t>“The methodology in Section … is unclear” -&gt; Say which specific part is unclear: In Section …, after the paragraph on options for source identification, it remains unclear to me which of the three option is followed through”</a:t>
            </a:r>
          </a:p>
          <a:p>
            <a:r>
              <a:rPr lang="en-US" dirty="0" smtClean="0"/>
              <a:t>Be fair</a:t>
            </a:r>
          </a:p>
          <a:p>
            <a:pPr lvl="1"/>
            <a:r>
              <a:rPr lang="en-US" dirty="0" smtClean="0"/>
              <a:t>“Do </a:t>
            </a:r>
            <a:r>
              <a:rPr lang="en-US" dirty="0"/>
              <a:t>to others what you would have them do to </a:t>
            </a:r>
            <a:r>
              <a:rPr lang="en-US" dirty="0" smtClean="0"/>
              <a:t>you”</a:t>
            </a:r>
          </a:p>
          <a:p>
            <a:r>
              <a:rPr lang="en-US" dirty="0" smtClean="0"/>
              <a:t>Be constructive</a:t>
            </a:r>
          </a:p>
          <a:p>
            <a:pPr lvl="1"/>
            <a:r>
              <a:rPr lang="en-US" dirty="0" smtClean="0"/>
              <a:t>“Algorithm for source discovery is hard to follow through” -&gt; “I’d suggest to expand the theoretical discussion with a running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8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far is our paper style from “real” papers?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“Real” papers mostly have a novel methodological and/or experimental contribution</a:t>
            </a:r>
          </a:p>
          <a:p>
            <a:r>
              <a:rPr lang="en-US" dirty="0" smtClean="0"/>
              <a:t>Novelty (and its significance) thus major criteria</a:t>
            </a:r>
          </a:p>
          <a:p>
            <a:endParaRPr lang="en-US" dirty="0"/>
          </a:p>
          <a:p>
            <a:r>
              <a:rPr lang="en-US" dirty="0" smtClean="0"/>
              <a:t>But there’s an exception: Survey papers</a:t>
            </a:r>
          </a:p>
          <a:p>
            <a:pPr lvl="1"/>
            <a:r>
              <a:rPr lang="en-US" dirty="0" smtClean="0"/>
              <a:t>E.g., Semantic Web Journal:</a:t>
            </a:r>
          </a:p>
          <a:p>
            <a:pPr marL="457200" lvl="1" indent="0">
              <a:buNone/>
            </a:pPr>
            <a:r>
              <a:rPr lang="en-US" i="1" dirty="0"/>
              <a:t>“Survey articles – full-length papers surveying the state of the art of topics central to the journal's scope. </a:t>
            </a:r>
            <a:r>
              <a:rPr lang="en-US" i="1" dirty="0" smtClean="0"/>
              <a:t>[..]Survey </a:t>
            </a:r>
            <a:r>
              <a:rPr lang="en-US" i="1" dirty="0"/>
              <a:t>articles should have the potential to become well-known, highest quality introductory and overview texts. These submissions will be reviewed along the following dimensions: (1) </a:t>
            </a:r>
            <a:r>
              <a:rPr lang="en-US" b="1" i="1" dirty="0"/>
              <a:t>Suitability as introductory text, targeted at researchers, PhD students, or practitioners, to get started on the covered topic</a:t>
            </a:r>
            <a:r>
              <a:rPr lang="en-US" i="1" dirty="0"/>
              <a:t>. (2) </a:t>
            </a:r>
            <a:r>
              <a:rPr lang="en-US" b="1" i="1" dirty="0"/>
              <a:t>How comprehensive and how balanced is the presentation and coverage</a:t>
            </a:r>
            <a:r>
              <a:rPr lang="en-US" i="1" dirty="0"/>
              <a:t>. (3) </a:t>
            </a:r>
            <a:r>
              <a:rPr lang="en-US" b="1" i="1" dirty="0"/>
              <a:t>Readability and clarity of the presentation</a:t>
            </a:r>
            <a:r>
              <a:rPr lang="en-US" i="1" dirty="0"/>
              <a:t>. (4) Importance of the covered material to the broader Semantic Web community</a:t>
            </a:r>
            <a:r>
              <a:rPr lang="en-US" i="1" dirty="0" smtClean="0"/>
              <a:t>.”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6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review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 paragraph summarizing report in your own words</a:t>
            </a:r>
          </a:p>
          <a:p>
            <a:pPr lvl="1"/>
            <a:r>
              <a:rPr lang="en-US" dirty="0" smtClean="0"/>
              <a:t>Helpful to authors to see possible different interpretations/misunderstandings</a:t>
            </a:r>
          </a:p>
          <a:p>
            <a:r>
              <a:rPr lang="en-US" dirty="0" smtClean="0"/>
              <a:t>Listing of 3 positive points (I like about this report 1. …, 2. …, 3. …)</a:t>
            </a:r>
          </a:p>
          <a:p>
            <a:r>
              <a:rPr lang="en-US" dirty="0" smtClean="0"/>
              <a:t>3 critical </a:t>
            </a:r>
            <a:r>
              <a:rPr lang="en-US" dirty="0" smtClean="0"/>
              <a:t>points (may be aggregate point)</a:t>
            </a:r>
            <a:endParaRPr lang="en-US" dirty="0" smtClean="0"/>
          </a:p>
          <a:p>
            <a:r>
              <a:rPr lang="en-US" dirty="0" smtClean="0"/>
              <a:t>Paragraphs elaborating each critical point with details and suggestions for improvement</a:t>
            </a:r>
          </a:p>
          <a:p>
            <a:r>
              <a:rPr lang="en-US" dirty="0" smtClean="0"/>
              <a:t>Listing of minor points (typos, odd wordings, etc.)</a:t>
            </a:r>
          </a:p>
          <a:p>
            <a:r>
              <a:rPr lang="en-US" dirty="0" smtClean="0"/>
              <a:t>~500-800 words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Easychair</a:t>
            </a:r>
            <a:r>
              <a:rPr lang="en-US" dirty="0" smtClean="0"/>
              <a:t> </a:t>
            </a:r>
            <a:r>
              <a:rPr lang="en-US" dirty="0"/>
              <a:t>submission system </a:t>
            </a:r>
            <a:endParaRPr lang="en-US" dirty="0" smtClean="0"/>
          </a:p>
          <a:p>
            <a:r>
              <a:rPr lang="en-US" sz="2400" dirty="0" smtClean="0"/>
              <a:t>https</a:t>
            </a:r>
            <a:r>
              <a:rPr lang="en-US" sz="2400" dirty="0"/>
              <a:t>://easychair.org/conferences/?conf=csksem2020</a:t>
            </a:r>
            <a:endParaRPr lang="en-US" sz="2400" dirty="0" smtClean="0"/>
          </a:p>
          <a:p>
            <a:pPr marL="914400" lvl="1" indent="-457200">
              <a:buAutoNum type="arabicPeriod"/>
            </a:pPr>
            <a:r>
              <a:rPr lang="en-US" dirty="0" smtClean="0"/>
              <a:t>Enter metadata of their report till December 12</a:t>
            </a:r>
          </a:p>
          <a:p>
            <a:pPr marL="914400" lvl="1" indent="-457200">
              <a:buAutoNum type="arabicPeriod"/>
            </a:pPr>
            <a:r>
              <a:rPr lang="en-US" dirty="0" smtClean="0"/>
              <a:t>Submit bids on other reports till January 14</a:t>
            </a:r>
          </a:p>
          <a:p>
            <a:pPr marL="914400" lvl="1" indent="-457200">
              <a:buAutoNum type="arabicPeriod"/>
            </a:pPr>
            <a:r>
              <a:rPr lang="en-US" dirty="0" smtClean="0"/>
              <a:t>Submit PDF drafts till January 14</a:t>
            </a:r>
          </a:p>
          <a:p>
            <a:pPr marL="914400" lvl="1" indent="-457200">
              <a:buAutoNum type="arabicPeriod"/>
            </a:pPr>
            <a:r>
              <a:rPr lang="en-US" dirty="0" smtClean="0"/>
              <a:t>Review assignment is done January 14/15</a:t>
            </a:r>
          </a:p>
          <a:p>
            <a:pPr marL="914400" lvl="1" indent="-457200">
              <a:buAutoNum type="arabicPeriod"/>
            </a:pPr>
            <a:r>
              <a:rPr lang="en-US" dirty="0" smtClean="0"/>
              <a:t>Reviews due January 28</a:t>
            </a:r>
          </a:p>
          <a:p>
            <a:pPr marL="914400" lvl="1" indent="-457200">
              <a:buAutoNum type="arabicPeriod"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(will send reminders)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4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How to…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dirty="0" smtClean="0"/>
              <a:t>Research a topic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dirty="0" smtClean="0"/>
              <a:t>Read a paper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dirty="0" smtClean="0"/>
              <a:t>Write a report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dirty="0"/>
              <a:t>Write a </a:t>
            </a:r>
            <a:r>
              <a:rPr lang="en-US" dirty="0" smtClean="0"/>
              <a:t>review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b="1" dirty="0" smtClean="0"/>
              <a:t>Give a seminar talk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04D3-9476-4DD9-9C76-58F473EADCEA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25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give a seminar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General: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Presentations are the 15-minute fame of researchers</a:t>
            </a:r>
          </a:p>
          <a:p>
            <a:pPr lvl="1"/>
            <a:r>
              <a:rPr lang="en-US" dirty="0" smtClean="0"/>
              <a:t>Utmost important</a:t>
            </a:r>
          </a:p>
          <a:p>
            <a:pPr lvl="1"/>
            <a:r>
              <a:rPr lang="en-US" dirty="0" smtClean="0"/>
              <a:t>Good presenting is </a:t>
            </a:r>
            <a:r>
              <a:rPr lang="en-US" dirty="0" smtClean="0">
                <a:solidFill>
                  <a:srgbClr val="0070C0"/>
                </a:solidFill>
              </a:rPr>
              <a:t>no God-given skill </a:t>
            </a:r>
            <a:r>
              <a:rPr lang="en-US" dirty="0" smtClean="0"/>
              <a:t>but a hard-learned craft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Important points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Talks live or die with the example(s) used</a:t>
            </a:r>
            <a:endParaRPr lang="en-US" dirty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Do not try to say everything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Less content per slide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Avoid being a tool-fool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04D3-9476-4DD9-9C76-58F473EADCEA}" type="slidenum">
              <a:rPr lang="en-US" smtClean="0"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5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7973483" cy="478684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Motivation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What is CSK?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Why is it important?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What makes it challenging?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Knowledge representation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Crowdsourcing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Text Extraction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Transformer-based techniques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Consolidation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Summary and Outlook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31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Think about them carefully</a:t>
            </a:r>
          </a:p>
          <a:p>
            <a:pPr lvl="1"/>
            <a:r>
              <a:rPr lang="en-US" dirty="0" smtClean="0"/>
              <a:t>Funny and/or interesting case</a:t>
            </a:r>
          </a:p>
          <a:p>
            <a:pPr lvl="1"/>
            <a:r>
              <a:rPr lang="en-US" dirty="0" smtClean="0"/>
              <a:t>Bonus: </a:t>
            </a:r>
            <a:r>
              <a:rPr lang="en-US" dirty="0" smtClean="0">
                <a:solidFill>
                  <a:srgbClr val="0070C0"/>
                </a:solidFill>
              </a:rPr>
              <a:t>References to local/current situation</a:t>
            </a:r>
            <a:r>
              <a:rPr lang="en-US" dirty="0" smtClean="0"/>
              <a:t>/joint background</a:t>
            </a:r>
          </a:p>
          <a:p>
            <a:pPr lvl="2"/>
            <a:r>
              <a:rPr lang="en-US" dirty="0" smtClean="0"/>
              <a:t>Talk anywhere in the world now: </a:t>
            </a:r>
            <a:r>
              <a:rPr lang="en-US" dirty="0" err="1" smtClean="0"/>
              <a:t>Covid</a:t>
            </a:r>
            <a:r>
              <a:rPr lang="en-US" dirty="0" smtClean="0"/>
              <a:t>, talk in Paris: Eiffel tower, …</a:t>
            </a:r>
          </a:p>
          <a:p>
            <a:r>
              <a:rPr lang="en-US" dirty="0" smtClean="0"/>
              <a:t>Need to be </a:t>
            </a:r>
            <a:r>
              <a:rPr lang="en-US" dirty="0" smtClean="0">
                <a:solidFill>
                  <a:srgbClr val="0070C0"/>
                </a:solidFill>
              </a:rPr>
              <a:t>consistently</a:t>
            </a:r>
            <a:r>
              <a:rPr lang="en-US" dirty="0" smtClean="0"/>
              <a:t> used</a:t>
            </a:r>
          </a:p>
          <a:p>
            <a:pPr lvl="1"/>
            <a:r>
              <a:rPr lang="en-US" dirty="0" smtClean="0"/>
              <a:t>Not: on Slide 3 “Mary lives in Munich”, on Slide 10 “Mary lives in Berlin”</a:t>
            </a:r>
          </a:p>
          <a:p>
            <a:pPr lvl="1"/>
            <a:r>
              <a:rPr lang="en-US" dirty="0" smtClean="0"/>
              <a:t>Ideal: Same examples for the whole presentation (extended piece by piece)</a:t>
            </a:r>
          </a:p>
          <a:p>
            <a:r>
              <a:rPr lang="en-US" dirty="0" smtClean="0"/>
              <a:t>If possible: 1 use of </a:t>
            </a:r>
            <a:r>
              <a:rPr lang="en-US" dirty="0" smtClean="0">
                <a:solidFill>
                  <a:srgbClr val="0070C0"/>
                </a:solidFill>
              </a:rPr>
              <a:t>blackboard</a:t>
            </a:r>
            <a:r>
              <a:rPr lang="en-US" dirty="0" smtClean="0"/>
              <a:t> per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04D3-9476-4DD9-9C76-58F473EADCEA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3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B. Do not say everything you know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situations: </a:t>
            </a:r>
            <a:r>
              <a:rPr lang="en-US" dirty="0" smtClean="0">
                <a:solidFill>
                  <a:srgbClr val="0070C0"/>
                </a:solidFill>
              </a:rPr>
              <a:t>Talk is a teaser</a:t>
            </a:r>
          </a:p>
          <a:p>
            <a:pPr lvl="1"/>
            <a:r>
              <a:rPr lang="en-US" dirty="0" smtClean="0"/>
              <a:t>“This is an interesting problem”</a:t>
            </a:r>
          </a:p>
          <a:p>
            <a:pPr lvl="1"/>
            <a:r>
              <a:rPr lang="en-US" dirty="0" smtClean="0"/>
              <a:t>“I have a solution for …”</a:t>
            </a:r>
          </a:p>
          <a:p>
            <a:pPr lvl="1"/>
            <a:r>
              <a:rPr lang="en-US" dirty="0" smtClean="0"/>
              <a:t>“I can significantly improve over the state of the art”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Main goal is not to convey full technical content</a:t>
            </a:r>
          </a:p>
          <a:p>
            <a:pPr lvl="1"/>
            <a:r>
              <a:rPr lang="en-US" dirty="0" smtClean="0"/>
              <a:t>That’s what papers/reports are for</a:t>
            </a:r>
          </a:p>
          <a:p>
            <a:r>
              <a:rPr lang="en-US" dirty="0" smtClean="0"/>
              <a:t>Often: Overview + explain </a:t>
            </a:r>
            <a:r>
              <a:rPr lang="en-US" dirty="0" smtClean="0">
                <a:solidFill>
                  <a:srgbClr val="0070C0"/>
                </a:solidFill>
              </a:rPr>
              <a:t>one favorite module 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/>
              <a:t>of the approach in detail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04D3-9476-4DD9-9C76-58F473EADCEA}" type="slidenum">
              <a:rPr lang="en-US" smtClean="0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7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Adjust to the audience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Adjust talk to audience knowledge</a:t>
            </a:r>
          </a:p>
          <a:p>
            <a:endParaRPr lang="en-US" dirty="0" smtClean="0"/>
          </a:p>
          <a:p>
            <a:r>
              <a:rPr lang="en-US" dirty="0" smtClean="0"/>
              <a:t>Audience rarely have same technical background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Don’t </a:t>
            </a:r>
            <a:r>
              <a:rPr lang="en-US" dirty="0"/>
              <a:t>outdistance them</a:t>
            </a:r>
          </a:p>
          <a:p>
            <a:endParaRPr lang="en-US" dirty="0" smtClean="0"/>
          </a:p>
          <a:p>
            <a:r>
              <a:rPr lang="en-US" dirty="0" smtClean="0"/>
              <a:t>But don’t bore them either</a:t>
            </a:r>
          </a:p>
          <a:p>
            <a:pPr lvl="1"/>
            <a:r>
              <a:rPr lang="en-US" dirty="0" smtClean="0"/>
              <a:t>E.g. in the context of this seminar, don’t repeatedly elaborate </a:t>
            </a:r>
            <a:br>
              <a:rPr lang="en-US" dirty="0" smtClean="0"/>
            </a:br>
            <a:r>
              <a:rPr lang="en-US" dirty="0" smtClean="0"/>
              <a:t>“a knowledge base is a set of triples (</a:t>
            </a:r>
            <a:r>
              <a:rPr lang="en-US" dirty="0" err="1" smtClean="0"/>
              <a:t>s,p,o</a:t>
            </a:r>
            <a:r>
              <a:rPr lang="en-US" dirty="0" smtClean="0"/>
              <a:t>), …”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Adjust to context</a:t>
            </a:r>
          </a:p>
          <a:p>
            <a:pPr lvl="1"/>
            <a:r>
              <a:rPr lang="en-US" dirty="0" smtClean="0"/>
              <a:t>We have just seen …, now we …</a:t>
            </a:r>
          </a:p>
          <a:p>
            <a:pPr lvl="1"/>
            <a:r>
              <a:rPr lang="en-US" dirty="0" smtClean="0"/>
              <a:t>Look what other talks might cover – talk to these presenters!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04D3-9476-4DD9-9C76-58F473EADCEA}" type="slidenum">
              <a:rPr lang="en-US" smtClean="0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2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 Less content per slide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60180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Most slides contain too much content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1-2 minutes per slide</a:t>
            </a:r>
          </a:p>
          <a:p>
            <a:endParaRPr lang="en-US" dirty="0" smtClean="0"/>
          </a:p>
          <a:p>
            <a:r>
              <a:rPr lang="en-US" dirty="0" smtClean="0"/>
              <a:t>Whenever looks like too much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Split in two</a:t>
            </a:r>
          </a:p>
          <a:p>
            <a:pPr lvl="1"/>
            <a:r>
              <a:rPr lang="en-US" dirty="0" smtClean="0"/>
              <a:t>Use animation effects to remove content not needed anymore (e.g. in examples)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Font </a:t>
            </a:r>
            <a:r>
              <a:rPr lang="en-US" dirty="0"/>
              <a:t>size not below </a:t>
            </a:r>
            <a:r>
              <a:rPr lang="en-US" dirty="0" smtClean="0"/>
              <a:t>20 (PPT)</a:t>
            </a:r>
          </a:p>
          <a:p>
            <a:pPr lvl="1"/>
            <a:r>
              <a:rPr lang="en-US" sz="3000" dirty="0" smtClean="0"/>
              <a:t>This is 28, quite big</a:t>
            </a:r>
          </a:p>
          <a:p>
            <a:pPr lvl="1"/>
            <a:r>
              <a:rPr lang="en-US" sz="2600" dirty="0" smtClean="0"/>
              <a:t>This is 24, reasonably OK</a:t>
            </a:r>
          </a:p>
          <a:p>
            <a:pPr lvl="1"/>
            <a:r>
              <a:rPr lang="en-US" sz="2200" dirty="0" smtClean="0">
                <a:solidFill>
                  <a:srgbClr val="0070C0"/>
                </a:solidFill>
              </a:rPr>
              <a:t>This is 20, which should be your limit</a:t>
            </a:r>
          </a:p>
          <a:p>
            <a:pPr lvl="1"/>
            <a:r>
              <a:rPr lang="en-US" sz="1700" dirty="0" smtClean="0"/>
              <a:t>This is 16, what do you think people in the last row see?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04D3-9476-4DD9-9C76-58F473EADCEA}" type="slidenum">
              <a:rPr lang="en-US" smtClean="0"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1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 Less content per slide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 this is not only about font size</a:t>
            </a:r>
          </a:p>
          <a:p>
            <a:r>
              <a:rPr lang="en-US" dirty="0" smtClean="0"/>
              <a:t>Even though I use font size 28/20 for all text on this slide, you may get the impression that something is wrong with this slide</a:t>
            </a:r>
          </a:p>
          <a:p>
            <a:pPr lvl="1"/>
            <a:r>
              <a:rPr lang="en-US" sz="2000" dirty="0" smtClean="0"/>
              <a:t>Is this possibly related to the amount of information conveyed?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sz="2000" dirty="0" smtClean="0">
                <a:sym typeface="Wingdings" panose="05000000000000000000" pitchFamily="2" charset="2"/>
              </a:rPr>
              <a:t>Well, actually, what I am saying is not very deep. You already know very well that the human brain has only a limited attention span. So by the time you are reading this you certainly have forgotten what was written at the top of this slide.</a:t>
            </a:r>
          </a:p>
          <a:p>
            <a:r>
              <a:rPr lang="en-US" sz="2400" dirty="0" smtClean="0"/>
              <a:t>More structure does not help either</a:t>
            </a:r>
          </a:p>
          <a:p>
            <a:pPr lvl="1"/>
            <a:r>
              <a:rPr lang="en-US" sz="2000" dirty="0" smtClean="0"/>
              <a:t>Because too much is simply too much. So really pay attention both to font size and to amount of information conveyed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04D3-9476-4DD9-9C76-58F473EADCEA}" type="slidenum">
              <a:rPr lang="en-US" smtClean="0"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5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D. Avoid being a tool-fool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Latex </a:t>
            </a:r>
            <a:r>
              <a:rPr lang="en-US" dirty="0"/>
              <a:t>vs. </a:t>
            </a:r>
            <a:r>
              <a:rPr lang="en-US" dirty="0" err="1" smtClean="0">
                <a:solidFill>
                  <a:srgbClr val="0070C0"/>
                </a:solidFill>
              </a:rPr>
              <a:t>Powerpoint</a:t>
            </a:r>
            <a:endParaRPr lang="en-US" dirty="0" smtClean="0">
              <a:solidFill>
                <a:srgbClr val="0070C0"/>
              </a:solidFill>
            </a:endParaRPr>
          </a:p>
          <a:p>
            <a:endParaRPr lang="en-US" dirty="0"/>
          </a:p>
          <a:p>
            <a:r>
              <a:rPr lang="en-US" dirty="0" smtClean="0"/>
              <a:t>Redraw diagrams</a:t>
            </a:r>
          </a:p>
          <a:p>
            <a:endParaRPr lang="en-US" dirty="0" smtClean="0"/>
          </a:p>
          <a:p>
            <a:r>
              <a:rPr lang="en-US" dirty="0" smtClean="0"/>
              <a:t>Edit images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04D3-9476-4DD9-9C76-58F473EADCEA}" type="slidenum">
              <a:rPr lang="en-US" smtClean="0"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2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Modify screenshots for legibility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567" y="2271355"/>
            <a:ext cx="4025478" cy="32230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574" y="2271355"/>
            <a:ext cx="3649465" cy="205199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04D3-9476-4DD9-9C76-58F473EADCEA}" type="slidenum">
              <a:rPr lang="en-US" smtClean="0"/>
              <a:t>136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4022961" y="3176337"/>
            <a:ext cx="981683" cy="8983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3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Varia</a:t>
            </a:r>
            <a:r>
              <a:rPr lang="en-US" dirty="0" smtClean="0"/>
              <a:t> (1/3)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Avoid useless </a:t>
            </a:r>
            <a:r>
              <a:rPr lang="en-US" dirty="0" smtClean="0"/>
              <a:t>generic information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Page numbers</a:t>
            </a:r>
          </a:p>
          <a:p>
            <a:endParaRPr lang="en-US" dirty="0" smtClean="0"/>
          </a:p>
          <a:p>
            <a:r>
              <a:rPr lang="en-US" dirty="0" smtClean="0"/>
              <a:t>No empty last slide “questions”, </a:t>
            </a:r>
          </a:p>
          <a:p>
            <a:pPr lvl="1"/>
            <a:r>
              <a:rPr lang="en-US" dirty="0" smtClean="0"/>
              <a:t>Rather overlay over conclusion</a:t>
            </a:r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      Gives audience an anchor</a:t>
            </a:r>
          </a:p>
          <a:p>
            <a:endParaRPr lang="en-US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192506" y="84543"/>
            <a:ext cx="9168062" cy="6653587"/>
            <a:chOff x="192506" y="84543"/>
            <a:chExt cx="9168062" cy="6653587"/>
          </a:xfrm>
        </p:grpSpPr>
        <p:sp>
          <p:nvSpPr>
            <p:cNvPr id="5" name="TextBox 4"/>
            <p:cNvSpPr txBox="1"/>
            <p:nvPr/>
          </p:nvSpPr>
          <p:spPr>
            <a:xfrm>
              <a:off x="192506" y="6368798"/>
              <a:ext cx="89514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accent3">
                      <a:lumMod val="75000"/>
                    </a:schemeClr>
                  </a:solidFill>
                </a:rPr>
                <a:t>Dr. Simon Razniewski	  Max Planck Institute for Informatics        www.simonrazniewski.com</a:t>
              </a:r>
              <a:endParaRPr lang="en-US" i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6835" y="5792805"/>
              <a:ext cx="2330807" cy="63814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92506" y="84543"/>
              <a:ext cx="91680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accent3">
                      <a:lumMod val="75000"/>
                    </a:schemeClr>
                  </a:solidFill>
                </a:rPr>
                <a:t>Seminar “Advanced Topics in Knowledge Bases”	   Lesson 3: How to give a talk        XX.YY.2018</a:t>
              </a:r>
              <a:endParaRPr lang="en-US" i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1392BD4D-0DD5-4575-A867-B49C791E8D7A}" type="slidenum">
              <a:rPr lang="en-US" smtClean="0"/>
              <a:t>137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56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 smtClean="0"/>
              <a:t>Questions?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04D3-9476-4DD9-9C76-58F473EADCEA}" type="slidenum">
              <a:rPr lang="en-US" smtClean="0"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3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530726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How to…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Research a topic</a:t>
            </a:r>
          </a:p>
          <a:p>
            <a:pPr lvl="2"/>
            <a:r>
              <a:rPr lang="en-US" dirty="0" smtClean="0"/>
              <a:t>Use multiple means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Read a paper</a:t>
            </a:r>
          </a:p>
          <a:p>
            <a:pPr lvl="2"/>
            <a:r>
              <a:rPr lang="en-US" dirty="0" smtClean="0"/>
              <a:t>Read, read, read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Write a report</a:t>
            </a:r>
          </a:p>
          <a:p>
            <a:pPr lvl="2"/>
            <a:r>
              <a:rPr lang="en-US" dirty="0" smtClean="0"/>
              <a:t>Watch the simple things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Write a review</a:t>
            </a:r>
          </a:p>
          <a:p>
            <a:pPr lvl="2"/>
            <a:r>
              <a:rPr lang="en-US" dirty="0" smtClean="0"/>
              <a:t>Be specific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Give a seminar talk</a:t>
            </a:r>
          </a:p>
          <a:p>
            <a:pPr lvl="2"/>
            <a:r>
              <a:rPr lang="en-US" dirty="0" smtClean="0"/>
              <a:t>Less is more</a:t>
            </a:r>
          </a:p>
          <a:p>
            <a:pPr lvl="2"/>
            <a:r>
              <a:rPr lang="en-US" dirty="0" smtClean="0"/>
              <a:t>Spend a lot of effort on good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04D3-9476-4DD9-9C76-58F473EADCEA}" type="slidenum">
              <a:rPr lang="en-US" smtClean="0"/>
              <a:t>139</a:t>
            </a:fld>
            <a:endParaRPr lang="en-US"/>
          </a:p>
        </p:txBody>
      </p:sp>
      <p:sp>
        <p:nvSpPr>
          <p:cNvPr id="5" name="Cloud Callout 4"/>
          <p:cNvSpPr/>
          <p:nvPr/>
        </p:nvSpPr>
        <p:spPr>
          <a:xfrm>
            <a:off x="3338003" y="622700"/>
            <a:ext cx="4882719" cy="2405849"/>
          </a:xfrm>
          <a:prstGeom prst="cloudCallout">
            <a:avLst>
              <a:gd name="adj1" fmla="val 68622"/>
              <a:gd name="adj2" fmla="val 735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Questions?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7194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is commonsense knowledge?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Definition 1 (by commonality): </a:t>
            </a:r>
            <a:br>
              <a:rPr lang="en-US" dirty="0" smtClean="0"/>
            </a:br>
            <a:r>
              <a:rPr lang="en-US" b="1" dirty="0" smtClean="0"/>
              <a:t>Knowledge shared by most humans</a:t>
            </a:r>
          </a:p>
          <a:p>
            <a:endParaRPr lang="en-US" dirty="0" smtClean="0"/>
          </a:p>
          <a:p>
            <a:r>
              <a:rPr lang="en-US" dirty="0" smtClean="0"/>
              <a:t>Possible qualifications</a:t>
            </a:r>
          </a:p>
          <a:p>
            <a:pPr lvl="1"/>
            <a:r>
              <a:rPr lang="en-US" dirty="0" smtClean="0"/>
              <a:t>Across cultures</a:t>
            </a:r>
          </a:p>
          <a:p>
            <a:pPr lvl="1"/>
            <a:r>
              <a:rPr lang="en-US" dirty="0" smtClean="0"/>
              <a:t>From early in life (=children)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E.g., elementary school exam questions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data.allenai.org/ai2-science-questions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51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Varia</a:t>
            </a:r>
            <a:r>
              <a:rPr lang="en-US" dirty="0" smtClean="0"/>
              <a:t> (2/3)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Tell three times</a:t>
            </a:r>
          </a:p>
          <a:p>
            <a:pPr lvl="1"/>
            <a:r>
              <a:rPr lang="en-US" dirty="0" smtClean="0"/>
              <a:t>Tell what you are going to tell</a:t>
            </a:r>
          </a:p>
          <a:p>
            <a:pPr lvl="1"/>
            <a:r>
              <a:rPr lang="en-US" dirty="0" smtClean="0"/>
              <a:t>Tell it</a:t>
            </a:r>
          </a:p>
          <a:p>
            <a:pPr lvl="1"/>
            <a:r>
              <a:rPr lang="en-US" dirty="0" smtClean="0"/>
              <a:t>Tell what you told</a:t>
            </a:r>
          </a:p>
          <a:p>
            <a:r>
              <a:rPr lang="en-US" dirty="0" smtClean="0"/>
              <a:t>Easy way: Repeat outline throughout talk</a:t>
            </a:r>
          </a:p>
          <a:p>
            <a:pPr lvl="1"/>
            <a:r>
              <a:rPr lang="en-US" dirty="0" smtClean="0"/>
              <a:t>Good point to breathe in deeply, take a sip of water, look at your watch, ask “everything clear so far?”</a:t>
            </a:r>
          </a:p>
          <a:p>
            <a:endParaRPr lang="en-US" dirty="0" smtClean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04D3-9476-4DD9-9C76-58F473EADCEA}" type="slidenum">
              <a:rPr lang="en-US" smtClean="0"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3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How to…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dirty="0" smtClean="0"/>
              <a:t>Research a topic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dirty="0" smtClean="0"/>
              <a:t>Read a paper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dirty="0" smtClean="0"/>
              <a:t>Write a report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b="1" dirty="0" smtClean="0"/>
              <a:t>Give a seminar talk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04D3-9476-4DD9-9C76-58F473EADCEA}" type="slidenum">
              <a:rPr lang="en-US" smtClean="0"/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0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Varia</a:t>
            </a:r>
            <a:r>
              <a:rPr lang="en-US" dirty="0" smtClean="0"/>
              <a:t> (3/3)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ym typeface="Wingdings" panose="05000000000000000000" pitchFamily="2" charset="2"/>
              </a:rPr>
              <a:t>Helpful </a:t>
            </a:r>
            <a:r>
              <a:rPr lang="en-US" dirty="0">
                <a:sym typeface="Wingdings" panose="05000000000000000000" pitchFamily="2" charset="2"/>
              </a:rPr>
              <a:t>slide: “Not in this talk”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04D3-9476-4DD9-9C76-58F473EADCEA}" type="slidenum">
              <a:rPr lang="en-US" smtClean="0"/>
              <a:t>142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5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in 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How to </a:t>
            </a:r>
            <a:r>
              <a:rPr lang="en-US" dirty="0" smtClean="0">
                <a:solidFill>
                  <a:srgbClr val="0070C0"/>
                </a:solidFill>
              </a:rPr>
              <a:t>typeset math </a:t>
            </a:r>
            <a:r>
              <a:rPr lang="en-US" dirty="0" smtClean="0"/>
              <a:t>formulas</a:t>
            </a:r>
          </a:p>
          <a:p>
            <a:pPr lvl="1"/>
            <a:r>
              <a:rPr lang="en-US" dirty="0" smtClean="0"/>
              <a:t>See e.g. “Mathematical writing” by Donald Knuth</a:t>
            </a:r>
          </a:p>
          <a:p>
            <a:r>
              <a:rPr lang="en-US" dirty="0" smtClean="0"/>
              <a:t>How to write </a:t>
            </a:r>
            <a:r>
              <a:rPr lang="en-US" dirty="0" smtClean="0">
                <a:solidFill>
                  <a:srgbClr val="0070C0"/>
                </a:solidFill>
              </a:rPr>
              <a:t>in good language</a:t>
            </a:r>
          </a:p>
          <a:p>
            <a:pPr lvl="1"/>
            <a:r>
              <a:rPr lang="en-US" dirty="0" smtClean="0"/>
              <a:t>Search online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Rhetorical hints</a:t>
            </a:r>
          </a:p>
          <a:p>
            <a:pPr lvl="1"/>
            <a:r>
              <a:rPr lang="en-US" dirty="0"/>
              <a:t>Take a course at the Center for Key Competencies and University Didactics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04D3-9476-4DD9-9C76-58F473EADCEA}" type="slidenum">
              <a:rPr lang="en-US" smtClean="0"/>
              <a:t>143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48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(1/3)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John </a:t>
            </a:r>
            <a:r>
              <a:rPr lang="en-US" dirty="0" err="1"/>
              <a:t>Wooden’s</a:t>
            </a:r>
            <a:r>
              <a:rPr lang="en-US" dirty="0"/>
              <a:t> 8Ps of </a:t>
            </a:r>
            <a:r>
              <a:rPr lang="en-US" dirty="0" smtClean="0"/>
              <a:t>Success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Plan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Prepare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Practice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Practice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Practice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Practice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Practice, and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Practice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04D3-9476-4DD9-9C76-58F473EADCEA}" type="slidenum">
              <a:rPr lang="en-US" smtClean="0"/>
              <a:t>144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7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(2/3)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Everybody is nervous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Positive psychology: Enjoy</a:t>
            </a:r>
            <a:r>
              <a:rPr lang="en-US" dirty="0" smtClean="0"/>
              <a:t> your presentation, and your audience will enjoy</a:t>
            </a:r>
          </a:p>
          <a:p>
            <a:r>
              <a:rPr lang="en-US" dirty="0" smtClean="0"/>
              <a:t>Keep </a:t>
            </a:r>
            <a:r>
              <a:rPr lang="en-US" dirty="0" smtClean="0">
                <a:solidFill>
                  <a:srgbClr val="0070C0"/>
                </a:solidFill>
              </a:rPr>
              <a:t>visual contact</a:t>
            </a:r>
          </a:p>
          <a:p>
            <a:pPr lvl="1"/>
            <a:r>
              <a:rPr lang="en-US" dirty="0" smtClean="0"/>
              <a:t>Camera on</a:t>
            </a:r>
          </a:p>
          <a:p>
            <a:r>
              <a:rPr lang="en-US" dirty="0" smtClean="0"/>
              <a:t>Taking questions</a:t>
            </a:r>
          </a:p>
          <a:p>
            <a:pPr lvl="1"/>
            <a:r>
              <a:rPr lang="en-US" dirty="0" smtClean="0"/>
              <a:t>Be thankful for questions</a:t>
            </a:r>
          </a:p>
          <a:p>
            <a:pPr lvl="1"/>
            <a:r>
              <a:rPr lang="en-US" dirty="0" smtClean="0"/>
              <a:t>Acknowledge gaps, forward questions, take issues offline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04D3-9476-4DD9-9C76-58F473EADCEA}" type="slidenum">
              <a:rPr lang="en-US" smtClean="0"/>
              <a:t>145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1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(</a:t>
            </a:r>
            <a:r>
              <a:rPr lang="en-US" dirty="0"/>
              <a:t>3</a:t>
            </a:r>
            <a:r>
              <a:rPr lang="en-US" dirty="0" smtClean="0"/>
              <a:t>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Same setting </a:t>
            </a:r>
            <a:r>
              <a:rPr lang="en-US" dirty="0"/>
              <a:t>is </a:t>
            </a:r>
            <a:r>
              <a:rPr lang="en-US" dirty="0">
                <a:solidFill>
                  <a:srgbClr val="0070C0"/>
                </a:solidFill>
              </a:rPr>
              <a:t>not </a:t>
            </a:r>
            <a:r>
              <a:rPr lang="en-US" dirty="0" smtClean="0">
                <a:solidFill>
                  <a:srgbClr val="0070C0"/>
                </a:solidFill>
              </a:rPr>
              <a:t>required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/>
              <a:t>Explain over lunch to a colleague</a:t>
            </a:r>
          </a:p>
          <a:p>
            <a:pPr lvl="1"/>
            <a:r>
              <a:rPr lang="en-US" dirty="0" smtClean="0"/>
              <a:t>Your </a:t>
            </a:r>
            <a:r>
              <a:rPr lang="en-US" dirty="0"/>
              <a:t>parents are </a:t>
            </a:r>
            <a:r>
              <a:rPr lang="en-US" dirty="0" smtClean="0"/>
              <a:t>OK too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/>
              <a:t>Helps to get more familiar</a:t>
            </a:r>
          </a:p>
          <a:p>
            <a:endParaRPr lang="en-US" dirty="0"/>
          </a:p>
          <a:p>
            <a:r>
              <a:rPr lang="en-US" dirty="0"/>
              <a:t>Watch for </a:t>
            </a:r>
            <a:r>
              <a:rPr lang="en-US" dirty="0">
                <a:solidFill>
                  <a:srgbClr val="0070C0"/>
                </a:solidFill>
              </a:rPr>
              <a:t>flow, consistency, </a:t>
            </a:r>
            <a:r>
              <a:rPr lang="en-US" dirty="0" smtClean="0">
                <a:solidFill>
                  <a:srgbClr val="0070C0"/>
                </a:solidFill>
              </a:rPr>
              <a:t>odd transitions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04D3-9476-4DD9-9C76-58F473EADCEA}" type="slidenum">
              <a:rPr lang="en-US" smtClean="0"/>
              <a:t>146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5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783722"/>
          </a:xfrm>
        </p:spPr>
        <p:txBody>
          <a:bodyPr>
            <a:normAutofit/>
          </a:bodyPr>
          <a:lstStyle/>
          <a:p>
            <a:r>
              <a:rPr lang="en-US" dirty="0" smtClean="0"/>
              <a:t>How to…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dirty="0" smtClean="0"/>
              <a:t>Research a topic</a:t>
            </a:r>
          </a:p>
          <a:p>
            <a:pPr lvl="2"/>
            <a:r>
              <a:rPr lang="en-US" dirty="0" smtClean="0"/>
              <a:t>Use multiple means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dirty="0" smtClean="0"/>
              <a:t>Read a paper</a:t>
            </a:r>
          </a:p>
          <a:p>
            <a:pPr lvl="2"/>
            <a:r>
              <a:rPr lang="en-US" dirty="0" smtClean="0"/>
              <a:t>Read, read, read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dirty="0" smtClean="0"/>
              <a:t>Write a report</a:t>
            </a:r>
          </a:p>
          <a:p>
            <a:pPr lvl="2"/>
            <a:r>
              <a:rPr lang="en-US" dirty="0" smtClean="0"/>
              <a:t>Watch the simple things</a:t>
            </a:r>
          </a:p>
          <a:p>
            <a:pPr marL="457200" lvl="1" indent="0">
              <a:buNone/>
            </a:pPr>
            <a:r>
              <a:rPr lang="en-US" dirty="0" smtClean="0"/>
              <a:t>IV.   Write </a:t>
            </a:r>
            <a:r>
              <a:rPr lang="en-US" dirty="0"/>
              <a:t>a </a:t>
            </a:r>
            <a:r>
              <a:rPr lang="en-US" dirty="0" smtClean="0"/>
              <a:t>review</a:t>
            </a:r>
            <a:endParaRPr lang="en-US" dirty="0"/>
          </a:p>
          <a:p>
            <a:pPr lvl="2"/>
            <a:r>
              <a:rPr lang="en-US" dirty="0"/>
              <a:t>Be </a:t>
            </a:r>
            <a:r>
              <a:rPr lang="en-US" dirty="0" smtClean="0"/>
              <a:t>specific</a:t>
            </a:r>
          </a:p>
          <a:p>
            <a:pPr marL="457200" lvl="1" indent="0">
              <a:buNone/>
            </a:pPr>
            <a:r>
              <a:rPr lang="en-US" smtClean="0"/>
              <a:t>V.    Give </a:t>
            </a:r>
            <a:r>
              <a:rPr lang="en-US" dirty="0" smtClean="0"/>
              <a:t>a seminar talk</a:t>
            </a:r>
          </a:p>
          <a:p>
            <a:pPr lvl="2"/>
            <a:r>
              <a:rPr lang="en-US" dirty="0" smtClean="0"/>
              <a:t>Less is more</a:t>
            </a:r>
          </a:p>
          <a:p>
            <a:pPr lvl="2"/>
            <a:r>
              <a:rPr lang="en-US" dirty="0" smtClean="0"/>
              <a:t>Spend a lot of effort on good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04D3-9476-4DD9-9C76-58F473EADCEA}" type="slidenum">
              <a:rPr lang="en-US" smtClean="0"/>
              <a:t>147</a:t>
            </a:fld>
            <a:endParaRPr lang="en-US"/>
          </a:p>
        </p:txBody>
      </p:sp>
      <p:sp>
        <p:nvSpPr>
          <p:cNvPr id="5" name="Cloud Callout 4"/>
          <p:cNvSpPr/>
          <p:nvPr/>
        </p:nvSpPr>
        <p:spPr>
          <a:xfrm>
            <a:off x="3257792" y="543829"/>
            <a:ext cx="4882719" cy="2405849"/>
          </a:xfrm>
          <a:prstGeom prst="cloudCallout">
            <a:avLst>
              <a:gd name="adj1" fmla="val 68622"/>
              <a:gd name="adj2" fmla="val 735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Questions?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8079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Introducing each other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Organization of the seminar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 to Knowledge Bases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Topic presentation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Seminar survival skills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Topic assignment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148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97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04D3-9476-4DD9-9C76-58F473EADCEA}" type="slidenum">
              <a:rPr lang="en-US" smtClean="0"/>
              <a:t>149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76638"/>
              </p:ext>
            </p:extLst>
          </p:nvPr>
        </p:nvGraphicFramePr>
        <p:xfrm>
          <a:off x="138808" y="590077"/>
          <a:ext cx="8801100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7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3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5 - Social stereotypes and biases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Priyanka Das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 – Modelling CSK and generics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Priyanka </a:t>
                      </a:r>
                      <a:r>
                        <a:rPr lang="en-US" sz="2000" b="0" dirty="0" err="1" smtClean="0"/>
                        <a:t>Upadhyay</a:t>
                      </a:r>
                      <a:endParaRPr lang="en-US" sz="20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8 – noun compounds</a:t>
                      </a:r>
                      <a:endParaRPr lang="en-US" sz="2000" b="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 smtClean="0"/>
                        <a:t>Quynh</a:t>
                      </a:r>
                      <a:r>
                        <a:rPr lang="en-US" sz="2000" b="0" dirty="0" smtClean="0"/>
                        <a:t> </a:t>
                      </a:r>
                      <a:r>
                        <a:rPr lang="en-US" sz="2000" b="0" u="sng" dirty="0" err="1" smtClean="0"/>
                        <a:t>Trang</a:t>
                      </a:r>
                      <a:r>
                        <a:rPr lang="en-US" sz="2000" b="0" dirty="0" smtClean="0"/>
                        <a:t> Hoang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931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3- Time</a:t>
                      </a:r>
                      <a:r>
                        <a:rPr lang="en-US" sz="2000" b="0" baseline="0" dirty="0" smtClean="0"/>
                        <a:t> and causality</a:t>
                      </a:r>
                      <a:endParaRPr lang="en-US" sz="2000" b="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 smtClean="0"/>
                        <a:t>Sushmita</a:t>
                      </a:r>
                      <a:r>
                        <a:rPr lang="en-US" sz="2000" b="0" dirty="0" smtClean="0"/>
                        <a:t> Nair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7 –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</a:rPr>
                        <a:t>Pysical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 CSK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 smtClean="0"/>
                        <a:t>Awantee</a:t>
                      </a:r>
                      <a:r>
                        <a:rPr lang="en-US" sz="2000" b="0" dirty="0" smtClean="0"/>
                        <a:t> Deshpande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1- A psychological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view on CSK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Tanja Christine </a:t>
                      </a:r>
                      <a:r>
                        <a:rPr lang="en-US" sz="2000" b="0" dirty="0" err="1" smtClean="0"/>
                        <a:t>Bäumel</a:t>
                      </a:r>
                      <a:r>
                        <a:rPr lang="en-US" sz="2000" b="0" dirty="0" smtClean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4- </a:t>
                      </a:r>
                      <a:r>
                        <a:rPr lang="en-US" sz="2000" b="0" dirty="0" smtClean="0"/>
                        <a:t>Quantitative and comparative knowledge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Syed </a:t>
                      </a:r>
                      <a:r>
                        <a:rPr lang="en-US" sz="2000" b="0" dirty="0" err="1" smtClean="0"/>
                        <a:t>Taqi</a:t>
                      </a:r>
                      <a:r>
                        <a:rPr lang="en-US" sz="2000" b="0" dirty="0" smtClean="0"/>
                        <a:t> Abbas Rizvi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strike="noStrike" baseline="0" dirty="0" smtClean="0">
                          <a:solidFill>
                            <a:schemeClr val="tx1"/>
                          </a:solidFill>
                        </a:rPr>
                        <a:t>6- </a:t>
                      </a:r>
                      <a:r>
                        <a:rPr lang="en-US" sz="2000" b="0" dirty="0" smtClean="0"/>
                        <a:t>Commonsense explanations</a:t>
                      </a:r>
                      <a:endParaRPr lang="en-US" sz="2000" b="0" strike="no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Maximilian Wagner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3032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994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is commonsense knowledge?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53072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Definition 2 (by knowledge type): </a:t>
            </a:r>
            <a:br>
              <a:rPr lang="en-US" dirty="0" smtClean="0"/>
            </a:br>
            <a:r>
              <a:rPr lang="en-US" b="1" dirty="0" smtClean="0"/>
              <a:t>Knowledge about concepts and events</a:t>
            </a:r>
          </a:p>
          <a:p>
            <a:pPr lvl="1"/>
            <a:r>
              <a:rPr lang="en-US" dirty="0" smtClean="0"/>
              <a:t>Concepts: Person, party, newspaper</a:t>
            </a:r>
          </a:p>
          <a:p>
            <a:pPr lvl="1"/>
            <a:r>
              <a:rPr lang="en-US" dirty="0" smtClean="0"/>
              <a:t>Events: Election, election party</a:t>
            </a:r>
          </a:p>
          <a:p>
            <a:endParaRPr lang="en-US" dirty="0" smtClean="0"/>
          </a:p>
          <a:p>
            <a:r>
              <a:rPr lang="en-US" dirty="0" smtClean="0"/>
              <a:t>Differentiation from encyclopedic knowledge on instances</a:t>
            </a:r>
          </a:p>
          <a:p>
            <a:pPr lvl="1"/>
            <a:r>
              <a:rPr lang="en-US" dirty="0" smtClean="0"/>
              <a:t>Instances: Joe Biden, Republican Party, New York Times</a:t>
            </a:r>
          </a:p>
          <a:p>
            <a:pPr lvl="1"/>
            <a:endParaRPr lang="en-US" dirty="0"/>
          </a:p>
          <a:p>
            <a:r>
              <a:rPr lang="en-US" dirty="0" smtClean="0"/>
              <a:t>What to know about concepts and events?</a:t>
            </a:r>
          </a:p>
          <a:p>
            <a:pPr lvl="1"/>
            <a:r>
              <a:rPr lang="en-US" dirty="0" smtClean="0"/>
              <a:t>Properties</a:t>
            </a:r>
          </a:p>
          <a:p>
            <a:pPr lvl="1"/>
            <a:r>
              <a:rPr lang="en-US" dirty="0" smtClean="0"/>
              <a:t>Relations</a:t>
            </a:r>
          </a:p>
          <a:p>
            <a:pPr lvl="2"/>
            <a:r>
              <a:rPr lang="en-US" dirty="0" smtClean="0"/>
              <a:t>Taxonomical</a:t>
            </a:r>
          </a:p>
          <a:p>
            <a:pPr lvl="2"/>
            <a:r>
              <a:rPr lang="en-US" dirty="0" smtClean="0"/>
              <a:t>Subparts</a:t>
            </a:r>
          </a:p>
          <a:p>
            <a:pPr lvl="2"/>
            <a:r>
              <a:rPr lang="en-US" dirty="0" smtClean="0"/>
              <a:t>Temporal and causal relationships</a:t>
            </a:r>
          </a:p>
          <a:p>
            <a:pPr lvl="2"/>
            <a:r>
              <a:rPr lang="en-US" dirty="0" smtClean="0"/>
              <a:t>…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78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Introducing each other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Organization of the seminar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 to Knowledge Bases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Topic presentation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Seminar survival skills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Topic assignment</a:t>
            </a:r>
          </a:p>
          <a:p>
            <a:pPr marL="514350" indent="-514350">
              <a:buFont typeface="+mj-lt"/>
              <a:buAutoNum type="arabicPeriod"/>
            </a:pPr>
            <a:endParaRPr lang="en-US" b="1" dirty="0"/>
          </a:p>
          <a:p>
            <a:r>
              <a:rPr lang="en-US" dirty="0"/>
              <a:t>Next steps</a:t>
            </a:r>
          </a:p>
          <a:p>
            <a:pPr lvl="1"/>
            <a:r>
              <a:rPr lang="en-US" dirty="0"/>
              <a:t>Enroll in HISPOS</a:t>
            </a:r>
          </a:p>
          <a:p>
            <a:pPr lvl="1"/>
            <a:r>
              <a:rPr lang="en-US" dirty="0"/>
              <a:t>Do literature research</a:t>
            </a:r>
          </a:p>
          <a:p>
            <a:pPr lvl="1"/>
            <a:r>
              <a:rPr lang="en-US" dirty="0"/>
              <a:t>Prepare </a:t>
            </a:r>
            <a:r>
              <a:rPr lang="en-US" dirty="0" smtClean="0"/>
              <a:t>second deliverable</a:t>
            </a: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Cloud Callout 3"/>
          <p:cNvSpPr/>
          <p:nvPr/>
        </p:nvSpPr>
        <p:spPr>
          <a:xfrm>
            <a:off x="3177582" y="0"/>
            <a:ext cx="4882719" cy="2405849"/>
          </a:xfrm>
          <a:prstGeom prst="cloudCallout">
            <a:avLst>
              <a:gd name="adj1" fmla="val 68622"/>
              <a:gd name="adj2" fmla="val 735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Questions?</a:t>
            </a:r>
            <a:endParaRPr lang="en-US" sz="4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150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3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Pro/Con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 1 (by commonality):</a:t>
            </a:r>
          </a:p>
          <a:p>
            <a:pPr lvl="1"/>
            <a:r>
              <a:rPr lang="en-US" i="1" dirty="0" smtClean="0">
                <a:solidFill>
                  <a:srgbClr val="00B050"/>
                </a:solidFill>
              </a:rPr>
              <a:t>Popsicle, is, frozen – only known in North America</a:t>
            </a:r>
          </a:p>
          <a:p>
            <a:pPr lvl="1"/>
            <a:r>
              <a:rPr lang="en-US" i="1" dirty="0" smtClean="0">
                <a:solidFill>
                  <a:srgbClr val="00B050"/>
                </a:solidFill>
              </a:rPr>
              <a:t>Lion is dangerous/cute  - depends whom you ask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Inclusion/exclusion decision challenging</a:t>
            </a:r>
            <a:endParaRPr lang="en-US" dirty="0" smtClean="0"/>
          </a:p>
          <a:p>
            <a:r>
              <a:rPr lang="en-US" dirty="0" smtClean="0"/>
              <a:t>Definition 2 (by knowledge type):</a:t>
            </a:r>
          </a:p>
          <a:p>
            <a:pPr lvl="1"/>
            <a:r>
              <a:rPr lang="en-US" i="1" dirty="0" smtClean="0">
                <a:solidFill>
                  <a:srgbClr val="00B050"/>
                </a:solidFill>
              </a:rPr>
              <a:t>Germany, </a:t>
            </a:r>
            <a:r>
              <a:rPr lang="en-US" i="1" dirty="0" err="1" smtClean="0">
                <a:solidFill>
                  <a:srgbClr val="00B050"/>
                </a:solidFill>
              </a:rPr>
              <a:t>locatedIn</a:t>
            </a:r>
            <a:r>
              <a:rPr lang="en-US" i="1" dirty="0" smtClean="0">
                <a:solidFill>
                  <a:srgbClr val="00B050"/>
                </a:solidFill>
              </a:rPr>
              <a:t>, Europe – excluded as instance knowledge</a:t>
            </a:r>
          </a:p>
          <a:p>
            <a:pPr lvl="1"/>
            <a:r>
              <a:rPr lang="en-US" i="1" dirty="0" smtClean="0">
                <a:solidFill>
                  <a:srgbClr val="00B050"/>
                </a:solidFill>
              </a:rPr>
              <a:t>Mitochondria, </a:t>
            </a:r>
            <a:r>
              <a:rPr lang="en-US" i="1" dirty="0" err="1" smtClean="0">
                <a:solidFill>
                  <a:srgbClr val="00B050"/>
                </a:solidFill>
              </a:rPr>
              <a:t>hasPart</a:t>
            </a:r>
            <a:r>
              <a:rPr lang="en-US" i="1" dirty="0" smtClean="0">
                <a:solidFill>
                  <a:srgbClr val="00B050"/>
                </a:solidFill>
              </a:rPr>
              <a:t>, inner membrane – not common knowledge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Class knowledge limitless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8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Examples of CSK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Taxonomical</a:t>
            </a:r>
          </a:p>
          <a:p>
            <a:pPr lvl="1"/>
            <a:r>
              <a:rPr lang="en-US" dirty="0" smtClean="0"/>
              <a:t>Elephant, </a:t>
            </a:r>
            <a:r>
              <a:rPr lang="en-US" dirty="0" err="1" smtClean="0"/>
              <a:t>isA</a:t>
            </a:r>
            <a:r>
              <a:rPr lang="en-US" dirty="0" smtClean="0"/>
              <a:t>, mammal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Properties</a:t>
            </a:r>
          </a:p>
          <a:p>
            <a:pPr lvl="1"/>
            <a:r>
              <a:rPr lang="en-US" dirty="0" smtClean="0"/>
              <a:t>Elephant, lives in, Savanna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Parts</a:t>
            </a:r>
          </a:p>
          <a:p>
            <a:pPr lvl="1"/>
            <a:r>
              <a:rPr lang="en-US" dirty="0" smtClean="0"/>
              <a:t>Elephants, </a:t>
            </a:r>
            <a:r>
              <a:rPr lang="en-US" dirty="0" err="1" smtClean="0"/>
              <a:t>hasPart</a:t>
            </a:r>
            <a:r>
              <a:rPr lang="en-US" dirty="0" smtClean="0"/>
              <a:t>, trunk</a:t>
            </a:r>
          </a:p>
          <a:p>
            <a:r>
              <a:rPr lang="en-US" dirty="0">
                <a:solidFill>
                  <a:srgbClr val="0070C0"/>
                </a:solidFill>
              </a:rPr>
              <a:t>Measures</a:t>
            </a:r>
          </a:p>
          <a:p>
            <a:pPr lvl="1"/>
            <a:r>
              <a:rPr lang="en-US" dirty="0"/>
              <a:t>Adult elephant, weight, ~2..5 tons</a:t>
            </a:r>
          </a:p>
          <a:p>
            <a:pPr lvl="1"/>
            <a:r>
              <a:rPr lang="en-US" dirty="0"/>
              <a:t>Elephant, lifespan, ~60 years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Activities</a:t>
            </a:r>
          </a:p>
          <a:p>
            <a:pPr lvl="1"/>
            <a:r>
              <a:rPr lang="en-US" dirty="0" smtClean="0"/>
              <a:t>Seeing elephant, requires, go to zoo</a:t>
            </a:r>
          </a:p>
          <a:p>
            <a:pPr lvl="1"/>
            <a:r>
              <a:rPr lang="en-US" dirty="0" smtClean="0"/>
              <a:t>Go to zoo, </a:t>
            </a:r>
            <a:r>
              <a:rPr lang="en-US" dirty="0" err="1" smtClean="0"/>
              <a:t>subevent</a:t>
            </a:r>
            <a:r>
              <a:rPr lang="en-US" dirty="0" smtClean="0"/>
              <a:t>, buy ticket</a:t>
            </a:r>
          </a:p>
          <a:p>
            <a:pPr lvl="1"/>
            <a:r>
              <a:rPr lang="en-US" dirty="0" smtClean="0"/>
              <a:t>Go to zoo, </a:t>
            </a:r>
            <a:r>
              <a:rPr lang="en-US" dirty="0" err="1" smtClean="0"/>
              <a:t>typicalDuration</a:t>
            </a:r>
            <a:r>
              <a:rPr lang="en-US" dirty="0" smtClean="0"/>
              <a:t>, 2 hours</a:t>
            </a:r>
          </a:p>
          <a:p>
            <a:r>
              <a:rPr lang="en-US" dirty="0" smtClean="0"/>
              <a:t>Example KB</a:t>
            </a:r>
            <a:r>
              <a:rPr lang="en-US" dirty="0"/>
              <a:t>: Ascent: </a:t>
            </a:r>
            <a:r>
              <a:rPr lang="en-US" dirty="0">
                <a:hlinkClick r:id="rId2"/>
              </a:rPr>
              <a:t>https://ascentkb.herokuapp.com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37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 of scope for remainder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Lexical knowledge</a:t>
            </a:r>
          </a:p>
          <a:p>
            <a:pPr lvl="1"/>
            <a:r>
              <a:rPr lang="en-US" dirty="0" smtClean="0"/>
              <a:t>Word senses, synonymy, …</a:t>
            </a:r>
          </a:p>
          <a:p>
            <a:pPr lvl="1"/>
            <a:r>
              <a:rPr lang="en-US" dirty="0" smtClean="0"/>
              <a:t>WordNet as prime example: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wordnet.princeton.edu</a:t>
            </a:r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Taxonomic knowledge	</a:t>
            </a:r>
            <a:r>
              <a:rPr lang="en-US" sz="1600" dirty="0" smtClean="0">
                <a:solidFill>
                  <a:srgbClr val="0070C0"/>
                </a:solidFill>
              </a:rPr>
              <a:t>lion is a mammal is a vertebrate is a …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/>
              <a:t>Good coverage in lexical projects</a:t>
            </a:r>
          </a:p>
          <a:p>
            <a:pPr lvl="2"/>
            <a:r>
              <a:rPr lang="en-US" dirty="0" smtClean="0"/>
              <a:t>WordNet, </a:t>
            </a:r>
            <a:r>
              <a:rPr lang="en-US" dirty="0" err="1" smtClean="0"/>
              <a:t>WebIsADB</a:t>
            </a:r>
            <a:r>
              <a:rPr lang="en-US" dirty="0" smtClean="0"/>
              <a:t>, …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Encyclopedic KBs</a:t>
            </a:r>
          </a:p>
          <a:p>
            <a:pPr lvl="1"/>
            <a:r>
              <a:rPr lang="en-US" dirty="0" smtClean="0"/>
              <a:t>Wikidata</a:t>
            </a:r>
          </a:p>
          <a:p>
            <a:pPr lvl="2"/>
            <a:r>
              <a:rPr lang="en-US" dirty="0" smtClean="0"/>
              <a:t>Structured sister project of Wikipedia, mostly focused on encyclopedic knowledge</a:t>
            </a:r>
          </a:p>
          <a:p>
            <a:pPr lvl="2"/>
            <a:r>
              <a:rPr lang="en-US" dirty="0" smtClean="0"/>
              <a:t>Knowledge on concepts slowly growing, though limited set </a:t>
            </a:r>
            <a:r>
              <a:rPr lang="en-US" dirty="0"/>
              <a:t>of useful </a:t>
            </a:r>
            <a:r>
              <a:rPr lang="en-US" dirty="0" smtClean="0"/>
              <a:t>predicates</a:t>
            </a:r>
          </a:p>
          <a:p>
            <a:pPr lvl="2"/>
            <a:r>
              <a:rPr lang="en-US" dirty="0" smtClean="0"/>
              <a:t>Recent analysis: [</a:t>
            </a:r>
            <a:r>
              <a:rPr lang="en-US" dirty="0"/>
              <a:t>Commonsense Knowledge in </a:t>
            </a:r>
            <a:r>
              <a:rPr lang="en-US" dirty="0" err="1" smtClean="0"/>
              <a:t>Wikidata</a:t>
            </a:r>
            <a:r>
              <a:rPr lang="en-US" dirty="0" smtClean="0"/>
              <a:t>, </a:t>
            </a:r>
            <a:r>
              <a:rPr lang="en-US" dirty="0" err="1" smtClean="0"/>
              <a:t>Ilievski</a:t>
            </a:r>
            <a:r>
              <a:rPr lang="en-US" dirty="0" smtClean="0"/>
              <a:t> et al., </a:t>
            </a:r>
            <a:r>
              <a:rPr lang="en-US" dirty="0" err="1" smtClean="0"/>
              <a:t>Arxiv</a:t>
            </a:r>
            <a:r>
              <a:rPr lang="en-US" dirty="0" smtClean="0"/>
              <a:t>, 2020]</a:t>
            </a:r>
          </a:p>
          <a:p>
            <a:pPr lvl="1"/>
            <a:r>
              <a:rPr lang="en-US" dirty="0" smtClean="0"/>
              <a:t>NELL, DBpedia, YAGO, …</a:t>
            </a:r>
          </a:p>
          <a:p>
            <a:pPr lvl="2"/>
            <a:r>
              <a:rPr lang="en-US" dirty="0" smtClean="0"/>
              <a:t>Similar encyclopedic focus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46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Why CS</a:t>
            </a:r>
            <a:r>
              <a:rPr lang="en-US" sz="4000" b="1" dirty="0" smtClean="0"/>
              <a:t>K</a:t>
            </a:r>
            <a:r>
              <a:rPr lang="en-US" sz="4000" dirty="0" smtClean="0"/>
              <a:t>? Amazing progress without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19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2" y="1996563"/>
            <a:ext cx="7534275" cy="3238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5244" y="6487762"/>
            <a:ext cx="3326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[From </a:t>
            </a:r>
            <a:r>
              <a:rPr lang="en-US" dirty="0" err="1" smtClean="0"/>
              <a:t>Yejin</a:t>
            </a:r>
            <a:r>
              <a:rPr lang="en-US" dirty="0" smtClean="0"/>
              <a:t> Choi, ACL 2020]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30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Introducing each other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Organization of the seminar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 to </a:t>
            </a:r>
            <a:r>
              <a:rPr lang="en-US" dirty="0"/>
              <a:t>c</a:t>
            </a:r>
            <a:r>
              <a:rPr lang="en-US" dirty="0" smtClean="0"/>
              <a:t>ommonsense knowledge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Topic presentation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Seminar survival skills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Topic assignment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2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20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36802"/>
            <a:ext cx="9104211" cy="51074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52659" y="6488668"/>
            <a:ext cx="3326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[From </a:t>
            </a:r>
            <a:r>
              <a:rPr lang="en-US" dirty="0" err="1" smtClean="0"/>
              <a:t>Yejin</a:t>
            </a:r>
            <a:r>
              <a:rPr lang="en-US" dirty="0" smtClean="0"/>
              <a:t> Choi, ACL 2020]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43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CSK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Reusable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dirty="0" err="1" smtClean="0"/>
              <a:t>scrutable</a:t>
            </a:r>
            <a:r>
              <a:rPr lang="en-US" dirty="0" smtClean="0"/>
              <a:t> asset for a range of AI tasks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Reusable: </a:t>
            </a:r>
          </a:p>
          <a:p>
            <a:pPr lvl="1"/>
            <a:r>
              <a:rPr lang="en-US" dirty="0" smtClean="0"/>
              <a:t>CSK can be plugged into a range of tasks, e.g., QA, dialogue, object recognition, text generation, …</a:t>
            </a:r>
          </a:p>
          <a:p>
            <a:pPr lvl="1"/>
            <a:r>
              <a:rPr lang="en-US" dirty="0" smtClean="0"/>
              <a:t>Contrasts with typical end-to-end learning</a:t>
            </a:r>
          </a:p>
          <a:p>
            <a:pPr lvl="1"/>
            <a:endParaRPr lang="en-US" dirty="0"/>
          </a:p>
          <a:p>
            <a:r>
              <a:rPr lang="en-US" dirty="0" err="1" smtClean="0">
                <a:solidFill>
                  <a:srgbClr val="0070C0"/>
                </a:solidFill>
              </a:rPr>
              <a:t>Scrutable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</a:p>
          <a:p>
            <a:pPr lvl="1"/>
            <a:r>
              <a:rPr lang="en-US" dirty="0" smtClean="0"/>
              <a:t>Humans can inspect, add and </a:t>
            </a:r>
            <a:r>
              <a:rPr lang="en-US" b="1" dirty="0" smtClean="0"/>
              <a:t>remove</a:t>
            </a:r>
            <a:r>
              <a:rPr lang="en-US" dirty="0" smtClean="0"/>
              <a:t> content</a:t>
            </a:r>
          </a:p>
          <a:p>
            <a:pPr lvl="2"/>
            <a:r>
              <a:rPr lang="en-US" dirty="0" smtClean="0"/>
              <a:t>Relevant in applications where errors are costly</a:t>
            </a:r>
          </a:p>
          <a:p>
            <a:pPr lvl="2"/>
            <a:r>
              <a:rPr lang="en-US" dirty="0" smtClean="0"/>
              <a:t>Relevant in applications at risk of bias/discrimination</a:t>
            </a:r>
          </a:p>
          <a:p>
            <a:pPr lvl="1"/>
            <a:r>
              <a:rPr lang="en-US" dirty="0" smtClean="0"/>
              <a:t>Humans can inspect discrete statements used for reasoning</a:t>
            </a:r>
          </a:p>
          <a:p>
            <a:pPr lvl="2"/>
            <a:r>
              <a:rPr lang="en-US" dirty="0" smtClean="0"/>
              <a:t>Relevant for debugging complex downstream use cases</a:t>
            </a:r>
          </a:p>
          <a:p>
            <a:pPr lvl="1"/>
            <a:r>
              <a:rPr lang="en-US" dirty="0" smtClean="0"/>
              <a:t>Contrasts with end-to-end learning and </a:t>
            </a:r>
            <a:r>
              <a:rPr lang="en-US" dirty="0" err="1" smtClean="0"/>
              <a:t>pretrained</a:t>
            </a:r>
            <a:r>
              <a:rPr lang="en-US" dirty="0" smtClean="0"/>
              <a:t> language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Challenges of compiling CSK knowledge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Semantics</a:t>
            </a:r>
          </a:p>
          <a:p>
            <a:pPr lvl="1"/>
            <a:r>
              <a:rPr lang="en-US" dirty="0" smtClean="0">
                <a:latin typeface="+mj-lt"/>
              </a:rPr>
              <a:t>“Lions, attack, humans” </a:t>
            </a:r>
            <a:r>
              <a:rPr lang="en-US" dirty="0" smtClean="0"/>
              <a:t>– all/some/all the time/once/..?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Salience</a:t>
            </a:r>
          </a:p>
          <a:p>
            <a:pPr lvl="1"/>
            <a:r>
              <a:rPr lang="en-US" dirty="0"/>
              <a:t>“Elephant has trunk” vs. “Elephant has tibia bone”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Reporting bias</a:t>
            </a:r>
          </a:p>
          <a:p>
            <a:pPr lvl="1"/>
            <a:r>
              <a:rPr lang="en-US" dirty="0" smtClean="0">
                <a:latin typeface="+mj-lt"/>
              </a:rPr>
              <a:t>“woman kills” </a:t>
            </a:r>
            <a:r>
              <a:rPr lang="en-US" dirty="0" smtClean="0"/>
              <a:t>vs. ”woman breathes” – 1.5M vs. 0.1M</a:t>
            </a:r>
          </a:p>
          <a:p>
            <a:pPr lvl="1"/>
            <a:r>
              <a:rPr lang="en-US" dirty="0" smtClean="0"/>
              <a:t>“pink elephant” vs. “grey elephant” – 6.9M vs. 1.9M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>
                <a:solidFill>
                  <a:srgbClr val="0070C0"/>
                </a:solidFill>
              </a:rPr>
              <a:t>Sparsity in sources</a:t>
            </a:r>
          </a:p>
          <a:p>
            <a:pPr lvl="1"/>
            <a:r>
              <a:rPr lang="en-US" dirty="0"/>
              <a:t>Do </a:t>
            </a:r>
            <a:r>
              <a:rPr lang="en-US" dirty="0" smtClean="0"/>
              <a:t>Python </a:t>
            </a:r>
            <a:r>
              <a:rPr lang="en-US" dirty="0"/>
              <a:t>programmers drink water?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Noise and polysemy</a:t>
            </a:r>
          </a:p>
          <a:p>
            <a:pPr lvl="1"/>
            <a:r>
              <a:rPr lang="en-US" dirty="0" smtClean="0"/>
              <a:t>Pigs can fly - idiom</a:t>
            </a:r>
          </a:p>
          <a:p>
            <a:pPr lvl="1"/>
            <a:r>
              <a:rPr lang="en-US" dirty="0" smtClean="0"/>
              <a:t>Lynx: Constellation, web browser, animal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97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7973483" cy="478684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Motivation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Knowledge representation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Crowdsourcing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Text Extraction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Transformer-based techniques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Consolidation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Summary and Outlook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78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Knowledge representation challenges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Encyclopedic KBs: Typically binary truth notion</a:t>
            </a:r>
          </a:p>
          <a:p>
            <a:pPr lvl="1"/>
            <a:r>
              <a:rPr lang="en-US" dirty="0" smtClean="0">
                <a:latin typeface="+mj-lt"/>
              </a:rPr>
              <a:t>Trump, born in, NY</a:t>
            </a:r>
          </a:p>
          <a:p>
            <a:pPr lvl="1"/>
            <a:r>
              <a:rPr lang="en-US" dirty="0" smtClean="0">
                <a:latin typeface="+mj-lt"/>
              </a:rPr>
              <a:t>House of Cards, producer, Netflix</a:t>
            </a:r>
          </a:p>
          <a:p>
            <a:pPr lvl="1"/>
            <a:r>
              <a:rPr lang="en-US" dirty="0">
                <a:latin typeface="+mj-lt"/>
              </a:rPr>
              <a:t>Bamberg, mayor, Herbert Lauer, [1994-2006</a:t>
            </a:r>
            <a:r>
              <a:rPr lang="en-US" dirty="0" smtClean="0">
                <a:latin typeface="+mj-lt"/>
              </a:rPr>
              <a:t>]</a:t>
            </a:r>
          </a:p>
          <a:p>
            <a:r>
              <a:rPr lang="en-US" dirty="0" smtClean="0"/>
              <a:t>CSK: Generalizes across subjects</a:t>
            </a:r>
          </a:p>
          <a:p>
            <a:pPr lvl="1"/>
            <a:r>
              <a:rPr lang="en-US" dirty="0">
                <a:latin typeface="+mj-lt"/>
              </a:rPr>
              <a:t>Lions, have, manes </a:t>
            </a:r>
            <a:r>
              <a:rPr lang="en-US" dirty="0" smtClean="0">
                <a:latin typeface="+mj-lt"/>
              </a:rPr>
              <a:t> - percentage?</a:t>
            </a:r>
            <a:endParaRPr lang="en-US" dirty="0" smtClean="0"/>
          </a:p>
          <a:p>
            <a:r>
              <a:rPr lang="en-US" dirty="0" smtClean="0"/>
              <a:t>Fuzzy time notion</a:t>
            </a:r>
          </a:p>
          <a:p>
            <a:pPr lvl="1"/>
            <a:r>
              <a:rPr lang="en-US" dirty="0">
                <a:latin typeface="+mj-lt"/>
              </a:rPr>
              <a:t>Lions, drink, milk  </a:t>
            </a:r>
            <a:r>
              <a:rPr lang="en-US" dirty="0" smtClean="0">
                <a:latin typeface="+mj-lt"/>
              </a:rPr>
              <a:t>- when?</a:t>
            </a:r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patial and cultural context</a:t>
            </a:r>
          </a:p>
          <a:p>
            <a:pPr lvl="1"/>
            <a:r>
              <a:rPr lang="en-US" dirty="0">
                <a:latin typeface="+mj-lt"/>
              </a:rPr>
              <a:t>Lion, is, cute</a:t>
            </a:r>
          </a:p>
          <a:p>
            <a:pPr lvl="1"/>
            <a:r>
              <a:rPr lang="en-US" dirty="0" err="1">
                <a:latin typeface="+mj-lt"/>
              </a:rPr>
              <a:t>Grashopper</a:t>
            </a:r>
            <a:r>
              <a:rPr lang="en-US" dirty="0">
                <a:latin typeface="+mj-lt"/>
              </a:rPr>
              <a:t>, is, tasty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9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Linguistics - Generics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complicated</a:t>
            </a:r>
          </a:p>
          <a:p>
            <a:pPr lvl="1"/>
            <a:r>
              <a:rPr lang="en-US" dirty="0" smtClean="0"/>
              <a:t>Ducks lay eggs &gt;&gt; Ducks are female</a:t>
            </a:r>
          </a:p>
          <a:p>
            <a:pPr lvl="2"/>
            <a:r>
              <a:rPr lang="en-US" dirty="0" smtClean="0"/>
              <a:t>Even though former set is a subset of latter</a:t>
            </a:r>
          </a:p>
          <a:p>
            <a:pPr lvl="1"/>
            <a:r>
              <a:rPr lang="en-US" dirty="0" smtClean="0"/>
              <a:t>Dinosaurs are extinct</a:t>
            </a:r>
          </a:p>
          <a:p>
            <a:pPr lvl="2"/>
            <a:r>
              <a:rPr lang="en-US" dirty="0" smtClean="0"/>
              <a:t>Not applicable to individuals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25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470400" y="6311899"/>
            <a:ext cx="378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[Generics oversimplified, Leslie, 2013]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15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Epistemic logics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B050"/>
                </a:solidFill>
              </a:rPr>
              <a:t>“Zoo visitors believe lions are cute”</a:t>
            </a:r>
          </a:p>
          <a:p>
            <a:r>
              <a:rPr lang="en-US" i="1" dirty="0" smtClean="0">
                <a:solidFill>
                  <a:srgbClr val="00B050"/>
                </a:solidFill>
              </a:rPr>
              <a:t>“Rural dwellers believe lions are dangerous”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Used in </a:t>
            </a:r>
            <a:r>
              <a:rPr lang="en-US" dirty="0" err="1" smtClean="0"/>
              <a:t>CycL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Reification</a:t>
            </a:r>
          </a:p>
          <a:p>
            <a:pPr lvl="1"/>
            <a:r>
              <a:rPr lang="en-US" dirty="0" smtClean="0"/>
              <a:t>Modals for belief and desires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sz="1600" dirty="0" smtClean="0"/>
              <a:t>[CYC: Towards programs with common sense, </a:t>
            </a:r>
            <a:r>
              <a:rPr lang="en-US" sz="1600" dirty="0" err="1" smtClean="0"/>
              <a:t>Lenat</a:t>
            </a:r>
            <a:r>
              <a:rPr lang="en-US" sz="1600" dirty="0" smtClean="0"/>
              <a:t> et al., 1990]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26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309119" y="6311899"/>
            <a:ext cx="3023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Kriepke</a:t>
            </a:r>
            <a:r>
              <a:rPr lang="en-US" dirty="0" smtClean="0"/>
              <a:t> 1963], and 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76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Episodic logics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27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80" y="2474946"/>
            <a:ext cx="5687872" cy="32359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91467" y="60772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Schubert, </a:t>
            </a:r>
            <a:r>
              <a:rPr lang="en-US" dirty="0" err="1"/>
              <a:t>Lenhart</a:t>
            </a:r>
            <a:r>
              <a:rPr lang="en-US" dirty="0"/>
              <a:t>. "Can we derive general world knowledge from texts</a:t>
            </a:r>
            <a:r>
              <a:rPr lang="en-US" dirty="0" smtClean="0"/>
              <a:t>.“ </a:t>
            </a:r>
            <a:r>
              <a:rPr lang="en-US" i="1" dirty="0" smtClean="0"/>
              <a:t>HLT</a:t>
            </a:r>
            <a:r>
              <a:rPr lang="en-US" dirty="0"/>
              <a:t> </a:t>
            </a:r>
            <a:r>
              <a:rPr lang="en-US" dirty="0" smtClean="0"/>
              <a:t>2002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5780" y="1362269"/>
            <a:ext cx="5561044" cy="60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5780" y="1446245"/>
            <a:ext cx="340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KNext</a:t>
            </a:r>
            <a:r>
              <a:rPr lang="en-US" dirty="0" smtClean="0"/>
              <a:t>, Lore projects in early 2000s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42649"/>
          <a:stretch/>
        </p:blipFill>
        <p:spPr>
          <a:xfrm>
            <a:off x="6131378" y="1690689"/>
            <a:ext cx="2993960" cy="379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17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Graded formalisms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Heuristic level in </a:t>
            </a:r>
            <a:r>
              <a:rPr lang="en-US" dirty="0" err="1" smtClean="0"/>
              <a:t>CycL</a:t>
            </a:r>
            <a:endParaRPr lang="en-US" dirty="0" smtClean="0"/>
          </a:p>
          <a:p>
            <a:pPr lvl="1"/>
            <a:r>
              <a:rPr lang="en-US" i="1" dirty="0" smtClean="0">
                <a:solidFill>
                  <a:srgbClr val="00B050"/>
                </a:solidFill>
              </a:rPr>
              <a:t>True</a:t>
            </a:r>
            <a:r>
              <a:rPr lang="en-US" i="1" dirty="0">
                <a:solidFill>
                  <a:srgbClr val="00B050"/>
                </a:solidFill>
              </a:rPr>
              <a:t>, default true, unknown, default false and </a:t>
            </a:r>
            <a:r>
              <a:rPr lang="en-US" i="1" dirty="0" smtClean="0">
                <a:solidFill>
                  <a:srgbClr val="00B050"/>
                </a:solidFill>
              </a:rPr>
              <a:t>false as statement labels</a:t>
            </a:r>
          </a:p>
          <a:p>
            <a:pPr lvl="1"/>
            <a:endParaRPr lang="en-US" dirty="0"/>
          </a:p>
          <a:p>
            <a:r>
              <a:rPr lang="en-US" dirty="0" smtClean="0"/>
              <a:t>Ordinal grades </a:t>
            </a:r>
            <a:br>
              <a:rPr lang="en-US" dirty="0" smtClean="0"/>
            </a:br>
            <a:r>
              <a:rPr lang="en-US" sz="1800" dirty="0" smtClean="0"/>
              <a:t>[Schubert and Tong, NAACL 2003]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Simplified</a:t>
            </a:r>
            <a:br>
              <a:rPr lang="en-US" dirty="0" smtClean="0"/>
            </a:br>
            <a:r>
              <a:rPr lang="en-US" sz="1800" dirty="0"/>
              <a:t>[Zhang et al., TACL 2017]</a:t>
            </a:r>
          </a:p>
          <a:p>
            <a:pPr lvl="1"/>
            <a:r>
              <a:rPr lang="en-US" i="1" dirty="0" smtClean="0">
                <a:solidFill>
                  <a:srgbClr val="00B050"/>
                </a:solidFill>
              </a:rPr>
              <a:t>Very likely</a:t>
            </a:r>
          </a:p>
          <a:p>
            <a:pPr lvl="1"/>
            <a:r>
              <a:rPr lang="en-US" i="1" dirty="0" smtClean="0">
                <a:solidFill>
                  <a:srgbClr val="00B050"/>
                </a:solidFill>
              </a:rPr>
              <a:t>Likely</a:t>
            </a:r>
          </a:p>
          <a:p>
            <a:pPr lvl="1"/>
            <a:r>
              <a:rPr lang="en-US" i="1" dirty="0" smtClean="0">
                <a:solidFill>
                  <a:srgbClr val="00B050"/>
                </a:solidFill>
              </a:rPr>
              <a:t>Plausible</a:t>
            </a:r>
          </a:p>
          <a:p>
            <a:pPr lvl="1"/>
            <a:r>
              <a:rPr lang="en-US" i="1" dirty="0" smtClean="0">
                <a:solidFill>
                  <a:srgbClr val="00B050"/>
                </a:solidFill>
              </a:rPr>
              <a:t>Technically possible</a:t>
            </a:r>
          </a:p>
          <a:p>
            <a:pPr lvl="1"/>
            <a:r>
              <a:rPr lang="en-US" i="1" dirty="0" smtClean="0">
                <a:solidFill>
                  <a:srgbClr val="00B050"/>
                </a:solidFill>
              </a:rPr>
              <a:t>impossible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28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787" y="2559303"/>
            <a:ext cx="3338420" cy="19682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6150" y="4786605"/>
            <a:ext cx="3622067" cy="186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4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Graded formalisms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Dice [</a:t>
            </a:r>
            <a:r>
              <a:rPr lang="en-US" dirty="0" err="1" smtClean="0"/>
              <a:t>Chalier</a:t>
            </a:r>
            <a:r>
              <a:rPr lang="en-US" dirty="0" smtClean="0"/>
              <a:t> et al., AKBC 2020]</a:t>
            </a:r>
          </a:p>
          <a:p>
            <a:pPr lvl="1"/>
            <a:r>
              <a:rPr lang="en-US" dirty="0" smtClean="0"/>
              <a:t>4 dimensions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29</a:t>
            </a:fld>
            <a:endParaRPr lang="en-GB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2135942" y="2995904"/>
          <a:ext cx="4544257" cy="31810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4000">
                  <a:extLst>
                    <a:ext uri="{9D8B030D-6E8A-4147-A177-3AD203B41FA5}">
                      <a16:colId xmlns:a16="http://schemas.microsoft.com/office/drawing/2014/main" val="2623482189"/>
                    </a:ext>
                  </a:extLst>
                </a:gridCol>
                <a:gridCol w="646909">
                  <a:extLst>
                    <a:ext uri="{9D8B030D-6E8A-4147-A177-3AD203B41FA5}">
                      <a16:colId xmlns:a16="http://schemas.microsoft.com/office/drawing/2014/main" val="645545686"/>
                    </a:ext>
                  </a:extLst>
                </a:gridCol>
                <a:gridCol w="575782">
                  <a:extLst>
                    <a:ext uri="{9D8B030D-6E8A-4147-A177-3AD203B41FA5}">
                      <a16:colId xmlns:a16="http://schemas.microsoft.com/office/drawing/2014/main" val="642708440"/>
                    </a:ext>
                  </a:extLst>
                </a:gridCol>
                <a:gridCol w="528783">
                  <a:extLst>
                    <a:ext uri="{9D8B030D-6E8A-4147-A177-3AD203B41FA5}">
                      <a16:colId xmlns:a16="http://schemas.microsoft.com/office/drawing/2014/main" val="1585049412"/>
                    </a:ext>
                  </a:extLst>
                </a:gridCol>
                <a:gridCol w="528783">
                  <a:extLst>
                    <a:ext uri="{9D8B030D-6E8A-4147-A177-3AD203B41FA5}">
                      <a16:colId xmlns:a16="http://schemas.microsoft.com/office/drawing/2014/main" val="876515043"/>
                    </a:ext>
                  </a:extLst>
                </a:gridCol>
              </a:tblGrid>
              <a:tr h="1253674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Plausible</a:t>
                      </a:r>
                      <a:endParaRPr lang="en-US" sz="2000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Typical</a:t>
                      </a:r>
                      <a:endParaRPr lang="en-US" sz="2000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Salient</a:t>
                      </a:r>
                      <a:endParaRPr lang="en-US" sz="2000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Remarkable</a:t>
                      </a:r>
                      <a:endParaRPr lang="en-US" sz="2000" dirty="0"/>
                    </a:p>
                  </a:txBody>
                  <a:tcPr vert="vert"/>
                </a:tc>
                <a:extLst>
                  <a:ext uri="{0D108BD9-81ED-4DB2-BD59-A6C34878D82A}">
                    <a16:rowId xmlns:a16="http://schemas.microsoft.com/office/drawing/2014/main" val="4203018825"/>
                  </a:ext>
                </a:extLst>
              </a:tr>
              <a:tr h="58571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B050"/>
                          </a:solidFill>
                        </a:rPr>
                        <a:t>Lions; eat; chicken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✓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966474"/>
                  </a:ext>
                </a:extLst>
              </a:tr>
              <a:tr h="75595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B050"/>
                          </a:solidFill>
                        </a:rPr>
                        <a:t>Lions; attack; humans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✓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✓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439299"/>
                  </a:ext>
                </a:extLst>
              </a:tr>
              <a:tr h="58571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B050"/>
                          </a:solidFill>
                        </a:rPr>
                        <a:t>Lions; drink; water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✓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✓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466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093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Introducing each other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Organization of the seminar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Introduction to commonsense knowledge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Topic presentation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Seminar survival skills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Topic assignment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Chat bot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092563" cy="435133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Plausibility</a:t>
            </a:r>
          </a:p>
          <a:p>
            <a:pPr lvl="1"/>
            <a:r>
              <a:rPr lang="en-US" dirty="0" smtClean="0"/>
              <a:t>Avoid blunders, detect irony (</a:t>
            </a:r>
            <a:r>
              <a:rPr lang="en-US" dirty="0" smtClean="0">
                <a:solidFill>
                  <a:srgbClr val="00B050"/>
                </a:solidFill>
              </a:rPr>
              <a:t>lion enjoyed taking selfies</a:t>
            </a:r>
            <a:r>
              <a:rPr lang="en-US" dirty="0" smtClean="0"/>
              <a:t>)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Typicality</a:t>
            </a:r>
          </a:p>
          <a:p>
            <a:pPr lvl="1"/>
            <a:r>
              <a:rPr lang="en-US" dirty="0" smtClean="0"/>
              <a:t>Infer missing context (</a:t>
            </a:r>
            <a:r>
              <a:rPr lang="en-US" dirty="0" smtClean="0">
                <a:solidFill>
                  <a:srgbClr val="00B050"/>
                </a:solidFill>
              </a:rPr>
              <a:t>user saw hyenas 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 likely a pack</a:t>
            </a:r>
            <a:r>
              <a:rPr lang="en-US" dirty="0" smtClean="0"/>
              <a:t>)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Remarkability</a:t>
            </a:r>
          </a:p>
          <a:p>
            <a:pPr lvl="1"/>
            <a:r>
              <a:rPr lang="en-US" dirty="0" smtClean="0"/>
              <a:t>Infer concepts (</a:t>
            </a:r>
            <a:r>
              <a:rPr lang="en-US" dirty="0" smtClean="0">
                <a:solidFill>
                  <a:srgbClr val="00B050"/>
                </a:solidFill>
              </a:rPr>
              <a:t>spotted laughing animal 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 hyena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Salience</a:t>
            </a:r>
          </a:p>
          <a:p>
            <a:pPr lvl="1"/>
            <a:r>
              <a:rPr lang="en-US" dirty="0" smtClean="0"/>
              <a:t>Move conversation (</a:t>
            </a:r>
            <a:r>
              <a:rPr lang="en-US" dirty="0" smtClean="0">
                <a:solidFill>
                  <a:srgbClr val="00B050"/>
                </a:solidFill>
              </a:rPr>
              <a:t>user saw lion 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 was it roaring?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23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KR – (Pre)Summary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Expressive proposals exist</a:t>
            </a:r>
          </a:p>
          <a:p>
            <a:endParaRPr lang="en-US" dirty="0"/>
          </a:p>
          <a:p>
            <a:r>
              <a:rPr lang="en-US" dirty="0" smtClean="0"/>
              <a:t>Instantiation hard</a:t>
            </a:r>
          </a:p>
          <a:p>
            <a:pPr lvl="1"/>
            <a:r>
              <a:rPr lang="en-US" dirty="0" smtClean="0"/>
              <a:t>Sparse realization in natural language</a:t>
            </a:r>
          </a:p>
          <a:p>
            <a:pPr lvl="1"/>
            <a:r>
              <a:rPr lang="en-US" dirty="0" smtClean="0"/>
              <a:t>Correct extraction nontrivial</a:t>
            </a:r>
          </a:p>
          <a:p>
            <a:pPr lvl="1"/>
            <a:endParaRPr lang="en-US" dirty="0"/>
          </a:p>
          <a:p>
            <a:r>
              <a:rPr lang="en-US" dirty="0" smtClean="0"/>
              <a:t>Most projects: </a:t>
            </a:r>
            <a:br>
              <a:rPr lang="en-US" dirty="0" smtClean="0"/>
            </a:br>
            <a:r>
              <a:rPr lang="en-US" dirty="0" smtClean="0">
                <a:solidFill>
                  <a:srgbClr val="0070C0"/>
                </a:solidFill>
              </a:rPr>
              <a:t>Pragmatic choice of (subject, predicate, object) triples with a single score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	Lion, hunts, zebra – 0.73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	</a:t>
            </a:r>
            <a:r>
              <a:rPr lang="en-US" dirty="0" smtClean="0">
                <a:solidFill>
                  <a:srgbClr val="00B050"/>
                </a:solidFill>
              </a:rPr>
              <a:t>Lion, drinks, milk – 0.45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01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Triples and done?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Still major design decisions left!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Fixed or open set of predicates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Subject range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Object range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r>
              <a:rPr lang="en-US" dirty="0" smtClean="0"/>
              <a:t>Fixed vs. open predicates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E.g., ConceptNet: ~25 predicates (</a:t>
            </a:r>
            <a:r>
              <a:rPr lang="en-US" dirty="0" err="1" smtClean="0">
                <a:solidFill>
                  <a:srgbClr val="00B050"/>
                </a:solidFill>
              </a:rPr>
              <a:t>isCapableOf</a:t>
            </a:r>
            <a:r>
              <a:rPr lang="en-US" dirty="0" smtClean="0">
                <a:solidFill>
                  <a:srgbClr val="00B050"/>
                </a:solidFill>
              </a:rPr>
              <a:t>, requires, </a:t>
            </a:r>
            <a:r>
              <a:rPr lang="en-US" dirty="0" err="1" smtClean="0">
                <a:solidFill>
                  <a:srgbClr val="00B050"/>
                </a:solidFill>
              </a:rPr>
              <a:t>isA</a:t>
            </a:r>
            <a:r>
              <a:rPr lang="en-US" dirty="0" smtClean="0">
                <a:solidFill>
                  <a:srgbClr val="00B050"/>
                </a:solidFill>
              </a:rPr>
              <a:t>) vs. TupleKB ~1000 textual phrases</a:t>
            </a:r>
          </a:p>
          <a:p>
            <a:r>
              <a:rPr lang="en-US" dirty="0" smtClean="0"/>
              <a:t>Subjects: Strings or disambiguated terms?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Lynx vs. lynx vs. lynx </a:t>
            </a:r>
          </a:p>
          <a:p>
            <a:r>
              <a:rPr lang="en-US" dirty="0" smtClean="0"/>
              <a:t>Granularity and modifiers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Elephant, Foraging elephant? Newborn elephant?</a:t>
            </a:r>
          </a:p>
          <a:p>
            <a:r>
              <a:rPr lang="en-US" dirty="0" smtClean="0"/>
              <a:t>Objects: Entities or open phrases?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Politician, </a:t>
            </a:r>
            <a:r>
              <a:rPr lang="en-US" dirty="0" err="1" smtClean="0">
                <a:solidFill>
                  <a:srgbClr val="00B050"/>
                </a:solidFill>
              </a:rPr>
              <a:t>isCapableOf</a:t>
            </a:r>
            <a:r>
              <a:rPr lang="en-US" dirty="0" smtClean="0">
                <a:solidFill>
                  <a:srgbClr val="00B050"/>
                </a:solidFill>
              </a:rPr>
              <a:t>, promise that impossible things will happen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32</a:t>
            </a:fld>
            <a:endParaRPr lang="en-GB"/>
          </a:p>
        </p:txBody>
      </p:sp>
      <p:pic>
        <p:nvPicPr>
          <p:cNvPr id="5" name="Picture 4" descr="Canada Lynx | Eric Kilby | Flickr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3" t="7853" r="23673" b="12747"/>
          <a:stretch/>
        </p:blipFill>
        <p:spPr>
          <a:xfrm>
            <a:off x="6326260" y="4089847"/>
            <a:ext cx="823215" cy="886408"/>
          </a:xfrm>
          <a:prstGeom prst="rect">
            <a:avLst/>
          </a:prstGeom>
        </p:spPr>
      </p:pic>
      <p:pic>
        <p:nvPicPr>
          <p:cNvPr id="6" name="Picture 5" descr="File:Lynx constellation.gif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175" y="4089847"/>
            <a:ext cx="933768" cy="933768"/>
          </a:xfrm>
          <a:prstGeom prst="rect">
            <a:avLst/>
          </a:prstGeom>
        </p:spPr>
      </p:pic>
      <p:pic>
        <p:nvPicPr>
          <p:cNvPr id="7" name="Picture 6" descr="File:Applications-internet Gion.svg - Wikimedia Common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943" y="4089847"/>
            <a:ext cx="951723" cy="95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27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Knowledge representation – Summary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Balance between </a:t>
            </a:r>
            <a:r>
              <a:rPr lang="en-US" dirty="0">
                <a:solidFill>
                  <a:srgbClr val="0070C0"/>
                </a:solidFill>
              </a:rPr>
              <a:t>expressivity</a:t>
            </a:r>
            <a:r>
              <a:rPr lang="en-US" dirty="0"/>
              <a:t> and </a:t>
            </a:r>
            <a:r>
              <a:rPr lang="en-US" dirty="0" smtClean="0">
                <a:solidFill>
                  <a:srgbClr val="0070C0"/>
                </a:solidFill>
              </a:rPr>
              <a:t>extractive tractability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Use cases impact choice of formalism</a:t>
            </a:r>
          </a:p>
          <a:p>
            <a:pPr lvl="1"/>
            <a:r>
              <a:rPr lang="en-US" dirty="0" smtClean="0"/>
              <a:t>Dialogue/QA: Textual phrases help matches</a:t>
            </a:r>
          </a:p>
          <a:p>
            <a:pPr lvl="1"/>
            <a:r>
              <a:rPr lang="en-US" dirty="0" smtClean="0"/>
              <a:t>Entity comparison: Stricter predicates help matching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92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7973483" cy="478684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Motivation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Knowledge representation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Crowdsourcing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Text Extraction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Transformer-based techniques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Consolidation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Summary and Outlook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01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trike="sngStrike" dirty="0" smtClean="0"/>
              <a:t>Crowdsourcing</a:t>
            </a:r>
            <a:r>
              <a:rPr lang="en-US" dirty="0" smtClean="0"/>
              <a:t> Expert annotation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WordNet</a:t>
            </a:r>
            <a:r>
              <a:rPr lang="en-US" dirty="0" smtClean="0"/>
              <a:t> [Miller and </a:t>
            </a:r>
            <a:r>
              <a:rPr lang="en-US" dirty="0" err="1" smtClean="0"/>
              <a:t>Fellbaum</a:t>
            </a:r>
            <a:r>
              <a:rPr lang="en-US" dirty="0" smtClean="0"/>
              <a:t>, ~80s]</a:t>
            </a:r>
          </a:p>
          <a:p>
            <a:pPr lvl="1"/>
            <a:r>
              <a:rPr lang="en-US" dirty="0" smtClean="0"/>
              <a:t>Lexical resource still popular today</a:t>
            </a:r>
          </a:p>
          <a:p>
            <a:pPr lvl="1"/>
            <a:r>
              <a:rPr lang="en-US" dirty="0" smtClean="0"/>
              <a:t>Is-A, synonym, </a:t>
            </a:r>
            <a:r>
              <a:rPr lang="en-US" dirty="0" err="1" smtClean="0"/>
              <a:t>partOf</a:t>
            </a:r>
            <a:endParaRPr lang="en-US" dirty="0" smtClean="0"/>
          </a:p>
          <a:p>
            <a:pPr lvl="1"/>
            <a:r>
              <a:rPr lang="en-US" dirty="0" smtClean="0"/>
              <a:t>~200k word senses</a:t>
            </a:r>
          </a:p>
          <a:p>
            <a:pPr lvl="1"/>
            <a:r>
              <a:rPr lang="en-US" dirty="0" smtClean="0"/>
              <a:t>2 expert annotators (=authors)</a:t>
            </a:r>
          </a:p>
          <a:p>
            <a:pPr lvl="1"/>
            <a:r>
              <a:rPr lang="en-US" dirty="0" smtClean="0"/>
              <a:t>Limitations: Imbalance, idiosyncrasies,</a:t>
            </a:r>
            <a:br>
              <a:rPr lang="en-US" dirty="0" smtClean="0"/>
            </a:br>
            <a:r>
              <a:rPr lang="en-US" dirty="0" smtClean="0"/>
              <a:t>lack of scores/ranking</a:t>
            </a:r>
          </a:p>
          <a:p>
            <a:pPr lvl="1"/>
            <a:endParaRPr lang="en-US" dirty="0"/>
          </a:p>
          <a:p>
            <a:r>
              <a:rPr lang="en-US" dirty="0" err="1" smtClean="0">
                <a:solidFill>
                  <a:srgbClr val="0070C0"/>
                </a:solidFill>
              </a:rPr>
              <a:t>Cyc</a:t>
            </a:r>
            <a:r>
              <a:rPr lang="en-US" dirty="0" smtClean="0"/>
              <a:t> [</a:t>
            </a:r>
            <a:r>
              <a:rPr lang="en-US" dirty="0" err="1" smtClean="0"/>
              <a:t>Lenat</a:t>
            </a:r>
            <a:r>
              <a:rPr lang="en-US" dirty="0" smtClean="0"/>
              <a:t>, ~80s]</a:t>
            </a:r>
          </a:p>
          <a:p>
            <a:pPr lvl="1"/>
            <a:r>
              <a:rPr lang="en-US" dirty="0" smtClean="0"/>
              <a:t>CSK, world knowledge, rules</a:t>
            </a:r>
          </a:p>
          <a:p>
            <a:pPr lvl="1"/>
            <a:r>
              <a:rPr lang="en-US" dirty="0" smtClean="0"/>
              <a:t>Hired experts on specific domains</a:t>
            </a:r>
          </a:p>
          <a:p>
            <a:pPr lvl="1"/>
            <a:r>
              <a:rPr lang="en-US" dirty="0" smtClean="0"/>
              <a:t>&gt;1000 person-years of effort estimated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Next projects: Harness power of laypeople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35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700" y="1299707"/>
            <a:ext cx="3737300" cy="307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5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Open Mind Common Sense / ConceptNet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Havasi</a:t>
            </a:r>
            <a:r>
              <a:rPr lang="en-US" dirty="0" smtClean="0"/>
              <a:t> et al., MIT ~1999 [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://conceptnet.io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]</a:t>
            </a:r>
          </a:p>
          <a:p>
            <a:r>
              <a:rPr lang="en-US" dirty="0" smtClean="0"/>
              <a:t>CSK for ~25 relations</a:t>
            </a:r>
          </a:p>
          <a:p>
            <a:pPr lvl="1"/>
            <a:r>
              <a:rPr lang="en-US" dirty="0" smtClean="0"/>
              <a:t>Construction statistics</a:t>
            </a:r>
          </a:p>
          <a:p>
            <a:pPr lvl="2"/>
            <a:r>
              <a:rPr lang="en-US" dirty="0" smtClean="0"/>
              <a:t>~14k volunteers filled in sentences with blanks</a:t>
            </a:r>
          </a:p>
          <a:p>
            <a:pPr lvl="2"/>
            <a:r>
              <a:rPr lang="en-US" dirty="0" smtClean="0"/>
              <a:t>~700 </a:t>
            </a:r>
            <a:r>
              <a:rPr lang="en-US" dirty="0"/>
              <a:t>000 English sentences </a:t>
            </a:r>
            <a:endParaRPr lang="en-US" dirty="0" smtClean="0"/>
          </a:p>
          <a:p>
            <a:pPr lvl="2"/>
            <a:r>
              <a:rPr lang="en-US" dirty="0" smtClean="0"/>
              <a:t>NLP tools: 300 </a:t>
            </a:r>
            <a:r>
              <a:rPr lang="en-US" dirty="0"/>
              <a:t>000 concepts and 1.6 million </a:t>
            </a:r>
            <a:r>
              <a:rPr lang="en-US" dirty="0" smtClean="0"/>
              <a:t>assertions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36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506686" y="607514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</a:rPr>
              <a:t>[ConceptNet </a:t>
            </a:r>
            <a:r>
              <a:rPr lang="en-US" dirty="0">
                <a:latin typeface="Arial" panose="020B0604020202020204" pitchFamily="34" charset="0"/>
              </a:rPr>
              <a:t>— a practical commonsense reasoning </a:t>
            </a:r>
            <a:r>
              <a:rPr lang="en-US" dirty="0" smtClean="0">
                <a:latin typeface="Arial" panose="020B0604020202020204" pitchFamily="34" charset="0"/>
              </a:rPr>
              <a:t>tool-kit, Liu and Singh, 2004]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28924"/>
          <a:stretch/>
        </p:blipFill>
        <p:spPr>
          <a:xfrm>
            <a:off x="430130" y="4368115"/>
            <a:ext cx="8489011" cy="179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Open Mind Common Sense / ConceptNet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37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720" y="2074642"/>
            <a:ext cx="7227219" cy="410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0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Verbosity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874683" cy="453072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2-player game inspired by Taboo</a:t>
            </a:r>
          </a:p>
          <a:p>
            <a:r>
              <a:rPr lang="en-US" dirty="0" smtClean="0"/>
              <a:t>Narrator must describe a word by </a:t>
            </a:r>
            <a:r>
              <a:rPr lang="en-US" dirty="0" err="1" smtClean="0"/>
              <a:t>fillig</a:t>
            </a:r>
            <a:r>
              <a:rPr lang="en-US" dirty="0" smtClean="0"/>
              <a:t> blanks in templates</a:t>
            </a:r>
          </a:p>
          <a:p>
            <a:pPr lvl="1"/>
            <a:r>
              <a:rPr lang="en-US" dirty="0"/>
              <a:t>___ is a kind of ___. Allows for hierarchical categorization. </a:t>
            </a:r>
            <a:endParaRPr lang="en-US" dirty="0" smtClean="0"/>
          </a:p>
          <a:p>
            <a:pPr lvl="1"/>
            <a:r>
              <a:rPr lang="en-US" dirty="0" smtClean="0"/>
              <a:t>___ </a:t>
            </a:r>
            <a:r>
              <a:rPr lang="en-US" dirty="0"/>
              <a:t>is used for ___. Provides information about the purpose of a word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___ </a:t>
            </a:r>
            <a:r>
              <a:rPr lang="en-US" dirty="0"/>
              <a:t>is typically near/in/on ___ (three templates). Provide spatial data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___ </a:t>
            </a:r>
            <a:r>
              <a:rPr lang="en-US" dirty="0"/>
              <a:t>is the opposite of ___ / ___ is related to ___(two templates). Provide data about basic relations between words.</a:t>
            </a:r>
            <a:endParaRPr lang="en-US" dirty="0" smtClean="0"/>
          </a:p>
          <a:p>
            <a:r>
              <a:rPr lang="en-US" dirty="0" smtClean="0"/>
              <a:t>Templates give rise to CSK assertions</a:t>
            </a:r>
          </a:p>
          <a:p>
            <a:r>
              <a:rPr lang="en-US" dirty="0" smtClean="0"/>
              <a:t>Verification via automated narrator that replays human assertions</a:t>
            </a:r>
          </a:p>
          <a:p>
            <a:r>
              <a:rPr lang="en-US" dirty="0" smtClean="0"/>
              <a:t>Used to feed ConceptNet</a:t>
            </a:r>
          </a:p>
          <a:p>
            <a:r>
              <a:rPr lang="en-US" dirty="0" smtClean="0"/>
              <a:t>High-quality: 85% of sentences rated as correct by 6/6 annotators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38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358294" y="6171685"/>
            <a:ext cx="2937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Ahn</a:t>
            </a:r>
            <a:r>
              <a:rPr lang="en-US" dirty="0" smtClean="0"/>
              <a:t> et al., 2006]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580" y="1690689"/>
            <a:ext cx="3681882" cy="399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55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48882"/>
            <a:ext cx="7886700" cy="4628081"/>
          </a:xfrm>
        </p:spPr>
        <p:txBody>
          <a:bodyPr/>
          <a:lstStyle/>
          <a:p>
            <a:r>
              <a:rPr lang="en-US" dirty="0" smtClean="0"/>
              <a:t>Targets event knowledge</a:t>
            </a:r>
          </a:p>
          <a:p>
            <a:pPr marL="0" indent="0">
              <a:buNone/>
            </a:pPr>
            <a:r>
              <a:rPr lang="en-US" sz="1400" dirty="0" smtClean="0"/>
              <a:t>			https</a:t>
            </a:r>
            <a:r>
              <a:rPr lang="en-US" sz="1400" dirty="0"/>
              <a:t>://mosaickg.apps.allenai.org/kg_atomic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39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875866" y="6419321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[Sap et al., AAAI 2019]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133" y="2424506"/>
            <a:ext cx="5537729" cy="3931845"/>
          </a:xfrm>
          <a:prstGeom prst="rect">
            <a:avLst/>
          </a:prstGeom>
        </p:spPr>
      </p:pic>
      <p:sp>
        <p:nvSpPr>
          <p:cNvPr id="7" name="Arc 6"/>
          <p:cNvSpPr/>
          <p:nvPr/>
        </p:nvSpPr>
        <p:spPr>
          <a:xfrm>
            <a:off x="5414698" y="5308600"/>
            <a:ext cx="1925902" cy="211667"/>
          </a:xfrm>
          <a:prstGeom prst="arc">
            <a:avLst>
              <a:gd name="adj1" fmla="val 16200000"/>
              <a:gd name="adj2" fmla="val 1017335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>
            <a:off x="5473964" y="5583237"/>
            <a:ext cx="1925902" cy="177799"/>
          </a:xfrm>
          <a:prstGeom prst="arc">
            <a:avLst>
              <a:gd name="adj1" fmla="val 11445480"/>
              <a:gd name="adj2" fmla="val 550907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69717" y="5238523"/>
            <a:ext cx="1947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Redundancies!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3939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Simon </a:t>
            </a:r>
            <a:r>
              <a:rPr lang="en-US" dirty="0" err="1" smtClean="0"/>
              <a:t>Razniewski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200" dirty="0" smtClean="0"/>
              <a:t>Senior Researcher </a:t>
            </a:r>
            <a:r>
              <a:rPr lang="en-US" sz="2200" dirty="0"/>
              <a:t>at MPII, </a:t>
            </a:r>
            <a:r>
              <a:rPr lang="en-US" sz="2200" dirty="0" smtClean="0"/>
              <a:t>Department 5</a:t>
            </a:r>
          </a:p>
          <a:p>
            <a:r>
              <a:rPr lang="en-US" sz="2200" dirty="0" smtClean="0"/>
              <a:t>Heading </a:t>
            </a:r>
            <a:r>
              <a:rPr lang="en-US" sz="2200" dirty="0">
                <a:solidFill>
                  <a:schemeClr val="accent1"/>
                </a:solidFill>
              </a:rPr>
              <a:t>“Knowledge Base Construction and Quality”</a:t>
            </a:r>
            <a:r>
              <a:rPr lang="en-US" sz="2200" dirty="0" smtClean="0"/>
              <a:t> area</a:t>
            </a:r>
            <a:endParaRPr lang="en-US" sz="2200" dirty="0"/>
          </a:p>
          <a:p>
            <a:endParaRPr lang="en-US" sz="2200" dirty="0" smtClean="0"/>
          </a:p>
          <a:p>
            <a:r>
              <a:rPr lang="en-US" sz="2200" dirty="0" smtClean="0"/>
              <a:t>Background</a:t>
            </a:r>
            <a:endParaRPr lang="en-US" sz="2200" dirty="0"/>
          </a:p>
          <a:p>
            <a:pPr lvl="1"/>
            <a:r>
              <a:rPr lang="en-US" sz="1800" dirty="0" smtClean="0"/>
              <a:t>Assistant </a:t>
            </a:r>
            <a:r>
              <a:rPr lang="en-US" sz="1800" dirty="0"/>
              <a:t>professor at </a:t>
            </a:r>
            <a:r>
              <a:rPr lang="en-US" sz="1800" dirty="0">
                <a:solidFill>
                  <a:schemeClr val="accent1"/>
                </a:solidFill>
              </a:rPr>
              <a:t>FU </a:t>
            </a:r>
            <a:r>
              <a:rPr lang="en-US" sz="1800" dirty="0" err="1">
                <a:solidFill>
                  <a:schemeClr val="accent1"/>
                </a:solidFill>
              </a:rPr>
              <a:t>Bozen</a:t>
            </a:r>
            <a:r>
              <a:rPr lang="en-US" sz="1800" dirty="0">
                <a:solidFill>
                  <a:schemeClr val="accent1"/>
                </a:solidFill>
              </a:rPr>
              <a:t>-Bolzano</a:t>
            </a:r>
            <a:r>
              <a:rPr lang="en-US" sz="1800" dirty="0"/>
              <a:t>, Italy, </a:t>
            </a:r>
            <a:r>
              <a:rPr lang="en-US" sz="1800" dirty="0" smtClean="0"/>
              <a:t>2014-2017</a:t>
            </a:r>
          </a:p>
          <a:p>
            <a:pPr lvl="1"/>
            <a:r>
              <a:rPr lang="en-US" sz="1800" dirty="0" smtClean="0"/>
              <a:t>Extended visits at </a:t>
            </a:r>
            <a:r>
              <a:rPr lang="en-US" sz="1800" dirty="0" smtClean="0">
                <a:solidFill>
                  <a:schemeClr val="accent1"/>
                </a:solidFill>
              </a:rPr>
              <a:t>AT&amp;T Labs-Research, University of Queensland, UC San Diego</a:t>
            </a:r>
            <a:endParaRPr lang="en-US" sz="1800" dirty="0">
              <a:solidFill>
                <a:schemeClr val="accent1"/>
              </a:solidFill>
            </a:endParaRPr>
          </a:p>
          <a:p>
            <a:pPr lvl="1"/>
            <a:r>
              <a:rPr lang="en-US" sz="1800" dirty="0"/>
              <a:t>PhD </a:t>
            </a:r>
            <a:r>
              <a:rPr lang="en-US" sz="1800" dirty="0" smtClean="0">
                <a:solidFill>
                  <a:schemeClr val="accent1"/>
                </a:solidFill>
              </a:rPr>
              <a:t>FU </a:t>
            </a:r>
            <a:r>
              <a:rPr lang="en-US" sz="1800" dirty="0" err="1" smtClean="0">
                <a:solidFill>
                  <a:schemeClr val="accent1"/>
                </a:solidFill>
              </a:rPr>
              <a:t>Bozen</a:t>
            </a:r>
            <a:r>
              <a:rPr lang="en-US" sz="1800" dirty="0" smtClean="0">
                <a:solidFill>
                  <a:schemeClr val="accent1"/>
                </a:solidFill>
              </a:rPr>
              <a:t>-Bolzano</a:t>
            </a:r>
            <a:r>
              <a:rPr lang="en-US" sz="1800" dirty="0" smtClean="0"/>
              <a:t>, </a:t>
            </a:r>
            <a:r>
              <a:rPr lang="en-US" sz="1800" dirty="0"/>
              <a:t>2014</a:t>
            </a:r>
          </a:p>
          <a:p>
            <a:pPr lvl="1"/>
            <a:r>
              <a:rPr lang="en-US" sz="1800" dirty="0" err="1"/>
              <a:t>Diplom</a:t>
            </a:r>
            <a:r>
              <a:rPr lang="en-US" sz="1800" dirty="0"/>
              <a:t> at </a:t>
            </a:r>
            <a:r>
              <a:rPr lang="en-US" sz="1800" dirty="0">
                <a:solidFill>
                  <a:schemeClr val="accent1"/>
                </a:solidFill>
              </a:rPr>
              <a:t>TU Dresden</a:t>
            </a:r>
            <a:r>
              <a:rPr lang="en-US" sz="1800" dirty="0"/>
              <a:t>, 2010</a:t>
            </a:r>
          </a:p>
          <a:p>
            <a:endParaRPr lang="en-US" dirty="0" smtClean="0"/>
          </a:p>
          <a:p>
            <a:r>
              <a:rPr lang="en-US" sz="2200" dirty="0" smtClean="0"/>
              <a:t>Background:</a:t>
            </a:r>
            <a:endParaRPr lang="en-US" sz="2200" dirty="0"/>
          </a:p>
          <a:p>
            <a:pPr lvl="1"/>
            <a:r>
              <a:rPr lang="en-US" sz="1800" dirty="0">
                <a:solidFill>
                  <a:schemeClr val="accent1"/>
                </a:solidFill>
              </a:rPr>
              <a:t>Logics, databases, Semantic Web</a:t>
            </a:r>
          </a:p>
          <a:p>
            <a:pPr lvl="1"/>
            <a:r>
              <a:rPr lang="en-US" sz="1800" dirty="0">
                <a:solidFill>
                  <a:schemeClr val="accent1"/>
                </a:solidFill>
              </a:rPr>
              <a:t>More recently IR, </a:t>
            </a:r>
            <a:r>
              <a:rPr lang="en-US" sz="1800" dirty="0" smtClean="0">
                <a:solidFill>
                  <a:schemeClr val="accent1"/>
                </a:solidFill>
              </a:rPr>
              <a:t>(applied) </a:t>
            </a:r>
            <a:r>
              <a:rPr lang="en-US" sz="1800" dirty="0">
                <a:solidFill>
                  <a:schemeClr val="accent1"/>
                </a:solidFill>
              </a:rPr>
              <a:t>NLP, ML, </a:t>
            </a:r>
            <a:r>
              <a:rPr lang="en-US" sz="1800" dirty="0" smtClean="0">
                <a:solidFill>
                  <a:schemeClr val="accent1"/>
                </a:solidFill>
              </a:rPr>
              <a:t>…</a:t>
            </a:r>
            <a:endParaRPr lang="en-US" dirty="0"/>
          </a:p>
          <a:p>
            <a:endParaRPr lang="en-US" sz="2000" dirty="0"/>
          </a:p>
          <a:p>
            <a:r>
              <a:rPr lang="en-US" sz="2200" dirty="0"/>
              <a:t>Research </a:t>
            </a:r>
            <a:r>
              <a:rPr lang="en-US" sz="2200" dirty="0" smtClean="0"/>
              <a:t>interests:</a:t>
            </a:r>
            <a:endParaRPr lang="en-US" sz="2200" dirty="0"/>
          </a:p>
          <a:p>
            <a:pPr lvl="1"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accent1"/>
                </a:solidFill>
              </a:rPr>
              <a:t>Information extraction, knowledge base construction, data quality, …</a:t>
            </a:r>
          </a:p>
          <a:p>
            <a:pPr lvl="1">
              <a:buFont typeface="Wingdings" pitchFamily="2" charset="2"/>
              <a:buChar char="§"/>
            </a:pP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8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332817" cy="435133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Archetype of large-scale paid crowdsourcing</a:t>
            </a:r>
          </a:p>
          <a:p>
            <a:r>
              <a:rPr lang="en-US" dirty="0" smtClean="0"/>
              <a:t>Subjects from text extraction (24k event phrases)</a:t>
            </a:r>
          </a:p>
          <a:p>
            <a:r>
              <a:rPr lang="en-US" dirty="0" smtClean="0"/>
              <a:t>Statement creation</a:t>
            </a:r>
          </a:p>
          <a:p>
            <a:pPr lvl="1"/>
            <a:r>
              <a:rPr lang="en-US" dirty="0" smtClean="0"/>
              <a:t>3 workers per subject</a:t>
            </a:r>
          </a:p>
          <a:p>
            <a:pPr lvl="1"/>
            <a:r>
              <a:rPr lang="en-US" dirty="0" smtClean="0"/>
              <a:t>Free-form interface</a:t>
            </a:r>
          </a:p>
          <a:p>
            <a:pPr lvl="1"/>
            <a:r>
              <a:rPr lang="en-US" dirty="0" smtClean="0"/>
              <a:t>~12$/hour</a:t>
            </a:r>
          </a:p>
          <a:p>
            <a:pPr lvl="1"/>
            <a:r>
              <a:rPr lang="en-US" dirty="0" smtClean="0"/>
              <a:t>300k statements</a:t>
            </a:r>
          </a:p>
          <a:p>
            <a:pPr lvl="1"/>
            <a:r>
              <a:rPr lang="en-US" dirty="0" smtClean="0"/>
              <a:t>3*5 minute/subject (?) </a:t>
            </a:r>
            <a:r>
              <a:rPr lang="en-US" dirty="0" smtClean="0">
                <a:sym typeface="Wingdings" panose="05000000000000000000" pitchFamily="2" charset="2"/>
              </a:rPr>
              <a:t> ~$100k cost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40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100" y="1360521"/>
            <a:ext cx="4068233" cy="453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1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Quasimodo evaluation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 KB construction effort!</a:t>
            </a:r>
          </a:p>
          <a:p>
            <a:r>
              <a:rPr lang="en-US" dirty="0" smtClean="0"/>
              <a:t>Only tiny slice of humans data for evaluation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sz="1400" dirty="0" smtClean="0">
                <a:hlinkClick r:id="rId2"/>
              </a:rPr>
              <a:t>https</a:t>
            </a:r>
            <a:r>
              <a:rPr lang="en-US" sz="1400" dirty="0">
                <a:hlinkClick r:id="rId2"/>
              </a:rPr>
              <a:t>://</a:t>
            </a:r>
            <a:r>
              <a:rPr lang="en-US" sz="1400" dirty="0" smtClean="0">
                <a:hlinkClick r:id="rId2"/>
              </a:rPr>
              <a:t>www.mpi-inf.mpg.de/fileadmin/inf/d5/research/quasimodo/CSK-crowd-for-recall.xlsx</a:t>
            </a:r>
            <a:endParaRPr lang="en-US" sz="1400" dirty="0" smtClean="0"/>
          </a:p>
          <a:p>
            <a:pPr marL="0" indent="0">
              <a:buNone/>
            </a:pPr>
            <a:r>
              <a:rPr lang="en-US" dirty="0"/>
              <a:t>2400 statements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41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038600" y="5943600"/>
            <a:ext cx="3141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[Romero et al., CIKM 2019]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9" y="4109498"/>
            <a:ext cx="8981881" cy="110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4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42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20" y="365126"/>
            <a:ext cx="5717377" cy="32713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120" y="3841890"/>
            <a:ext cx="4576755" cy="8401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r="14011"/>
          <a:stretch/>
        </p:blipFill>
        <p:spPr>
          <a:xfrm>
            <a:off x="5226709" y="1378865"/>
            <a:ext cx="3527824" cy="42131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7120" y="4960906"/>
            <a:ext cx="7239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Still lots of misunderstandings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“I know a surgeon”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“U</a:t>
            </a:r>
            <a:r>
              <a:rPr lang="es-ES" dirty="0" smtClean="0">
                <a:solidFill>
                  <a:srgbClr val="00B050"/>
                </a:solidFill>
              </a:rPr>
              <a:t>n </a:t>
            </a:r>
            <a:r>
              <a:rPr lang="es-ES" dirty="0">
                <a:solidFill>
                  <a:srgbClr val="00B050"/>
                </a:solidFill>
              </a:rPr>
              <a:t>cirujano es un gran </a:t>
            </a:r>
            <a:r>
              <a:rPr lang="es-ES" dirty="0" smtClean="0">
                <a:solidFill>
                  <a:srgbClr val="00B050"/>
                </a:solidFill>
              </a:rPr>
              <a:t>hombre”</a:t>
            </a:r>
          </a:p>
          <a:p>
            <a:r>
              <a:rPr lang="es-ES" dirty="0" smtClean="0">
                <a:solidFill>
                  <a:srgbClr val="00B050"/>
                </a:solidFill>
              </a:rPr>
              <a:t>“</a:t>
            </a:r>
            <a:r>
              <a:rPr lang="es-ES" dirty="0" err="1" smtClean="0">
                <a:solidFill>
                  <a:srgbClr val="00B050"/>
                </a:solidFill>
              </a:rPr>
              <a:t>The</a:t>
            </a:r>
            <a:r>
              <a:rPr lang="es-ES" dirty="0" smtClean="0">
                <a:solidFill>
                  <a:srgbClr val="00B050"/>
                </a:solidFill>
              </a:rPr>
              <a:t> </a:t>
            </a:r>
            <a:r>
              <a:rPr lang="es-ES" dirty="0" err="1" smtClean="0">
                <a:solidFill>
                  <a:srgbClr val="00B050"/>
                </a:solidFill>
              </a:rPr>
              <a:t>heart</a:t>
            </a:r>
            <a:r>
              <a:rPr lang="es-ES" dirty="0" smtClean="0">
                <a:solidFill>
                  <a:srgbClr val="00B050"/>
                </a:solidFill>
              </a:rPr>
              <a:t> </a:t>
            </a:r>
            <a:r>
              <a:rPr lang="es-ES" dirty="0" err="1" smtClean="0">
                <a:solidFill>
                  <a:srgbClr val="00B050"/>
                </a:solidFill>
              </a:rPr>
              <a:t>surgeon</a:t>
            </a:r>
            <a:r>
              <a:rPr lang="es-ES" dirty="0" smtClean="0">
                <a:solidFill>
                  <a:srgbClr val="00B050"/>
                </a:solidFill>
              </a:rPr>
              <a:t>”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319" y="6176963"/>
            <a:ext cx="5489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 Second round of peer filtering might help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93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Wikidata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Collaborative knowledge base construction effort</a:t>
            </a:r>
          </a:p>
          <a:p>
            <a:r>
              <a:rPr lang="en-US" dirty="0" smtClean="0"/>
              <a:t>Under umbrella of Wikimedia foundation</a:t>
            </a:r>
          </a:p>
          <a:p>
            <a:r>
              <a:rPr lang="en-US" dirty="0" smtClean="0"/>
              <a:t>Best public source on encyclopedic knowledge today</a:t>
            </a:r>
          </a:p>
          <a:p>
            <a:r>
              <a:rPr lang="en-US" dirty="0" smtClean="0"/>
              <a:t>Commonsense:</a:t>
            </a:r>
          </a:p>
          <a:p>
            <a:pPr lvl="1"/>
            <a:r>
              <a:rPr lang="en-US" dirty="0" smtClean="0"/>
              <a:t>Comparably lower coverage</a:t>
            </a:r>
          </a:p>
          <a:p>
            <a:pPr lvl="1"/>
            <a:r>
              <a:rPr lang="en-US" dirty="0" smtClean="0"/>
              <a:t>Roughly comparable to </a:t>
            </a:r>
            <a:r>
              <a:rPr lang="en-US" dirty="0" err="1" smtClean="0"/>
              <a:t>ConceptNet</a:t>
            </a:r>
            <a:endParaRPr lang="en-US" dirty="0" smtClean="0"/>
          </a:p>
          <a:p>
            <a:pPr lvl="1"/>
            <a:r>
              <a:rPr lang="en-US" dirty="0" smtClean="0"/>
              <a:t>Growing…to be monitored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					[</a:t>
            </a:r>
            <a:r>
              <a:rPr lang="en-US" dirty="0" err="1" smtClean="0"/>
              <a:t>Ilievski</a:t>
            </a:r>
            <a:r>
              <a:rPr lang="en-US" dirty="0" smtClean="0"/>
              <a:t> et al, </a:t>
            </a:r>
            <a:r>
              <a:rPr lang="en-US" dirty="0" err="1" smtClean="0"/>
              <a:t>Arxiv</a:t>
            </a:r>
            <a:r>
              <a:rPr lang="en-US" dirty="0" smtClean="0"/>
              <a:t> 2020]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91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Crowdsourcing - Summary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825625"/>
          <a:ext cx="6309360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340">
                  <a:extLst>
                    <a:ext uri="{9D8B030D-6E8A-4147-A177-3AD203B41FA5}">
                      <a16:colId xmlns:a16="http://schemas.microsoft.com/office/drawing/2014/main" val="2934112972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1009619153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907492148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35469286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Focus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#statements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126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WordNet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Taxonomical relations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175k </a:t>
                      </a:r>
                      <a:r>
                        <a:rPr lang="en-US" dirty="0" err="1" smtClean="0"/>
                        <a:t>synsets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Expert-built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681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Cyc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General statements</a:t>
                      </a:r>
                      <a:r>
                        <a:rPr lang="en-US" baseline="0" dirty="0" smtClean="0"/>
                        <a:t> and rules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OpenCyc</a:t>
                      </a:r>
                      <a:r>
                        <a:rPr lang="en-US" dirty="0" smtClean="0"/>
                        <a:t>: ~2 M statements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Expert-built, closed</a:t>
                      </a:r>
                      <a:r>
                        <a:rPr lang="en-US" baseline="0" dirty="0" smtClean="0"/>
                        <a:t> source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539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ConceptNet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Object properties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 M statements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700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Atomic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877k statements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110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Wikidata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Object</a:t>
                      </a:r>
                      <a:r>
                        <a:rPr lang="en-US" baseline="0" dirty="0" smtClean="0"/>
                        <a:t> properties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100k CSK</a:t>
                      </a:r>
                      <a:r>
                        <a:rPr lang="en-US" baseline="0" dirty="0" smtClean="0"/>
                        <a:t> statements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Editable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41678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44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66531" y="5756988"/>
            <a:ext cx="5019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Limited by volunteer effort/money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Targeted domains in reach for industrial efforts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Quality assurance important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62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7973483" cy="478684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Motivation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Knowledge representation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Crowdsourcing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Text Extraction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Transformer-based techniques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Consolidation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Summary and Outlook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60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Text extraction topic of long attention in </a:t>
            </a:r>
            <a:r>
              <a:rPr lang="en-US" dirty="0" smtClean="0">
                <a:solidFill>
                  <a:srgbClr val="0070C0"/>
                </a:solidFill>
              </a:rPr>
              <a:t>KBC/NLP</a:t>
            </a:r>
          </a:p>
          <a:p>
            <a:r>
              <a:rPr lang="en-US" dirty="0" smtClean="0"/>
              <a:t>Idea: </a:t>
            </a:r>
            <a:r>
              <a:rPr lang="en-US" dirty="0" smtClean="0">
                <a:solidFill>
                  <a:srgbClr val="0070C0"/>
                </a:solidFill>
              </a:rPr>
              <a:t>Exploit patterns/commonalities </a:t>
            </a:r>
            <a:r>
              <a:rPr lang="en-US" dirty="0" smtClean="0"/>
              <a:t>in natural language in order to extract commonsense knowledge</a:t>
            </a:r>
          </a:p>
          <a:p>
            <a:pPr lvl="1"/>
            <a:r>
              <a:rPr lang="en-US" dirty="0" smtClean="0"/>
              <a:t>Lynx eat hares</a:t>
            </a:r>
          </a:p>
          <a:p>
            <a:pPr lvl="1"/>
            <a:r>
              <a:rPr lang="en-US" dirty="0" smtClean="0"/>
              <a:t>Elephants eat grass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dirty="0" smtClean="0"/>
              <a:t>_ eats _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Design points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Choice of sources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Choice of extraction method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Choice of consolidation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Prominent projects:</a:t>
            </a:r>
          </a:p>
          <a:p>
            <a:pPr lvl="1"/>
            <a:r>
              <a:rPr lang="en-US" dirty="0" smtClean="0"/>
              <a:t>WebChild</a:t>
            </a:r>
          </a:p>
          <a:p>
            <a:pPr lvl="1"/>
            <a:r>
              <a:rPr lang="en-US" dirty="0" smtClean="0"/>
              <a:t>TupleKB</a:t>
            </a:r>
          </a:p>
          <a:p>
            <a:pPr lvl="1"/>
            <a:r>
              <a:rPr lang="en-US" dirty="0" smtClean="0"/>
              <a:t>Quasimodo</a:t>
            </a:r>
          </a:p>
          <a:p>
            <a:pPr lvl="1"/>
            <a:r>
              <a:rPr lang="en-US" dirty="0" err="1" smtClean="0"/>
              <a:t>DoQ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66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point 1 – Extraction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Wikipedia</a:t>
            </a:r>
          </a:p>
          <a:p>
            <a:r>
              <a:rPr lang="en-US" dirty="0" smtClean="0"/>
              <a:t>Books and other dedicated sources</a:t>
            </a:r>
          </a:p>
          <a:p>
            <a:pPr lvl="1"/>
            <a:r>
              <a:rPr lang="en-US" dirty="0" smtClean="0"/>
              <a:t>ARC science corpus</a:t>
            </a:r>
          </a:p>
          <a:p>
            <a:r>
              <a:rPr lang="en-US" dirty="0" smtClean="0"/>
              <a:t>Web crawls</a:t>
            </a:r>
          </a:p>
          <a:p>
            <a:pPr lvl="1"/>
            <a:r>
              <a:rPr lang="en-US" dirty="0" err="1" smtClean="0"/>
              <a:t>ClueWeb</a:t>
            </a:r>
            <a:endParaRPr lang="en-US" dirty="0" smtClean="0"/>
          </a:p>
          <a:p>
            <a:pPr lvl="1"/>
            <a:r>
              <a:rPr lang="en-US" dirty="0" err="1" smtClean="0"/>
              <a:t>CommonCrawl</a:t>
            </a:r>
            <a:endParaRPr lang="en-US" dirty="0" smtClean="0"/>
          </a:p>
          <a:p>
            <a:r>
              <a:rPr lang="en-US" dirty="0" smtClean="0"/>
              <a:t>Web search</a:t>
            </a:r>
          </a:p>
          <a:p>
            <a:r>
              <a:rPr lang="en-US" dirty="0" smtClean="0"/>
              <a:t>Forums</a:t>
            </a:r>
          </a:p>
          <a:p>
            <a:pPr lvl="1"/>
            <a:r>
              <a:rPr lang="en-US" dirty="0" err="1" smtClean="0"/>
              <a:t>Reddit</a:t>
            </a:r>
            <a:endParaRPr lang="en-US" dirty="0" smtClean="0"/>
          </a:p>
          <a:p>
            <a:pPr lvl="1"/>
            <a:r>
              <a:rPr lang="en-US" dirty="0" smtClean="0"/>
              <a:t>Yahoo Answers</a:t>
            </a:r>
          </a:p>
          <a:p>
            <a:r>
              <a:rPr lang="en-US" dirty="0" smtClean="0"/>
              <a:t>Search engine query logs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47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Design point 2 – Extraction scheme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Manual patterns</a:t>
            </a:r>
          </a:p>
          <a:p>
            <a:pPr lvl="1"/>
            <a:r>
              <a:rPr lang="en-US" dirty="0" smtClean="0"/>
              <a:t>Hearst patterns etc.</a:t>
            </a:r>
          </a:p>
          <a:p>
            <a:r>
              <a:rPr lang="en-US" dirty="0" smtClean="0"/>
              <a:t>Co-occurrence</a:t>
            </a:r>
          </a:p>
          <a:p>
            <a:pPr lvl="1"/>
            <a:r>
              <a:rPr lang="en-US" dirty="0" smtClean="0"/>
              <a:t>Window, same sentence, …</a:t>
            </a:r>
          </a:p>
          <a:p>
            <a:r>
              <a:rPr lang="en-US" dirty="0" smtClean="0"/>
              <a:t>Open information extraction</a:t>
            </a:r>
          </a:p>
          <a:p>
            <a:pPr lvl="1"/>
            <a:r>
              <a:rPr lang="en-US" dirty="0" smtClean="0"/>
              <a:t>Any verb phrase</a:t>
            </a:r>
          </a:p>
          <a:p>
            <a:r>
              <a:rPr lang="en-US" dirty="0" smtClean="0"/>
              <a:t>Relation-specific supervised learning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51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point 3 – Consolidation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all</a:t>
            </a:r>
          </a:p>
          <a:p>
            <a:r>
              <a:rPr lang="en-US" dirty="0" smtClean="0"/>
              <a:t>Frequency cutoff</a:t>
            </a:r>
          </a:p>
          <a:p>
            <a:pPr lvl="1"/>
            <a:r>
              <a:rPr lang="en-US" dirty="0" smtClean="0"/>
              <a:t>E.g., at least seen 5 times</a:t>
            </a:r>
          </a:p>
          <a:p>
            <a:r>
              <a:rPr lang="en-US" dirty="0"/>
              <a:t>Per-statement consolidation</a:t>
            </a:r>
          </a:p>
          <a:p>
            <a:r>
              <a:rPr lang="en-US" dirty="0" smtClean="0"/>
              <a:t>Joint consolidation</a:t>
            </a:r>
          </a:p>
          <a:p>
            <a:endParaRPr lang="en-US" dirty="0" smtClean="0"/>
          </a:p>
          <a:p>
            <a:r>
              <a:rPr lang="en-US" dirty="0" smtClean="0"/>
              <a:t>See section 6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3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20254"/>
            <a:ext cx="7908758" cy="6029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solidFill>
                  <a:schemeClr val="tx1"/>
                </a:solidFill>
              </a:rPr>
              <a:t>Department 5:</a:t>
            </a:r>
            <a:r>
              <a:rPr lang="en-US" sz="2200" dirty="0" smtClean="0">
                <a:solidFill>
                  <a:schemeClr val="accent1"/>
                </a:solidFill>
              </a:rPr>
              <a:t> Database and information systems, </a:t>
            </a:r>
            <a:r>
              <a:rPr lang="en-US" sz="2200" dirty="0" smtClean="0">
                <a:solidFill>
                  <a:schemeClr val="tx1"/>
                </a:solidFill>
              </a:rPr>
              <a:t>~25 members</a:t>
            </a:r>
          </a:p>
          <a:p>
            <a:endParaRPr lang="en-US" sz="2200" dirty="0">
              <a:solidFill>
                <a:schemeClr val="accent1"/>
              </a:solidFill>
            </a:endParaRPr>
          </a:p>
          <a:p>
            <a:r>
              <a:rPr lang="en-US" sz="2200" dirty="0" smtClean="0">
                <a:solidFill>
                  <a:schemeClr val="accent1"/>
                </a:solidFill>
              </a:rPr>
              <a:t>Knowledge </a:t>
            </a:r>
            <a:r>
              <a:rPr lang="en-US" sz="2200" dirty="0">
                <a:solidFill>
                  <a:schemeClr val="accent1"/>
                </a:solidFill>
              </a:rPr>
              <a:t>discovery</a:t>
            </a:r>
            <a:r>
              <a:rPr lang="en-US" sz="2200" dirty="0"/>
              <a:t>: </a:t>
            </a:r>
            <a:r>
              <a:rPr lang="en-US" sz="2200" i="1" dirty="0">
                <a:solidFill>
                  <a:schemeClr val="tx1"/>
                </a:solidFill>
              </a:rPr>
              <a:t>extracting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i="1" dirty="0">
                <a:solidFill>
                  <a:schemeClr val="tx1"/>
                </a:solidFill>
              </a:rPr>
              <a:t>organizing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i="1" dirty="0">
                <a:solidFill>
                  <a:schemeClr val="tx1"/>
                </a:solidFill>
              </a:rPr>
              <a:t>searching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i="1" dirty="0">
                <a:solidFill>
                  <a:schemeClr val="tx1"/>
                </a:solidFill>
              </a:rPr>
              <a:t>exploring</a:t>
            </a:r>
            <a:r>
              <a:rPr lang="en-US" sz="2200" dirty="0">
                <a:solidFill>
                  <a:schemeClr val="tx1"/>
                </a:solidFill>
              </a:rPr>
              <a:t> and </a:t>
            </a:r>
            <a:r>
              <a:rPr lang="en-US" sz="2200" i="1" dirty="0">
                <a:solidFill>
                  <a:schemeClr val="tx1"/>
                </a:solidFill>
              </a:rPr>
              <a:t>ranking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accent1"/>
                </a:solidFill>
              </a:rPr>
              <a:t>facts</a:t>
            </a:r>
            <a:r>
              <a:rPr lang="en-US" sz="2200" dirty="0"/>
              <a:t> </a:t>
            </a:r>
            <a:r>
              <a:rPr lang="en-US" sz="2200" dirty="0">
                <a:solidFill>
                  <a:schemeClr val="tx1"/>
                </a:solidFill>
              </a:rPr>
              <a:t>from </a:t>
            </a:r>
            <a:r>
              <a:rPr lang="en-US" sz="2200" i="1" dirty="0">
                <a:solidFill>
                  <a:schemeClr val="tx1"/>
                </a:solidFill>
              </a:rPr>
              <a:t>structured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i="1" dirty="0">
                <a:solidFill>
                  <a:schemeClr val="tx1"/>
                </a:solidFill>
              </a:rPr>
              <a:t>semi-structured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i="1" dirty="0">
                <a:solidFill>
                  <a:schemeClr val="tx1"/>
                </a:solidFill>
              </a:rPr>
              <a:t>textual</a:t>
            </a:r>
            <a:r>
              <a:rPr lang="en-US" sz="2200" dirty="0">
                <a:solidFill>
                  <a:schemeClr val="tx1"/>
                </a:solidFill>
              </a:rPr>
              <a:t> and </a:t>
            </a:r>
            <a:r>
              <a:rPr lang="en-US" sz="2200" i="1" dirty="0">
                <a:solidFill>
                  <a:schemeClr val="tx1"/>
                </a:solidFill>
              </a:rPr>
              <a:t>multimodal</a:t>
            </a:r>
            <a:r>
              <a:rPr lang="en-US" sz="2200" dirty="0"/>
              <a:t> </a:t>
            </a:r>
            <a:r>
              <a:rPr lang="en-US" sz="2200" dirty="0">
                <a:solidFill>
                  <a:schemeClr val="accent1"/>
                </a:solidFill>
              </a:rPr>
              <a:t>information </a:t>
            </a:r>
            <a:r>
              <a:rPr lang="en-US" sz="2200" dirty="0" smtClean="0">
                <a:solidFill>
                  <a:schemeClr val="accent1"/>
                </a:solidFill>
              </a:rPr>
              <a:t>sources</a:t>
            </a:r>
            <a:br>
              <a:rPr lang="en-US" sz="2200" dirty="0" smtClean="0">
                <a:solidFill>
                  <a:schemeClr val="accent1"/>
                </a:solidFill>
              </a:rPr>
            </a:br>
            <a:r>
              <a:rPr lang="en-US" sz="2200" dirty="0" smtClean="0"/>
              <a:t>           </a:t>
            </a:r>
            <a:endParaRPr lang="en-US" sz="2200" dirty="0"/>
          </a:p>
          <a:p>
            <a:r>
              <a:rPr lang="en-US" sz="2200" dirty="0" smtClean="0"/>
              <a:t>                </a:t>
            </a:r>
            <a:r>
              <a:rPr lang="en-US" sz="2200" dirty="0">
                <a:solidFill>
                  <a:schemeClr val="tx1"/>
                </a:solidFill>
              </a:rPr>
              <a:t>Knowledge Base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Earliest prominent machine-generated 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knowledge base (2007)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Contains </a:t>
            </a:r>
            <a:r>
              <a:rPr lang="en-US" sz="1800" dirty="0">
                <a:solidFill>
                  <a:schemeClr val="accent1"/>
                </a:solidFill>
              </a:rPr>
              <a:t>more than 10 million entities</a:t>
            </a:r>
            <a:r>
              <a:rPr lang="en-US" sz="1800" dirty="0"/>
              <a:t>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chemeClr val="tx1"/>
                </a:solidFill>
              </a:rPr>
              <a:t>and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chemeClr val="accent1"/>
                </a:solidFill>
              </a:rPr>
              <a:t>more </a:t>
            </a:r>
            <a:r>
              <a:rPr lang="en-US" sz="1800" dirty="0">
                <a:solidFill>
                  <a:schemeClr val="accent1"/>
                </a:solidFill>
              </a:rPr>
              <a:t>than 120 million </a:t>
            </a:r>
            <a:r>
              <a:rPr lang="en-US" sz="1800" dirty="0" smtClean="0">
                <a:solidFill>
                  <a:schemeClr val="accent1"/>
                </a:solidFill>
              </a:rPr>
              <a:t>facts</a:t>
            </a:r>
            <a:br>
              <a:rPr lang="en-US" sz="1800" dirty="0" smtClean="0">
                <a:solidFill>
                  <a:schemeClr val="accent1"/>
                </a:solidFill>
              </a:rPr>
            </a:br>
            <a:endParaRPr lang="en-US" sz="1800" dirty="0" smtClean="0"/>
          </a:p>
          <a:p>
            <a:pP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</a:rPr>
              <a:t>Gerhard </a:t>
            </a:r>
            <a:r>
              <a:rPr lang="en-US" sz="2200" dirty="0" err="1">
                <a:solidFill>
                  <a:schemeClr val="tx1"/>
                </a:solidFill>
              </a:rPr>
              <a:t>Weikum</a:t>
            </a:r>
            <a:r>
              <a:rPr lang="en-US" sz="2200" dirty="0">
                <a:solidFill>
                  <a:schemeClr val="tx1"/>
                </a:solidFill>
              </a:rPr>
              <a:t> 259th most cited </a:t>
            </a:r>
            <a:r>
              <a:rPr lang="en-US" sz="2200" dirty="0" smtClean="0">
                <a:solidFill>
                  <a:schemeClr val="tx1"/>
                </a:solidFill>
              </a:rPr>
              <a:t/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computer </a:t>
            </a:r>
            <a:r>
              <a:rPr lang="en-US" sz="2200" dirty="0">
                <a:solidFill>
                  <a:schemeClr val="tx1"/>
                </a:solidFill>
              </a:rPr>
              <a:t>scientist worldwide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86063" y="3262313"/>
            <a:ext cx="7908758" cy="3276600"/>
            <a:chOff x="786063" y="3262313"/>
            <a:chExt cx="7908758" cy="3276600"/>
          </a:xfrm>
        </p:grpSpPr>
        <p:pic>
          <p:nvPicPr>
            <p:cNvPr id="6" name="Picture 7" descr="C:\Users\Paramita\Desktop\Yago-ontology-logo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063" y="3623052"/>
              <a:ext cx="1302816" cy="671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4" name="Picture 2" descr="https://www.mpi-inf.mpg.de/fileadmin/_processed_/a/5/csm_yago-graph_b488494451.pn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158" y="3262313"/>
              <a:ext cx="3548663" cy="327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AC70-685E-4AB9-8C4E-20E39C6CE22B}" type="slidenum">
              <a:rPr lang="en-US" smtClean="0"/>
              <a:t>5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 smtClean="0"/>
              <a:t>Department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24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WebChild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Among the first large-scale attempts at text extraction</a:t>
            </a:r>
          </a:p>
          <a:p>
            <a:r>
              <a:rPr lang="en-US" dirty="0" smtClean="0"/>
              <a:t>Named for getting children’s knowledge from the web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Original focus</a:t>
            </a:r>
            <a:r>
              <a:rPr lang="en-US" dirty="0" smtClean="0"/>
              <a:t>: Linking nouns with adjectives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Text source</a:t>
            </a:r>
            <a:r>
              <a:rPr lang="en-US" dirty="0" smtClean="0"/>
              <a:t>: Google web search 5-gram corpus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Patterns</a:t>
            </a:r>
            <a:r>
              <a:rPr lang="en-US" dirty="0" smtClean="0"/>
              <a:t>: ~20 copula verbs (be, look, feel, …)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50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346741" y="5992297"/>
            <a:ext cx="2817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Tandon</a:t>
            </a:r>
            <a:r>
              <a:rPr lang="en-US" dirty="0"/>
              <a:t> et al., WSDM 2014]</a:t>
            </a:r>
          </a:p>
        </p:txBody>
      </p:sp>
    </p:spTree>
    <p:extLst>
      <p:ext uri="{BB962C8B-B14F-4D97-AF65-F5344CB8AC3E}">
        <p14:creationId xmlns:p14="http://schemas.microsoft.com/office/powerpoint/2010/main" val="364760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TupleKB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6212417" cy="3847387"/>
          </a:xfrm>
        </p:spPr>
        <p:txBody>
          <a:bodyPr>
            <a:normAutofit/>
          </a:bodyPr>
          <a:lstStyle/>
          <a:p>
            <a:r>
              <a:rPr lang="en-US" dirty="0" smtClean="0"/>
              <a:t>Knowledge about </a:t>
            </a:r>
            <a:r>
              <a:rPr lang="en-US" dirty="0" smtClean="0">
                <a:solidFill>
                  <a:srgbClr val="0070C0"/>
                </a:solidFill>
              </a:rPr>
              <a:t>science topics</a:t>
            </a:r>
          </a:p>
          <a:p>
            <a:endParaRPr lang="en-US" dirty="0" smtClean="0"/>
          </a:p>
          <a:p>
            <a:r>
              <a:rPr lang="en-US" dirty="0" smtClean="0"/>
              <a:t>Main ideas: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Direct web extraction via search engine queries (keywords)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Open predicate set by retaining predicate phrases “as is” (</a:t>
            </a:r>
            <a:r>
              <a:rPr lang="en-US" dirty="0" err="1" smtClean="0"/>
              <a:t>OpenIE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Partially consolidated using clustering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Supervised scoring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51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255792" y="6080840"/>
            <a:ext cx="2569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[Mishra et al., TACL 2017]</a:t>
            </a:r>
          </a:p>
        </p:txBody>
      </p:sp>
    </p:spTree>
    <p:extLst>
      <p:ext uri="{BB962C8B-B14F-4D97-AF65-F5344CB8AC3E}">
        <p14:creationId xmlns:p14="http://schemas.microsoft.com/office/powerpoint/2010/main" val="300365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TupleKB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52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707" y="1644121"/>
            <a:ext cx="6195960" cy="19009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391382"/>
            <a:ext cx="3399736" cy="330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Quasimodo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2507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= Query </a:t>
            </a:r>
            <a:r>
              <a:rPr lang="en-US" dirty="0"/>
              <a:t>Logs and QA Forums </a:t>
            </a:r>
            <a:r>
              <a:rPr lang="en-US" dirty="0" smtClean="0"/>
              <a:t>for</a:t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en-US" dirty="0"/>
              <a:t>Salient Commonsense </a:t>
            </a:r>
            <a:r>
              <a:rPr lang="en-US" dirty="0" smtClean="0"/>
              <a:t>Definitions</a:t>
            </a:r>
          </a:p>
          <a:p>
            <a:endParaRPr lang="en-US" dirty="0"/>
          </a:p>
          <a:p>
            <a:r>
              <a:rPr lang="en-US" dirty="0" smtClean="0"/>
              <a:t>Focus </a:t>
            </a:r>
            <a:r>
              <a:rPr lang="en-US" dirty="0"/>
              <a:t>on </a:t>
            </a:r>
            <a:r>
              <a:rPr lang="en-US" dirty="0">
                <a:solidFill>
                  <a:srgbClr val="0070C0"/>
                </a:solidFill>
              </a:rPr>
              <a:t>salient</a:t>
            </a:r>
            <a:r>
              <a:rPr lang="en-US" dirty="0"/>
              <a:t> knowledge</a:t>
            </a:r>
          </a:p>
          <a:p>
            <a:pPr lvl="1"/>
            <a:r>
              <a:rPr lang="en-US" dirty="0"/>
              <a:t>Human associations, </a:t>
            </a:r>
            <a:r>
              <a:rPr lang="en-US" dirty="0" smtClean="0"/>
              <a:t>curiosity</a:t>
            </a:r>
            <a:endParaRPr lang="en-US" dirty="0"/>
          </a:p>
          <a:p>
            <a:pPr marL="0" indent="0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Characteristics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Adopts </a:t>
            </a:r>
            <a:r>
              <a:rPr lang="en-US" dirty="0" smtClean="0">
                <a:solidFill>
                  <a:srgbClr val="0070C0"/>
                </a:solidFill>
              </a:rPr>
              <a:t>open(IE) schema (like TupleKB)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Salient</a:t>
            </a:r>
            <a:r>
              <a:rPr lang="en-US" dirty="0" smtClean="0"/>
              <a:t> assertions via careful choice of </a:t>
            </a:r>
            <a:r>
              <a:rPr lang="en-US" dirty="0" smtClean="0">
                <a:solidFill>
                  <a:srgbClr val="0070C0"/>
                </a:solidFill>
              </a:rPr>
              <a:t>utterance context and sources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Corroboration stage </a:t>
            </a:r>
            <a:r>
              <a:rPr lang="en-US" dirty="0" smtClean="0"/>
              <a:t>for candidate verification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53</a:t>
            </a:fld>
            <a:endParaRPr lang="en-GB"/>
          </a:p>
        </p:txBody>
      </p:sp>
      <p:pic>
        <p:nvPicPr>
          <p:cNvPr id="5" name="Picture 4" descr="Quasimodo by IrmaZwart on Newground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207" y="1563328"/>
            <a:ext cx="2612885" cy="14588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01551" y="2963196"/>
            <a:ext cx="3121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(The Hunchback of Notre Dame)</a:t>
            </a:r>
            <a:endParaRPr lang="en-US" sz="16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963886" y="6158204"/>
            <a:ext cx="32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[Romero et al., CIKM 2019]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8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Salient knowledge: Utterance context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Key idea: </a:t>
            </a:r>
            <a:r>
              <a:rPr lang="en-US" dirty="0" smtClean="0">
                <a:solidFill>
                  <a:srgbClr val="0070C0"/>
                </a:solidFill>
              </a:rPr>
              <a:t>Questions convey salient knowledge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Why do cats purr?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Why do Americans love guns?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Why are airplanes white?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pPr marL="914400" lvl="1" indent="-457200">
              <a:buAutoNum type="alphaLcParenR"/>
            </a:pPr>
            <a:r>
              <a:rPr lang="en-US" dirty="0" smtClean="0"/>
              <a:t>So someone </a:t>
            </a:r>
            <a:r>
              <a:rPr lang="en-US" dirty="0"/>
              <a:t>knows </a:t>
            </a:r>
            <a:r>
              <a:rPr lang="en-US" dirty="0" smtClean="0"/>
              <a:t>these!</a:t>
            </a:r>
            <a:endParaRPr lang="en-US" dirty="0"/>
          </a:p>
          <a:p>
            <a:pPr marL="914400" lvl="1" indent="-457200">
              <a:buAutoNum type="alphaLcParenR"/>
            </a:pPr>
            <a:r>
              <a:rPr lang="en-US" dirty="0" smtClean="0"/>
              <a:t>That someone </a:t>
            </a:r>
            <a:r>
              <a:rPr lang="en-US" dirty="0"/>
              <a:t>cares enough to </a:t>
            </a:r>
            <a:r>
              <a:rPr lang="en-US" dirty="0" smtClean="0"/>
              <a:t>ask!</a:t>
            </a:r>
            <a:endParaRPr lang="en-US" dirty="0"/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37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Salient knowledge: Premier sources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QA forums:</a:t>
            </a:r>
          </a:p>
          <a:p>
            <a:pPr lvl="1"/>
            <a:r>
              <a:rPr lang="en-US" dirty="0" err="1"/>
              <a:t>Reddit</a:t>
            </a:r>
            <a:endParaRPr lang="en-US" dirty="0"/>
          </a:p>
          <a:p>
            <a:pPr lvl="1"/>
            <a:r>
              <a:rPr lang="en-US" dirty="0" err="1"/>
              <a:t>Quora</a:t>
            </a:r>
            <a:endParaRPr lang="en-US" dirty="0"/>
          </a:p>
          <a:p>
            <a:pPr lvl="1"/>
            <a:r>
              <a:rPr lang="en-US" dirty="0"/>
              <a:t>Yahoo answers</a:t>
            </a:r>
          </a:p>
          <a:p>
            <a:pPr lvl="1"/>
            <a:r>
              <a:rPr lang="en-US" dirty="0"/>
              <a:t>Ask.com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Search engine query logs</a:t>
            </a:r>
          </a:p>
          <a:p>
            <a:pPr lvl="1"/>
            <a:r>
              <a:rPr lang="en-US" dirty="0"/>
              <a:t>Bing</a:t>
            </a:r>
          </a:p>
          <a:p>
            <a:pPr lvl="1"/>
            <a:r>
              <a:rPr lang="en-US" dirty="0"/>
              <a:t>Google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52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Tapping search engine query 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5732" y="1825625"/>
            <a:ext cx="4129617" cy="469370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Autocomplete gives only 10 suggestions/query </a:t>
            </a:r>
            <a:br>
              <a:rPr lang="en-US" sz="2400" dirty="0" smtClean="0"/>
            </a:b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smtClean="0"/>
              <a:t>Exhaustive suffix probing</a:t>
            </a:r>
            <a:endParaRPr lang="en-US" sz="2400" dirty="0"/>
          </a:p>
          <a:p>
            <a:pPr lvl="1"/>
            <a:r>
              <a:rPr lang="en-US" sz="2200" i="1" dirty="0" smtClean="0">
                <a:solidFill>
                  <a:srgbClr val="00B050"/>
                </a:solidFill>
              </a:rPr>
              <a:t>Why do cats a</a:t>
            </a:r>
          </a:p>
          <a:p>
            <a:pPr lvl="1"/>
            <a:r>
              <a:rPr lang="en-US" sz="2200" i="1" dirty="0" smtClean="0">
                <a:solidFill>
                  <a:srgbClr val="00B050"/>
                </a:solidFill>
              </a:rPr>
              <a:t>Why do cats b</a:t>
            </a:r>
          </a:p>
          <a:p>
            <a:pPr lvl="1"/>
            <a:r>
              <a:rPr lang="en-US" sz="2200" i="1" dirty="0" smtClean="0">
                <a:solidFill>
                  <a:srgbClr val="00B050"/>
                </a:solidFill>
              </a:rPr>
              <a:t>Why do cats …</a:t>
            </a:r>
          </a:p>
          <a:p>
            <a:pPr lvl="1"/>
            <a:r>
              <a:rPr lang="en-US" sz="2200" i="1" dirty="0" smtClean="0">
                <a:solidFill>
                  <a:srgbClr val="00B050"/>
                </a:solidFill>
              </a:rPr>
              <a:t>Why do cats aa</a:t>
            </a:r>
          </a:p>
          <a:p>
            <a:pPr lvl="1"/>
            <a:r>
              <a:rPr lang="en-US" sz="2200" i="1" dirty="0" smtClean="0">
                <a:solidFill>
                  <a:srgbClr val="00B050"/>
                </a:solidFill>
              </a:rPr>
              <a:t>Why do cats ab</a:t>
            </a:r>
          </a:p>
          <a:p>
            <a:pPr lvl="1"/>
            <a:r>
              <a:rPr lang="en-US" sz="2200" i="1" dirty="0" smtClean="0">
                <a:solidFill>
                  <a:srgbClr val="00B050"/>
                </a:solidFill>
              </a:rPr>
              <a:t>…</a:t>
            </a:r>
            <a:endParaRPr lang="en-US" sz="2200" i="1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56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58" y="1825625"/>
            <a:ext cx="3297631" cy="331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0774" y="861914"/>
            <a:ext cx="5004619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Anecdotal Examples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25891" y="5763660"/>
            <a:ext cx="819150" cy="118622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spcBef>
                <a:spcPts val="25"/>
              </a:spcBef>
            </a:pPr>
            <a:r>
              <a:rPr sz="750" spc="-5" dirty="0">
                <a:solidFill>
                  <a:srgbClr val="FFFFFF"/>
                </a:solidFill>
                <a:latin typeface="Arial"/>
                <a:cs typeface="Arial"/>
              </a:rPr>
              <a:t>Une école de</a:t>
            </a:r>
            <a:r>
              <a:rPr sz="75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spc="-5" dirty="0">
                <a:solidFill>
                  <a:srgbClr val="FFFFFF"/>
                </a:solidFill>
                <a:latin typeface="Arial"/>
                <a:cs typeface="Arial"/>
              </a:rPr>
              <a:t>l’IMT</a:t>
            </a:r>
            <a:endParaRPr sz="75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/>
          </p:nvPr>
        </p:nvGraphicFramePr>
        <p:xfrm>
          <a:off x="409122" y="2229662"/>
          <a:ext cx="8482965" cy="32992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56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0499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650" spc="-5" dirty="0">
                          <a:latin typeface="Arial"/>
                          <a:cs typeface="Arial"/>
                        </a:rPr>
                        <a:t>Practical </a:t>
                      </a:r>
                      <a:r>
                        <a:rPr lang="en-US" sz="1650" spc="-5" dirty="0" smtClean="0">
                          <a:latin typeface="Arial"/>
                          <a:cs typeface="Arial"/>
                        </a:rPr>
                        <a:t>human</a:t>
                      </a:r>
                      <a:r>
                        <a:rPr lang="en-US" sz="1650" spc="-5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50" dirty="0" smtClean="0">
                          <a:latin typeface="Arial"/>
                          <a:cs typeface="Arial"/>
                        </a:rPr>
                        <a:t>knowledge</a:t>
                      </a:r>
                      <a:endParaRPr sz="1650" dirty="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650" b="1" spc="-20" dirty="0">
                          <a:latin typeface="Arial"/>
                          <a:cs typeface="Arial"/>
                        </a:rPr>
                        <a:t>(car, </a:t>
                      </a:r>
                      <a:r>
                        <a:rPr sz="1650" b="1" spc="-5" dirty="0">
                          <a:latin typeface="Arial"/>
                          <a:cs typeface="Arial"/>
                        </a:rPr>
                        <a:t>slip on,</a:t>
                      </a:r>
                      <a:r>
                        <a:rPr sz="165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50" b="1" spc="-5" dirty="0">
                          <a:latin typeface="Arial"/>
                          <a:cs typeface="Arial"/>
                        </a:rPr>
                        <a:t>ice)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12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650" spc="-5" dirty="0">
                          <a:latin typeface="Arial"/>
                          <a:cs typeface="Arial"/>
                        </a:rPr>
                        <a:t>Problems linked to </a:t>
                      </a:r>
                      <a:r>
                        <a:rPr sz="165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65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50" dirty="0">
                          <a:latin typeface="Arial"/>
                          <a:cs typeface="Arial"/>
                        </a:rPr>
                        <a:t>subject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1187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650" b="1" dirty="0">
                          <a:latin typeface="Arial"/>
                          <a:cs typeface="Arial"/>
                        </a:rPr>
                        <a:t>(pen, </a:t>
                      </a:r>
                      <a:r>
                        <a:rPr sz="1650" b="1" spc="-5" dirty="0">
                          <a:latin typeface="Arial"/>
                          <a:cs typeface="Arial"/>
                        </a:rPr>
                        <a:t>can,</a:t>
                      </a:r>
                      <a:r>
                        <a:rPr sz="165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50" b="1" spc="-5" dirty="0">
                          <a:latin typeface="Arial"/>
                          <a:cs typeface="Arial"/>
                        </a:rPr>
                        <a:t>leak)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1187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12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650" spc="-5" dirty="0">
                          <a:latin typeface="Arial"/>
                          <a:cs typeface="Arial"/>
                        </a:rPr>
                        <a:t>Emotions linked to</a:t>
                      </a:r>
                      <a:r>
                        <a:rPr sz="165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50" spc="-5" dirty="0">
                          <a:latin typeface="Arial"/>
                          <a:cs typeface="Arial"/>
                        </a:rPr>
                        <a:t>events</a:t>
                      </a:r>
                      <a:endParaRPr sz="1650" dirty="0">
                        <a:latin typeface="Arial"/>
                        <a:cs typeface="Arial"/>
                      </a:endParaRPr>
                    </a:p>
                  </a:txBody>
                  <a:tcPr marL="0" marR="0" marT="1187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650" b="1" dirty="0">
                          <a:latin typeface="Arial"/>
                          <a:cs typeface="Arial"/>
                        </a:rPr>
                        <a:t>(divorce, </a:t>
                      </a:r>
                      <a:r>
                        <a:rPr sz="1650" b="1" spc="-5" dirty="0">
                          <a:latin typeface="Arial"/>
                          <a:cs typeface="Arial"/>
                        </a:rPr>
                        <a:t>can,</a:t>
                      </a:r>
                      <a:r>
                        <a:rPr sz="165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50" b="1" spc="-5" dirty="0">
                          <a:latin typeface="Arial"/>
                          <a:cs typeface="Arial"/>
                        </a:rPr>
                        <a:t>hurt)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1187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12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650" spc="-5" dirty="0">
                          <a:latin typeface="Arial"/>
                          <a:cs typeface="Arial"/>
                        </a:rPr>
                        <a:t>Human</a:t>
                      </a:r>
                      <a:r>
                        <a:rPr sz="165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50" spc="-5" dirty="0">
                          <a:latin typeface="Arial"/>
                          <a:cs typeface="Arial"/>
                        </a:rPr>
                        <a:t>behaviors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1187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650" b="1" dirty="0">
                          <a:latin typeface="Arial"/>
                          <a:cs typeface="Arial"/>
                        </a:rPr>
                        <a:t>(ghost, </a:t>
                      </a:r>
                      <a:r>
                        <a:rPr sz="1650" b="1" spc="-5" dirty="0">
                          <a:latin typeface="Arial"/>
                          <a:cs typeface="Arial"/>
                        </a:rPr>
                        <a:t>scare,</a:t>
                      </a:r>
                      <a:r>
                        <a:rPr sz="165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50" b="1" spc="-5" dirty="0">
                          <a:latin typeface="Arial"/>
                          <a:cs typeface="Arial"/>
                        </a:rPr>
                        <a:t>people)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1187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12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650" spc="-10" dirty="0">
                          <a:latin typeface="Arial"/>
                          <a:cs typeface="Arial"/>
                        </a:rPr>
                        <a:t>Visual </a:t>
                      </a:r>
                      <a:r>
                        <a:rPr sz="1650" spc="-5" dirty="0">
                          <a:latin typeface="Arial"/>
                          <a:cs typeface="Arial"/>
                        </a:rPr>
                        <a:t>facts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1187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650" b="1" dirty="0">
                          <a:latin typeface="Arial"/>
                          <a:cs typeface="Arial"/>
                        </a:rPr>
                        <a:t>(road, </a:t>
                      </a:r>
                      <a:r>
                        <a:rPr sz="1650" b="1" spc="-15" dirty="0">
                          <a:latin typeface="Arial"/>
                          <a:cs typeface="Arial"/>
                        </a:rPr>
                        <a:t>has_color, </a:t>
                      </a:r>
                      <a:r>
                        <a:rPr sz="1650" b="1" spc="-5" dirty="0">
                          <a:latin typeface="Arial"/>
                          <a:cs typeface="Arial"/>
                        </a:rPr>
                        <a:t>black)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1187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12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650" spc="-5" dirty="0">
                          <a:latin typeface="Arial"/>
                          <a:cs typeface="Arial"/>
                        </a:rPr>
                        <a:t>Cultural </a:t>
                      </a:r>
                      <a:r>
                        <a:rPr sz="1650" dirty="0">
                          <a:latin typeface="Arial"/>
                          <a:cs typeface="Arial"/>
                        </a:rPr>
                        <a:t>knowledge </a:t>
                      </a:r>
                      <a:r>
                        <a:rPr sz="1650" dirty="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sz="1650" spc="-5" dirty="0" smtClean="0">
                          <a:latin typeface="Arial"/>
                          <a:cs typeface="Arial"/>
                        </a:rPr>
                        <a:t>U</a:t>
                      </a:r>
                      <a:r>
                        <a:rPr lang="en-US" sz="1650" spc="-5" dirty="0" smtClean="0">
                          <a:latin typeface="Arial"/>
                          <a:cs typeface="Arial"/>
                        </a:rPr>
                        <a:t>SA</a:t>
                      </a:r>
                      <a:r>
                        <a:rPr sz="1650" spc="-5" dirty="0" smtClean="0">
                          <a:latin typeface="Arial"/>
                          <a:cs typeface="Arial"/>
                        </a:rPr>
                        <a:t>)</a:t>
                      </a:r>
                      <a:endParaRPr sz="1650" dirty="0">
                        <a:latin typeface="Arial"/>
                        <a:cs typeface="Arial"/>
                      </a:endParaRPr>
                    </a:p>
                  </a:txBody>
                  <a:tcPr marL="0" marR="0" marT="1187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650" b="1" dirty="0">
                          <a:latin typeface="Arial"/>
                          <a:cs typeface="Arial"/>
                        </a:rPr>
                        <a:t>(school, </a:t>
                      </a:r>
                      <a:r>
                        <a:rPr sz="1650" b="1" spc="-5" dirty="0">
                          <a:latin typeface="Arial"/>
                          <a:cs typeface="Arial"/>
                        </a:rPr>
                        <a:t>have,</a:t>
                      </a:r>
                      <a:r>
                        <a:rPr sz="165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50" b="1" spc="-5" dirty="0">
                          <a:latin typeface="Arial"/>
                          <a:cs typeface="Arial"/>
                        </a:rPr>
                        <a:t>locker)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1187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12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650" spc="-5" dirty="0">
                          <a:latin typeface="Arial"/>
                          <a:cs typeface="Arial"/>
                        </a:rPr>
                        <a:t>Comparative</a:t>
                      </a:r>
                      <a:r>
                        <a:rPr sz="16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50" dirty="0">
                          <a:latin typeface="Arial"/>
                          <a:cs typeface="Arial"/>
                        </a:rPr>
                        <a:t>knowledge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1187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650" b="1" dirty="0">
                          <a:latin typeface="Arial"/>
                          <a:cs typeface="Arial"/>
                        </a:rPr>
                        <a:t>(light, faster than,</a:t>
                      </a:r>
                      <a:r>
                        <a:rPr sz="1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50" b="1" spc="-5" dirty="0">
                          <a:latin typeface="Arial"/>
                          <a:cs typeface="Arial"/>
                        </a:rPr>
                        <a:t>sound)</a:t>
                      </a:r>
                      <a:endParaRPr sz="1650" dirty="0">
                        <a:latin typeface="Arial"/>
                        <a:cs typeface="Arial"/>
                      </a:endParaRPr>
                    </a:p>
                  </a:txBody>
                  <a:tcPr marL="0" marR="0" marT="1187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640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Quasimodo – Open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Questions sometimes </a:t>
            </a:r>
            <a:r>
              <a:rPr lang="en-US" dirty="0" smtClean="0"/>
              <a:t>go towards the </a:t>
            </a:r>
            <a:r>
              <a:rPr lang="en-US" dirty="0" smtClean="0">
                <a:solidFill>
                  <a:srgbClr val="0070C0"/>
                </a:solidFill>
              </a:rPr>
              <a:t>odd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Why does car leak oil, catch fire, not start … </a:t>
            </a:r>
          </a:p>
          <a:p>
            <a:pPr lvl="1"/>
            <a:r>
              <a:rPr lang="en-US" dirty="0" smtClean="0"/>
              <a:t>Not: </a:t>
            </a:r>
            <a:r>
              <a:rPr lang="en-US" dirty="0" smtClean="0">
                <a:solidFill>
                  <a:srgbClr val="00B050"/>
                </a:solidFill>
              </a:rPr>
              <a:t>Car transports people, consumes fuel, …</a:t>
            </a:r>
            <a:endParaRPr lang="en-US" dirty="0">
              <a:solidFill>
                <a:srgbClr val="00B05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How to </a:t>
            </a:r>
            <a:r>
              <a:rPr lang="en-US" dirty="0" smtClean="0">
                <a:solidFill>
                  <a:srgbClr val="0070C0"/>
                </a:solidFill>
              </a:rPr>
              <a:t>fit</a:t>
            </a:r>
            <a:r>
              <a:rPr lang="en-US" dirty="0" smtClean="0"/>
              <a:t> phrases </a:t>
            </a:r>
            <a:r>
              <a:rPr lang="en-US" dirty="0" smtClean="0">
                <a:solidFill>
                  <a:srgbClr val="0070C0"/>
                </a:solidFill>
              </a:rPr>
              <a:t>into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triples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Lawyers, can make, the world a better place?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Lawyers, are, good for a fair judicial system?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58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757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07705" y="1146002"/>
            <a:ext cx="7366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600" spc="-5" dirty="0">
                <a:solidFill>
                  <a:srgbClr val="D8D8D8"/>
                </a:solidFill>
                <a:latin typeface="RobotoRegular"/>
                <a:cs typeface="RobotoRegular"/>
              </a:rPr>
              <a:t>P</a:t>
            </a:r>
            <a:endParaRPr sz="600">
              <a:latin typeface="RobotoRegular"/>
              <a:cs typeface="Roboto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68412" y="1164208"/>
            <a:ext cx="8108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75"/>
              </a:lnSpc>
            </a:pPr>
            <a:r>
              <a:rPr sz="600" spc="-5" dirty="0">
                <a:solidFill>
                  <a:srgbClr val="D8D8D8"/>
                </a:solidFill>
                <a:latin typeface="RobotoRegular"/>
                <a:cs typeface="RobotoRegular"/>
              </a:rPr>
              <a:t>roprietary </a:t>
            </a:r>
            <a:r>
              <a:rPr sz="600" dirty="0">
                <a:solidFill>
                  <a:srgbClr val="D8D8D8"/>
                </a:solidFill>
                <a:latin typeface="RobotoRegular"/>
                <a:cs typeface="RobotoRegular"/>
              </a:rPr>
              <a:t>+</a:t>
            </a:r>
            <a:r>
              <a:rPr sz="600" spc="-75" dirty="0">
                <a:solidFill>
                  <a:srgbClr val="D8D8D8"/>
                </a:solidFill>
                <a:latin typeface="RobotoRegular"/>
                <a:cs typeface="RobotoRegular"/>
              </a:rPr>
              <a:t> </a:t>
            </a:r>
            <a:r>
              <a:rPr sz="600" spc="-5" dirty="0">
                <a:solidFill>
                  <a:srgbClr val="D8D8D8"/>
                </a:solidFill>
                <a:latin typeface="RobotoRegular"/>
                <a:cs typeface="RobotoRegular"/>
              </a:rPr>
              <a:t>Conﬁdential</a:t>
            </a:r>
            <a:endParaRPr sz="600">
              <a:latin typeface="RobotoRegular"/>
              <a:cs typeface="RobotoRegular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95388" y="801036"/>
            <a:ext cx="7828287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 smtClean="0"/>
              <a:t>Distribution over quantities (</a:t>
            </a:r>
            <a:r>
              <a:rPr lang="en-US" dirty="0" err="1" smtClean="0"/>
              <a:t>DoQ</a:t>
            </a:r>
            <a:r>
              <a:rPr lang="en-US" dirty="0" smtClean="0"/>
              <a:t>)</a:t>
            </a:r>
            <a:endParaRPr spc="-5" dirty="0"/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xfrm>
            <a:off x="366182" y="2166408"/>
            <a:ext cx="7886700" cy="1541447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424815" marR="5080" indent="-412750">
              <a:lnSpc>
                <a:spcPts val="2850"/>
              </a:lnSpc>
              <a:spcBef>
                <a:spcPts val="219"/>
              </a:spcBef>
              <a:buChar char="●"/>
              <a:tabLst>
                <a:tab pos="424815" algn="l"/>
                <a:tab pos="425450" algn="l"/>
              </a:tabLst>
            </a:pPr>
            <a:r>
              <a:rPr spc="-5" dirty="0" smtClean="0"/>
              <a:t>Understanding </a:t>
            </a:r>
            <a:r>
              <a:rPr spc="-5" dirty="0"/>
              <a:t>numerical properties and the way they </a:t>
            </a:r>
            <a:r>
              <a:rPr dirty="0" smtClean="0"/>
              <a:t>relate </a:t>
            </a:r>
            <a:r>
              <a:rPr spc="-5" dirty="0"/>
              <a:t>to</a:t>
            </a:r>
            <a:r>
              <a:rPr spc="-20" dirty="0"/>
              <a:t> </a:t>
            </a:r>
            <a:r>
              <a:rPr spc="-5" dirty="0"/>
              <a:t>words.</a:t>
            </a:r>
          </a:p>
          <a:p>
            <a:pPr marL="0" marR="572770" indent="0" algn="ctr">
              <a:lnSpc>
                <a:spcPct val="100000"/>
              </a:lnSpc>
              <a:spcBef>
                <a:spcPts val="2395"/>
              </a:spcBef>
              <a:buNone/>
            </a:pPr>
            <a:r>
              <a:rPr sz="3000" spc="-5" dirty="0"/>
              <a:t>Lion</a:t>
            </a:r>
            <a:endParaRPr sz="3000" dirty="0"/>
          </a:p>
        </p:txBody>
      </p:sp>
      <p:grpSp>
        <p:nvGrpSpPr>
          <p:cNvPr id="10" name="object 10"/>
          <p:cNvGrpSpPr/>
          <p:nvPr/>
        </p:nvGrpSpPr>
        <p:grpSpPr>
          <a:xfrm>
            <a:off x="2568270" y="3838494"/>
            <a:ext cx="967105" cy="671195"/>
            <a:chOff x="2568269" y="2981243"/>
            <a:chExt cx="967105" cy="671195"/>
          </a:xfrm>
        </p:grpSpPr>
        <p:sp>
          <p:nvSpPr>
            <p:cNvPr id="11" name="object 11"/>
            <p:cNvSpPr/>
            <p:nvPr/>
          </p:nvSpPr>
          <p:spPr>
            <a:xfrm>
              <a:off x="2608644" y="2990768"/>
              <a:ext cx="917575" cy="631190"/>
            </a:xfrm>
            <a:custGeom>
              <a:avLst/>
              <a:gdLst/>
              <a:ahLst/>
              <a:cxnLst/>
              <a:rect l="l" t="t" r="r" b="b"/>
              <a:pathLst>
                <a:path w="917575" h="631189">
                  <a:moveTo>
                    <a:pt x="916998" y="0"/>
                  </a:moveTo>
                  <a:lnTo>
                    <a:pt x="0" y="630798"/>
                  </a:lnTo>
                </a:path>
              </a:pathLst>
            </a:custGeom>
            <a:ln w="19049">
              <a:solidFill>
                <a:srgbClr val="757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68269" y="3582242"/>
              <a:ext cx="79674" cy="700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419716" y="3838494"/>
            <a:ext cx="1035685" cy="380365"/>
            <a:chOff x="4419715" y="2981243"/>
            <a:chExt cx="1035685" cy="380365"/>
          </a:xfrm>
        </p:grpSpPr>
        <p:sp>
          <p:nvSpPr>
            <p:cNvPr id="14" name="object 14"/>
            <p:cNvSpPr/>
            <p:nvPr/>
          </p:nvSpPr>
          <p:spPr>
            <a:xfrm>
              <a:off x="4429240" y="2990768"/>
              <a:ext cx="981075" cy="347980"/>
            </a:xfrm>
            <a:custGeom>
              <a:avLst/>
              <a:gdLst/>
              <a:ahLst/>
              <a:cxnLst/>
              <a:rect l="l" t="t" r="r" b="b"/>
              <a:pathLst>
                <a:path w="981075" h="347979">
                  <a:moveTo>
                    <a:pt x="0" y="0"/>
                  </a:moveTo>
                  <a:lnTo>
                    <a:pt x="980973" y="347774"/>
                  </a:lnTo>
                </a:path>
              </a:pathLst>
            </a:custGeom>
            <a:ln w="19049">
              <a:solidFill>
                <a:srgbClr val="757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382863" y="3311193"/>
              <a:ext cx="62865" cy="40640"/>
            </a:xfrm>
            <a:custGeom>
              <a:avLst/>
              <a:gdLst/>
              <a:ahLst/>
              <a:cxnLst/>
              <a:rect l="l" t="t" r="r" b="b"/>
              <a:pathLst>
                <a:path w="62864" h="40639">
                  <a:moveTo>
                    <a:pt x="0" y="40399"/>
                  </a:moveTo>
                  <a:lnTo>
                    <a:pt x="27349" y="27349"/>
                  </a:lnTo>
                  <a:lnTo>
                    <a:pt x="14299" y="0"/>
                  </a:lnTo>
                  <a:lnTo>
                    <a:pt x="62624" y="39874"/>
                  </a:lnTo>
                  <a:lnTo>
                    <a:pt x="0" y="40399"/>
                  </a:lnTo>
                  <a:close/>
                </a:path>
              </a:pathLst>
            </a:custGeom>
            <a:solidFill>
              <a:srgbClr val="757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382863" y="3311193"/>
              <a:ext cx="62865" cy="40640"/>
            </a:xfrm>
            <a:custGeom>
              <a:avLst/>
              <a:gdLst/>
              <a:ahLst/>
              <a:cxnLst/>
              <a:rect l="l" t="t" r="r" b="b"/>
              <a:pathLst>
                <a:path w="62864" h="40639">
                  <a:moveTo>
                    <a:pt x="27349" y="27349"/>
                  </a:moveTo>
                  <a:lnTo>
                    <a:pt x="0" y="40399"/>
                  </a:lnTo>
                  <a:lnTo>
                    <a:pt x="62624" y="39874"/>
                  </a:lnTo>
                  <a:lnTo>
                    <a:pt x="14299" y="0"/>
                  </a:lnTo>
                  <a:lnTo>
                    <a:pt x="27349" y="27349"/>
                  </a:lnTo>
                  <a:close/>
                </a:path>
              </a:pathLst>
            </a:custGeom>
            <a:ln w="19049">
              <a:solidFill>
                <a:srgbClr val="757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 rot="19560000">
            <a:off x="2441120" y="3971856"/>
            <a:ext cx="558037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400" spc="-5" dirty="0">
                <a:solidFill>
                  <a:srgbClr val="E94234"/>
                </a:solidFill>
                <a:latin typeface="RobotoRegular"/>
                <a:cs typeface="RobotoRegular"/>
              </a:rPr>
              <a:t>weight</a:t>
            </a:r>
            <a:endParaRPr sz="1400">
              <a:latin typeface="RobotoRegular"/>
              <a:cs typeface="RobotoRegular"/>
            </a:endParaRPr>
          </a:p>
        </p:txBody>
      </p:sp>
      <p:sp>
        <p:nvSpPr>
          <p:cNvPr id="18" name="object 18"/>
          <p:cNvSpPr txBox="1"/>
          <p:nvPr/>
        </p:nvSpPr>
        <p:spPr>
          <a:xfrm rot="1320000">
            <a:off x="4990222" y="3743016"/>
            <a:ext cx="51311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400" spc="-5" dirty="0">
                <a:solidFill>
                  <a:srgbClr val="93C37C"/>
                </a:solidFill>
                <a:latin typeface="RobotoRegular"/>
                <a:cs typeface="RobotoRegular"/>
              </a:rPr>
              <a:t>speed</a:t>
            </a:r>
            <a:endParaRPr sz="1400">
              <a:latin typeface="RobotoRegular"/>
              <a:cs typeface="RobotoRegular"/>
            </a:endParaRPr>
          </a:p>
        </p:txBody>
      </p:sp>
      <p:sp>
        <p:nvSpPr>
          <p:cNvPr id="19" name="object 19"/>
          <p:cNvSpPr txBox="1"/>
          <p:nvPr/>
        </p:nvSpPr>
        <p:spPr>
          <a:xfrm rot="18480000">
            <a:off x="3318057" y="4257118"/>
            <a:ext cx="36389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400" spc="-5" dirty="0">
                <a:solidFill>
                  <a:srgbClr val="3B77D8"/>
                </a:solidFill>
                <a:latin typeface="RobotoRegular"/>
                <a:cs typeface="RobotoRegular"/>
              </a:rPr>
              <a:t>si</a:t>
            </a:r>
            <a:r>
              <a:rPr sz="1400" spc="-25" dirty="0">
                <a:solidFill>
                  <a:srgbClr val="3B77D8"/>
                </a:solidFill>
                <a:latin typeface="RobotoRegular"/>
                <a:cs typeface="RobotoRegular"/>
              </a:rPr>
              <a:t>z</a:t>
            </a:r>
            <a:r>
              <a:rPr sz="1400" dirty="0">
                <a:solidFill>
                  <a:srgbClr val="3B77D8"/>
                </a:solidFill>
                <a:latin typeface="RobotoRegular"/>
                <a:cs typeface="RobotoRegular"/>
              </a:rPr>
              <a:t>e</a:t>
            </a:r>
            <a:endParaRPr sz="1400">
              <a:latin typeface="RobotoRegular"/>
              <a:cs typeface="RobotoRegular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353344" y="4052643"/>
            <a:ext cx="596265" cy="755650"/>
            <a:chOff x="3353343" y="3195393"/>
            <a:chExt cx="596265" cy="755650"/>
          </a:xfrm>
        </p:grpSpPr>
        <p:sp>
          <p:nvSpPr>
            <p:cNvPr id="21" name="object 21"/>
            <p:cNvSpPr/>
            <p:nvPr/>
          </p:nvSpPr>
          <p:spPr>
            <a:xfrm>
              <a:off x="3416193" y="3204918"/>
              <a:ext cx="523875" cy="668655"/>
            </a:xfrm>
            <a:custGeom>
              <a:avLst/>
              <a:gdLst/>
              <a:ahLst/>
              <a:cxnLst/>
              <a:rect l="l" t="t" r="r" b="b"/>
              <a:pathLst>
                <a:path w="523875" h="668654">
                  <a:moveTo>
                    <a:pt x="523498" y="0"/>
                  </a:moveTo>
                  <a:lnTo>
                    <a:pt x="0" y="668123"/>
                  </a:lnTo>
                </a:path>
              </a:pathLst>
            </a:custGeom>
            <a:ln w="19049">
              <a:solidFill>
                <a:srgbClr val="757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353343" y="3844117"/>
              <a:ext cx="97149" cy="1064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 rot="3240000">
            <a:off x="4557736" y="4094364"/>
            <a:ext cx="388752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sz="2400" spc="-5" dirty="0">
                <a:solidFill>
                  <a:srgbClr val="F0C131"/>
                </a:solidFill>
                <a:latin typeface="RobotoRegular"/>
                <a:cs typeface="RobotoRegular"/>
              </a:rPr>
              <a:t>...</a:t>
            </a:r>
            <a:endParaRPr sz="2400">
              <a:latin typeface="RobotoRegular"/>
              <a:cs typeface="RobotoRegular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275216" y="4052643"/>
            <a:ext cx="580390" cy="778510"/>
            <a:chOff x="4275216" y="3195393"/>
            <a:chExt cx="580390" cy="778510"/>
          </a:xfrm>
        </p:grpSpPr>
        <p:sp>
          <p:nvSpPr>
            <p:cNvPr id="25" name="object 25"/>
            <p:cNvSpPr/>
            <p:nvPr/>
          </p:nvSpPr>
          <p:spPr>
            <a:xfrm>
              <a:off x="4284741" y="3204918"/>
              <a:ext cx="509905" cy="690245"/>
            </a:xfrm>
            <a:custGeom>
              <a:avLst/>
              <a:gdLst/>
              <a:ahLst/>
              <a:cxnLst/>
              <a:rect l="l" t="t" r="r" b="b"/>
              <a:pathLst>
                <a:path w="509904" h="690245">
                  <a:moveTo>
                    <a:pt x="0" y="0"/>
                  </a:moveTo>
                  <a:lnTo>
                    <a:pt x="509573" y="689848"/>
                  </a:lnTo>
                </a:path>
              </a:pathLst>
            </a:custGeom>
            <a:ln w="19049">
              <a:solidFill>
                <a:srgbClr val="757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759490" y="3866542"/>
              <a:ext cx="95724" cy="1072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369543" y="3491929"/>
            <a:ext cx="8338363" cy="1955710"/>
            <a:chOff x="369543" y="2634679"/>
            <a:chExt cx="8338363" cy="1955710"/>
          </a:xfrm>
        </p:grpSpPr>
        <p:sp>
          <p:nvSpPr>
            <p:cNvPr id="28" name="object 28"/>
            <p:cNvSpPr/>
            <p:nvPr/>
          </p:nvSpPr>
          <p:spPr>
            <a:xfrm>
              <a:off x="369543" y="2634679"/>
              <a:ext cx="1390008" cy="195571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077962" y="2941419"/>
              <a:ext cx="2629944" cy="147934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8032685" y="1121199"/>
            <a:ext cx="927735" cy="185420"/>
          </a:xfrm>
          <a:custGeom>
            <a:avLst/>
            <a:gdLst/>
            <a:ahLst/>
            <a:cxnLst/>
            <a:rect l="l" t="t" r="r" b="b"/>
            <a:pathLst>
              <a:path w="927734" h="185420">
                <a:moveTo>
                  <a:pt x="927298" y="185399"/>
                </a:moveTo>
                <a:lnTo>
                  <a:pt x="0" y="185399"/>
                </a:lnTo>
                <a:lnTo>
                  <a:pt x="0" y="0"/>
                </a:lnTo>
                <a:lnTo>
                  <a:pt x="927298" y="0"/>
                </a:lnTo>
                <a:lnTo>
                  <a:pt x="927298" y="185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174682" y="5176277"/>
            <a:ext cx="160337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Physical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attributes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03545" y="6199905"/>
            <a:ext cx="2399375" cy="464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65" marR="5080" indent="0">
              <a:lnSpc>
                <a:spcPts val="2850"/>
              </a:lnSpc>
              <a:spcBef>
                <a:spcPts val="219"/>
              </a:spcBef>
              <a:buNone/>
              <a:tabLst>
                <a:tab pos="424815" algn="l"/>
                <a:tab pos="425450" algn="l"/>
              </a:tabLst>
            </a:pPr>
            <a:r>
              <a:rPr lang="en-US" dirty="0"/>
              <a:t>[Elazar et al., ACL 2019]</a:t>
            </a:r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99A0265B-E43A-4480-BE0E-D03093A588BC}" type="slidenum">
              <a:rPr lang="en-GB" smtClean="0"/>
              <a:t>59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478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Wingdings" pitchFamily="2" charset="2"/>
              </a:rPr>
              <a:t>Name</a:t>
            </a:r>
          </a:p>
          <a:p>
            <a:r>
              <a:rPr lang="en-US" dirty="0">
                <a:sym typeface="Wingdings" pitchFamily="2" charset="2"/>
              </a:rPr>
              <a:t>Course of </a:t>
            </a:r>
            <a:r>
              <a:rPr lang="en-US" dirty="0" smtClean="0">
                <a:sym typeface="Wingdings" pitchFamily="2" charset="2"/>
              </a:rPr>
              <a:t>study</a:t>
            </a:r>
          </a:p>
          <a:p>
            <a:r>
              <a:rPr lang="en-US" dirty="0" smtClean="0">
                <a:sym typeface="Wingdings" pitchFamily="2" charset="2"/>
              </a:rPr>
              <a:t>Specialization (thesis topic?)</a:t>
            </a:r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…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AC70-685E-4AB9-8C4E-20E39C6CE2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5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8007705" y="1146002"/>
            <a:ext cx="7366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600" spc="-5" dirty="0">
                <a:solidFill>
                  <a:srgbClr val="D8D8D8"/>
                </a:solidFill>
                <a:latin typeface="RobotoRegular"/>
                <a:cs typeface="RobotoRegular"/>
              </a:rPr>
              <a:t>P</a:t>
            </a:r>
            <a:endParaRPr sz="600">
              <a:latin typeface="RobotoRegular"/>
              <a:cs typeface="RobotoRegular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68412" y="1164208"/>
            <a:ext cx="8108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75"/>
              </a:lnSpc>
            </a:pPr>
            <a:r>
              <a:rPr sz="600" spc="-5" dirty="0">
                <a:solidFill>
                  <a:srgbClr val="D8D8D8"/>
                </a:solidFill>
                <a:latin typeface="RobotoRegular"/>
                <a:cs typeface="RobotoRegular"/>
              </a:rPr>
              <a:t>roprietary </a:t>
            </a:r>
            <a:r>
              <a:rPr sz="600" dirty="0">
                <a:solidFill>
                  <a:srgbClr val="D8D8D8"/>
                </a:solidFill>
                <a:latin typeface="RobotoRegular"/>
                <a:cs typeface="RobotoRegular"/>
              </a:rPr>
              <a:t>+</a:t>
            </a:r>
            <a:r>
              <a:rPr sz="600" spc="-75" dirty="0">
                <a:solidFill>
                  <a:srgbClr val="D8D8D8"/>
                </a:solidFill>
                <a:latin typeface="RobotoRegular"/>
                <a:cs typeface="RobotoRegular"/>
              </a:rPr>
              <a:t> </a:t>
            </a:r>
            <a:r>
              <a:rPr sz="600" spc="-5" dirty="0">
                <a:solidFill>
                  <a:srgbClr val="D8D8D8"/>
                </a:solidFill>
                <a:latin typeface="RobotoRegular"/>
                <a:cs typeface="RobotoRegular"/>
              </a:rPr>
              <a:t>Conﬁdential</a:t>
            </a:r>
            <a:endParaRPr sz="600">
              <a:latin typeface="RobotoRegular"/>
              <a:cs typeface="RobotoRegular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40125" y="864009"/>
            <a:ext cx="2526257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 smtClean="0"/>
              <a:t>Approach</a:t>
            </a:r>
            <a:endParaRPr spc="-5" dirty="0"/>
          </a:p>
        </p:txBody>
      </p:sp>
      <p:sp>
        <p:nvSpPr>
          <p:cNvPr id="10" name="object 10"/>
          <p:cNvSpPr txBox="1"/>
          <p:nvPr/>
        </p:nvSpPr>
        <p:spPr>
          <a:xfrm>
            <a:off x="438224" y="2484551"/>
            <a:ext cx="7887334" cy="1131078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424815" marR="5080" indent="-412750">
              <a:lnSpc>
                <a:spcPts val="2850"/>
              </a:lnSpc>
              <a:spcBef>
                <a:spcPts val="219"/>
              </a:spcBef>
              <a:buChar char="●"/>
              <a:tabLst>
                <a:tab pos="424815" algn="l"/>
                <a:tab pos="425450" algn="l"/>
              </a:tabLst>
            </a:pPr>
            <a:r>
              <a:rPr sz="2400" spc="-5" dirty="0">
                <a:latin typeface="Arial"/>
                <a:cs typeface="Arial"/>
              </a:rPr>
              <a:t>Count </a:t>
            </a:r>
            <a:r>
              <a:rPr sz="2400" dirty="0">
                <a:latin typeface="Arial"/>
                <a:cs typeface="Arial"/>
              </a:rPr>
              <a:t>co-occurrences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dirty="0">
                <a:latin typeface="Arial"/>
                <a:cs typeface="Arial"/>
              </a:rPr>
              <a:t>measurements </a:t>
            </a:r>
            <a:r>
              <a:rPr sz="2400" spc="-5" dirty="0">
                <a:latin typeface="Arial"/>
                <a:cs typeface="Arial"/>
              </a:rPr>
              <a:t>with the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words  that appear in their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context</a:t>
            </a:r>
            <a:endParaRPr sz="2400">
              <a:latin typeface="Arial"/>
              <a:cs typeface="Arial"/>
            </a:endParaRPr>
          </a:p>
          <a:p>
            <a:pPr marL="424815" indent="-412750">
              <a:lnSpc>
                <a:spcPts val="2760"/>
              </a:lnSpc>
              <a:buChar char="●"/>
              <a:tabLst>
                <a:tab pos="424815" algn="l"/>
                <a:tab pos="425450" algn="l"/>
              </a:tabLst>
            </a:pPr>
            <a:r>
              <a:rPr sz="2400" spc="-5" dirty="0">
                <a:latin typeface="Arial"/>
                <a:cs typeface="Arial"/>
              </a:rPr>
              <a:t>By using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large text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corpora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032685" y="1121199"/>
            <a:ext cx="927735" cy="185420"/>
          </a:xfrm>
          <a:custGeom>
            <a:avLst/>
            <a:gdLst/>
            <a:ahLst/>
            <a:cxnLst/>
            <a:rect l="l" t="t" r="r" b="b"/>
            <a:pathLst>
              <a:path w="927734" h="185420">
                <a:moveTo>
                  <a:pt x="927298" y="185399"/>
                </a:moveTo>
                <a:lnTo>
                  <a:pt x="0" y="185399"/>
                </a:lnTo>
                <a:lnTo>
                  <a:pt x="0" y="0"/>
                </a:lnTo>
                <a:lnTo>
                  <a:pt x="927298" y="0"/>
                </a:lnTo>
                <a:lnTo>
                  <a:pt x="927298" y="185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99A0265B-E43A-4480-BE0E-D03093A588BC}" type="slidenum">
              <a:rPr lang="en-GB" smtClean="0"/>
              <a:t>60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240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49454" y="1010171"/>
            <a:ext cx="8702722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Example </a:t>
            </a:r>
            <a:r>
              <a:rPr dirty="0"/>
              <a:t>- </a:t>
            </a:r>
            <a:r>
              <a:rPr spc="-10" dirty="0"/>
              <a:t>Aggregating</a:t>
            </a:r>
            <a:r>
              <a:rPr spc="-85" dirty="0"/>
              <a:t> </a:t>
            </a:r>
            <a:r>
              <a:rPr spc="-10" dirty="0"/>
              <a:t>Measurements</a:t>
            </a:r>
          </a:p>
        </p:txBody>
      </p:sp>
      <p:sp>
        <p:nvSpPr>
          <p:cNvPr id="9" name="object 9"/>
          <p:cNvSpPr/>
          <p:nvPr/>
        </p:nvSpPr>
        <p:spPr>
          <a:xfrm>
            <a:off x="4667786" y="2629524"/>
            <a:ext cx="3376778" cy="2107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2194" y="2677433"/>
            <a:ext cx="3376778" cy="2083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99A0265B-E43A-4480-BE0E-D03093A588BC}" type="slidenum">
              <a:rPr lang="en-GB" smtClean="0"/>
              <a:t>61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62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20406" y="1164208"/>
            <a:ext cx="858519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75"/>
              </a:lnSpc>
            </a:pPr>
            <a:r>
              <a:rPr sz="600" spc="-5" dirty="0">
                <a:solidFill>
                  <a:srgbClr val="D8D8D8"/>
                </a:solidFill>
                <a:latin typeface="RobotoRegular"/>
                <a:cs typeface="RobotoRegular"/>
              </a:rPr>
              <a:t>Proprietary </a:t>
            </a:r>
            <a:r>
              <a:rPr sz="600" dirty="0">
                <a:solidFill>
                  <a:srgbClr val="D8D8D8"/>
                </a:solidFill>
                <a:latin typeface="RobotoRegular"/>
                <a:cs typeface="RobotoRegular"/>
              </a:rPr>
              <a:t>+</a:t>
            </a:r>
            <a:r>
              <a:rPr sz="600" spc="-75" dirty="0">
                <a:solidFill>
                  <a:srgbClr val="D8D8D8"/>
                </a:solidFill>
                <a:latin typeface="RobotoRegular"/>
                <a:cs typeface="RobotoRegular"/>
              </a:rPr>
              <a:t> </a:t>
            </a:r>
            <a:r>
              <a:rPr sz="600" spc="-5" dirty="0">
                <a:solidFill>
                  <a:srgbClr val="D8D8D8"/>
                </a:solidFill>
                <a:latin typeface="RobotoRegular"/>
                <a:cs typeface="RobotoRegular"/>
              </a:rPr>
              <a:t>Conﬁdential</a:t>
            </a:r>
            <a:endParaRPr sz="600">
              <a:latin typeface="RobotoRegular"/>
              <a:cs typeface="RobotoRegular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77447" y="1099227"/>
            <a:ext cx="6440076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Resource </a:t>
            </a:r>
            <a:r>
              <a:rPr spc="-5" dirty="0"/>
              <a:t>Statistics </a:t>
            </a:r>
            <a:r>
              <a:rPr dirty="0"/>
              <a:t>-</a:t>
            </a:r>
            <a:r>
              <a:rPr spc="-90" dirty="0"/>
              <a:t> </a:t>
            </a:r>
            <a:r>
              <a:rPr spc="-5" dirty="0"/>
              <a:t>DoQ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38224" y="2484552"/>
            <a:ext cx="6902450" cy="30059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4815" indent="-412750">
              <a:lnSpc>
                <a:spcPts val="2865"/>
              </a:lnSpc>
              <a:spcBef>
                <a:spcPts val="100"/>
              </a:spcBef>
              <a:buChar char="●"/>
              <a:tabLst>
                <a:tab pos="424815" algn="l"/>
                <a:tab pos="425450" algn="l"/>
              </a:tabLst>
            </a:pPr>
            <a:r>
              <a:rPr sz="2400" b="1" spc="-5" dirty="0" smtClean="0">
                <a:solidFill>
                  <a:srgbClr val="0070C0"/>
                </a:solidFill>
                <a:latin typeface="Arial"/>
                <a:cs typeface="Arial"/>
              </a:rPr>
              <a:t>D</a:t>
            </a:r>
            <a:r>
              <a:rPr sz="2400" spc="-5" dirty="0" smtClean="0">
                <a:solidFill>
                  <a:srgbClr val="0070C0"/>
                </a:solidFill>
                <a:latin typeface="Arial"/>
                <a:cs typeface="Arial"/>
              </a:rPr>
              <a:t>istributions </a:t>
            </a:r>
            <a:r>
              <a:rPr sz="2400" b="1" dirty="0">
                <a:solidFill>
                  <a:srgbClr val="0070C0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0070C0"/>
                </a:solidFill>
                <a:latin typeface="Arial"/>
                <a:cs typeface="Arial"/>
              </a:rPr>
              <a:t>ver </a:t>
            </a:r>
            <a:r>
              <a:rPr sz="2400" b="1" spc="-5" dirty="0">
                <a:solidFill>
                  <a:srgbClr val="0070C0"/>
                </a:solidFill>
                <a:latin typeface="Arial"/>
                <a:cs typeface="Arial"/>
              </a:rPr>
              <a:t>Q</a:t>
            </a:r>
            <a:r>
              <a:rPr sz="2400" spc="-5" dirty="0">
                <a:solidFill>
                  <a:srgbClr val="0070C0"/>
                </a:solidFill>
                <a:latin typeface="Arial"/>
                <a:cs typeface="Arial"/>
              </a:rPr>
              <a:t>uantities</a:t>
            </a:r>
            <a:r>
              <a:rPr sz="2400" spc="-4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70C0"/>
                </a:solidFill>
                <a:latin typeface="Arial"/>
                <a:cs typeface="Arial"/>
              </a:rPr>
              <a:t>(DoQ)</a:t>
            </a:r>
          </a:p>
          <a:p>
            <a:pPr marL="424815" indent="-412750">
              <a:lnSpc>
                <a:spcPts val="2865"/>
              </a:lnSpc>
              <a:buChar char="●"/>
              <a:tabLst>
                <a:tab pos="424815" algn="l"/>
                <a:tab pos="425450" algn="l"/>
              </a:tabLst>
            </a:pPr>
            <a:r>
              <a:rPr sz="2400" dirty="0">
                <a:latin typeface="Arial"/>
                <a:cs typeface="Arial"/>
              </a:rPr>
              <a:t>A very </a:t>
            </a:r>
            <a:r>
              <a:rPr sz="2400" spc="-5" dirty="0">
                <a:latin typeface="Arial"/>
                <a:cs typeface="Arial"/>
              </a:rPr>
              <a:t>large and diverse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resource</a:t>
            </a:r>
          </a:p>
          <a:p>
            <a:pPr>
              <a:lnSpc>
                <a:spcPct val="100000"/>
              </a:lnSpc>
              <a:buFont typeface="Arial"/>
              <a:buChar char="●"/>
            </a:pPr>
            <a:endParaRPr sz="2450" dirty="0">
              <a:latin typeface="Arial"/>
              <a:cs typeface="Arial"/>
            </a:endParaRPr>
          </a:p>
          <a:p>
            <a:pPr marL="424815" indent="-412750">
              <a:lnSpc>
                <a:spcPts val="2865"/>
              </a:lnSpc>
              <a:buChar char="●"/>
              <a:tabLst>
                <a:tab pos="424815" algn="l"/>
                <a:tab pos="425450" algn="l"/>
              </a:tabLst>
            </a:pPr>
            <a:r>
              <a:rPr sz="2400" spc="-5" dirty="0">
                <a:latin typeface="Arial"/>
                <a:cs typeface="Arial"/>
              </a:rPr>
              <a:t>~120M Unique tuples </a:t>
            </a:r>
            <a:r>
              <a:rPr sz="2400" dirty="0">
                <a:latin typeface="Arial"/>
                <a:cs typeface="Arial"/>
              </a:rPr>
              <a:t>(object,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measurement)</a:t>
            </a:r>
          </a:p>
          <a:p>
            <a:pPr marL="882015" lvl="1" indent="-413384">
              <a:lnSpc>
                <a:spcPts val="2865"/>
              </a:lnSpc>
              <a:buChar char="○"/>
              <a:tabLst>
                <a:tab pos="882015" algn="l"/>
                <a:tab pos="882650" algn="l"/>
              </a:tabLst>
            </a:pPr>
            <a:r>
              <a:rPr sz="2400" spc="-5" dirty="0">
                <a:latin typeface="Arial"/>
                <a:cs typeface="Arial"/>
              </a:rPr>
              <a:t>~350K with &gt;= 1000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 smtClean="0">
                <a:latin typeface="Arial"/>
                <a:cs typeface="Arial"/>
              </a:rPr>
              <a:t>occurrences</a:t>
            </a:r>
            <a:endParaRPr lang="en-US" sz="2400" spc="-5" dirty="0" smtClean="0">
              <a:latin typeface="Arial"/>
              <a:cs typeface="Arial"/>
            </a:endParaRPr>
          </a:p>
          <a:p>
            <a:pPr marL="424815" indent="-412750">
              <a:lnSpc>
                <a:spcPts val="2865"/>
              </a:lnSpc>
              <a:spcBef>
                <a:spcPts val="100"/>
              </a:spcBef>
              <a:buChar char="●"/>
              <a:tabLst>
                <a:tab pos="424815" algn="l"/>
                <a:tab pos="425450" algn="l"/>
              </a:tabLst>
            </a:pPr>
            <a:r>
              <a:rPr lang="en-US" sz="2400" dirty="0">
                <a:latin typeface="Arial"/>
                <a:cs typeface="Arial"/>
              </a:rPr>
              <a:t>Measurement</a:t>
            </a:r>
            <a:r>
              <a:rPr lang="en-US" sz="2400" spc="-10" dirty="0">
                <a:latin typeface="Arial"/>
                <a:cs typeface="Arial"/>
              </a:rPr>
              <a:t> </a:t>
            </a:r>
            <a:r>
              <a:rPr lang="en-US" sz="2400" spc="-5" dirty="0">
                <a:latin typeface="Arial"/>
                <a:cs typeface="Arial"/>
              </a:rPr>
              <a:t>types:</a:t>
            </a:r>
            <a:endParaRPr lang="en-US" sz="2400" dirty="0">
              <a:latin typeface="Arial"/>
              <a:cs typeface="Arial"/>
            </a:endParaRPr>
          </a:p>
          <a:p>
            <a:pPr marL="882015" lvl="1" indent="-413384">
              <a:lnSpc>
                <a:spcPts val="2850"/>
              </a:lnSpc>
              <a:buChar char="○"/>
              <a:tabLst>
                <a:tab pos="882015" algn="l"/>
                <a:tab pos="882650" algn="l"/>
              </a:tabLst>
            </a:pPr>
            <a:r>
              <a:rPr lang="en-US" sz="2400" spc="-5" dirty="0" smtClean="0">
                <a:latin typeface="Arial"/>
                <a:cs typeface="Arial"/>
              </a:rPr>
              <a:t>Length, m</a:t>
            </a:r>
            <a:r>
              <a:rPr lang="en-US" sz="2400" dirty="0" smtClean="0">
                <a:latin typeface="Arial"/>
                <a:cs typeface="Arial"/>
              </a:rPr>
              <a:t>ass, c</a:t>
            </a:r>
            <a:r>
              <a:rPr lang="en-US" sz="2400" spc="-5" dirty="0" smtClean="0">
                <a:latin typeface="Arial"/>
                <a:cs typeface="Arial"/>
              </a:rPr>
              <a:t>urrency, t</a:t>
            </a:r>
            <a:r>
              <a:rPr lang="en-US" sz="2400" spc="-30" dirty="0" smtClean="0">
                <a:latin typeface="Arial"/>
                <a:cs typeface="Arial"/>
              </a:rPr>
              <a:t>emperature, </a:t>
            </a:r>
            <a:r>
              <a:rPr lang="en-US" sz="2400" dirty="0" smtClean="0">
                <a:latin typeface="Arial"/>
                <a:cs typeface="Arial"/>
              </a:rPr>
              <a:t>…</a:t>
            </a:r>
            <a:endParaRPr lang="en-US" sz="2400" dirty="0">
              <a:latin typeface="Arial"/>
              <a:cs typeface="Arial"/>
            </a:endParaRPr>
          </a:p>
          <a:p>
            <a:pPr marL="424815" indent="-412750">
              <a:lnSpc>
                <a:spcPts val="2865"/>
              </a:lnSpc>
              <a:buChar char="●"/>
              <a:tabLst>
                <a:tab pos="424815" algn="l"/>
                <a:tab pos="425450" algn="l"/>
              </a:tabLst>
            </a:pPr>
            <a:r>
              <a:rPr lang="en-US" sz="2400" spc="-5" dirty="0">
                <a:latin typeface="Arial"/>
                <a:cs typeface="Arial"/>
              </a:rPr>
              <a:t>27 In total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956485" y="1121199"/>
            <a:ext cx="927735" cy="185420"/>
          </a:xfrm>
          <a:custGeom>
            <a:avLst/>
            <a:gdLst/>
            <a:ahLst/>
            <a:cxnLst/>
            <a:rect l="l" t="t" r="r" b="b"/>
            <a:pathLst>
              <a:path w="927734" h="185420">
                <a:moveTo>
                  <a:pt x="927298" y="185399"/>
                </a:moveTo>
                <a:lnTo>
                  <a:pt x="0" y="185399"/>
                </a:lnTo>
                <a:lnTo>
                  <a:pt x="0" y="0"/>
                </a:lnTo>
                <a:lnTo>
                  <a:pt x="927298" y="0"/>
                </a:lnTo>
                <a:lnTo>
                  <a:pt x="927298" y="185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99A0265B-E43A-4480-BE0E-D03093A588BC}" type="slidenum">
              <a:rPr lang="en-GB" smtClean="0"/>
              <a:t>62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170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2184400"/>
            <a:ext cx="8878924" cy="3685715"/>
            <a:chOff x="1" y="1327149"/>
            <a:chExt cx="8878924" cy="3685715"/>
          </a:xfrm>
        </p:grpSpPr>
        <p:sp>
          <p:nvSpPr>
            <p:cNvPr id="5" name="object 5"/>
            <p:cNvSpPr/>
            <p:nvPr/>
          </p:nvSpPr>
          <p:spPr>
            <a:xfrm>
              <a:off x="176218" y="4841765"/>
              <a:ext cx="555423" cy="1710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44319" y="1327149"/>
              <a:ext cx="4434606" cy="29972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" y="1427972"/>
              <a:ext cx="4123266" cy="280538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020406" y="1164208"/>
            <a:ext cx="858519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75"/>
              </a:lnSpc>
            </a:pPr>
            <a:r>
              <a:rPr sz="600" spc="-5" dirty="0">
                <a:solidFill>
                  <a:srgbClr val="D8D8D8"/>
                </a:solidFill>
                <a:latin typeface="RobotoRegular"/>
                <a:cs typeface="RobotoRegular"/>
              </a:rPr>
              <a:t>Proprietary </a:t>
            </a:r>
            <a:r>
              <a:rPr sz="600" dirty="0">
                <a:solidFill>
                  <a:srgbClr val="D8D8D8"/>
                </a:solidFill>
                <a:latin typeface="RobotoRegular"/>
                <a:cs typeface="RobotoRegular"/>
              </a:rPr>
              <a:t>+</a:t>
            </a:r>
            <a:r>
              <a:rPr sz="600" spc="-75" dirty="0">
                <a:solidFill>
                  <a:srgbClr val="D8D8D8"/>
                </a:solidFill>
                <a:latin typeface="RobotoRegular"/>
                <a:cs typeface="RobotoRegular"/>
              </a:rPr>
              <a:t> </a:t>
            </a:r>
            <a:r>
              <a:rPr sz="600" spc="-5" dirty="0">
                <a:solidFill>
                  <a:srgbClr val="D8D8D8"/>
                </a:solidFill>
                <a:latin typeface="RobotoRegular"/>
                <a:cs typeface="RobotoRegular"/>
              </a:rPr>
              <a:t>Conﬁdential</a:t>
            </a:r>
            <a:endParaRPr sz="600">
              <a:latin typeface="RobotoRegular"/>
              <a:cs typeface="RobotoRegular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84775" y="989385"/>
            <a:ext cx="8091076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Comparable </a:t>
            </a:r>
            <a:r>
              <a:rPr spc="-5" dirty="0"/>
              <a:t>Objects </a:t>
            </a:r>
            <a:r>
              <a:rPr dirty="0"/>
              <a:t>- </a:t>
            </a:r>
            <a:r>
              <a:rPr spc="-10" dirty="0"/>
              <a:t>Cool</a:t>
            </a:r>
            <a:r>
              <a:rPr spc="-85" dirty="0"/>
              <a:t> </a:t>
            </a:r>
            <a:r>
              <a:rPr spc="-5" dirty="0"/>
              <a:t>Results</a:t>
            </a:r>
          </a:p>
        </p:txBody>
      </p:sp>
      <p:sp>
        <p:nvSpPr>
          <p:cNvPr id="14" name="object 14"/>
          <p:cNvSpPr/>
          <p:nvPr/>
        </p:nvSpPr>
        <p:spPr>
          <a:xfrm>
            <a:off x="7956485" y="1121199"/>
            <a:ext cx="927735" cy="185420"/>
          </a:xfrm>
          <a:custGeom>
            <a:avLst/>
            <a:gdLst/>
            <a:ahLst/>
            <a:cxnLst/>
            <a:rect l="l" t="t" r="r" b="b"/>
            <a:pathLst>
              <a:path w="927734" h="185420">
                <a:moveTo>
                  <a:pt x="927298" y="185399"/>
                </a:moveTo>
                <a:lnTo>
                  <a:pt x="0" y="185399"/>
                </a:lnTo>
                <a:lnTo>
                  <a:pt x="0" y="0"/>
                </a:lnTo>
                <a:lnTo>
                  <a:pt x="927298" y="0"/>
                </a:lnTo>
                <a:lnTo>
                  <a:pt x="927298" y="185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99A0265B-E43A-4480-BE0E-D03093A588BC}" type="slidenum">
              <a:rPr lang="en-GB" smtClean="0"/>
              <a:t>63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424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– Text extraction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764837" y="3130233"/>
          <a:ext cx="6949197" cy="340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6399">
                  <a:extLst>
                    <a:ext uri="{9D8B030D-6E8A-4147-A177-3AD203B41FA5}">
                      <a16:colId xmlns:a16="http://schemas.microsoft.com/office/drawing/2014/main" val="672490989"/>
                    </a:ext>
                  </a:extLst>
                </a:gridCol>
                <a:gridCol w="2316399">
                  <a:extLst>
                    <a:ext uri="{9D8B030D-6E8A-4147-A177-3AD203B41FA5}">
                      <a16:colId xmlns:a16="http://schemas.microsoft.com/office/drawing/2014/main" val="17412587"/>
                    </a:ext>
                  </a:extLst>
                </a:gridCol>
                <a:gridCol w="2316399">
                  <a:extLst>
                    <a:ext uri="{9D8B030D-6E8A-4147-A177-3AD203B41FA5}">
                      <a16:colId xmlns:a16="http://schemas.microsoft.com/office/drawing/2014/main" val="30064118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Focus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939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Knext</a:t>
                      </a:r>
                      <a:r>
                        <a:rPr lang="en-US" dirty="0" smtClean="0"/>
                        <a:t> [2002]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Plausible assertions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599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XLore</a:t>
                      </a:r>
                      <a:r>
                        <a:rPr lang="en-US" dirty="0" smtClean="0"/>
                        <a:t> [2010]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Quantified assertions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Episodic</a:t>
                      </a:r>
                      <a:r>
                        <a:rPr lang="en-US" baseline="0" dirty="0" smtClean="0"/>
                        <a:t> logic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7272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WebChild</a:t>
                      </a:r>
                      <a:r>
                        <a:rPr lang="en-US" dirty="0" smtClean="0"/>
                        <a:t> [2014]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Adjectives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Plausibility as inclusion criterion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091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TupleKB</a:t>
                      </a:r>
                      <a:r>
                        <a:rPr lang="en-US" dirty="0" smtClean="0"/>
                        <a:t> [2017]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Science knowledge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669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Quasimodo [2019]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General knowledge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Saliency</a:t>
                      </a:r>
                      <a:r>
                        <a:rPr lang="en-US" baseline="0" dirty="0" smtClean="0"/>
                        <a:t> instead of correctness as prime goal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816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DoQ</a:t>
                      </a:r>
                      <a:r>
                        <a:rPr lang="en-US" dirty="0" smtClean="0"/>
                        <a:t> [2019]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Quantities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82564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64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764837" y="1690689"/>
            <a:ext cx="504865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Design choice of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Data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xtraction scheme</a:t>
            </a:r>
          </a:p>
        </p:txBody>
      </p:sp>
    </p:spTree>
    <p:extLst>
      <p:ext uri="{BB962C8B-B14F-4D97-AF65-F5344CB8AC3E}">
        <p14:creationId xmlns:p14="http://schemas.microsoft.com/office/powerpoint/2010/main" val="341774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7973483" cy="478684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Motivation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Knowledge representation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Crowdsourcing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Text Extraction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Transformer-based techniques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Consolidation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Summary and Outlook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51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Pretrained</a:t>
            </a:r>
            <a:r>
              <a:rPr lang="en-US" dirty="0" smtClean="0"/>
              <a:t> language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BERT, ELMO, GPT, …</a:t>
            </a:r>
          </a:p>
          <a:p>
            <a:r>
              <a:rPr lang="en-US" dirty="0" smtClean="0"/>
              <a:t>Major recent trend in NLP</a:t>
            </a:r>
          </a:p>
          <a:p>
            <a:pPr lvl="1"/>
            <a:r>
              <a:rPr lang="en-US" dirty="0" smtClean="0"/>
              <a:t>Deep neural networks (Transformer networks)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rained to fill gaps in text corpora, predict next sentences</a:t>
            </a:r>
          </a:p>
          <a:p>
            <a:pPr lvl="1"/>
            <a:r>
              <a:rPr lang="en-US" dirty="0" smtClean="0"/>
              <a:t>Unsupervised training on huge corpora (~web crawls)</a:t>
            </a:r>
          </a:p>
          <a:p>
            <a:r>
              <a:rPr lang="en-US" dirty="0" smtClean="0"/>
              <a:t>Able to generate plausible continuations for given input</a:t>
            </a:r>
          </a:p>
          <a:p>
            <a:r>
              <a:rPr lang="en-US" dirty="0" smtClean="0"/>
              <a:t>Encode basic linguistic and world knowledge (?) that benefits many downstream tasks (fine-tuning)</a:t>
            </a:r>
          </a:p>
          <a:p>
            <a:r>
              <a:rPr lang="en-US" dirty="0" smtClean="0"/>
              <a:t>Can we use them to generate CSK?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94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709" y="2724911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Query			Answer	Language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67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334" y="0"/>
            <a:ext cx="7077075" cy="1676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48945" y="1269580"/>
            <a:ext cx="1843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EMNLP’19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31" y="3440769"/>
            <a:ext cx="8411032" cy="16004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3650" y="5705554"/>
            <a:ext cx="6257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Encouraging, but closer look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Limited vocabulary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Single token only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67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Own experiments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23" y="1825624"/>
            <a:ext cx="8802518" cy="393282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GPT2 from </a:t>
            </a:r>
            <a:r>
              <a:rPr lang="en-US" sz="1800" dirty="0">
                <a:hlinkClick r:id="rId2"/>
              </a:rPr>
              <a:t>https://</a:t>
            </a:r>
            <a:r>
              <a:rPr lang="en-US" sz="1800" dirty="0" smtClean="0">
                <a:hlinkClick r:id="rId2"/>
              </a:rPr>
              <a:t>demo.allennlp.org/next-token-lm</a:t>
            </a:r>
            <a:endParaRPr lang="en-US" sz="1800" dirty="0" smtClean="0"/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>
                <a:solidFill>
                  <a:srgbClr val="00B050"/>
                </a:solidFill>
              </a:rPr>
              <a:t>My prefix</a:t>
            </a:r>
            <a:r>
              <a:rPr lang="en-US" sz="1800" dirty="0" smtClean="0"/>
              <a:t>		</a:t>
            </a:r>
            <a:r>
              <a:rPr lang="en-US" sz="1800" dirty="0" smtClean="0">
                <a:solidFill>
                  <a:srgbClr val="FF0000"/>
                </a:solidFill>
              </a:rPr>
              <a:t>GPT2’s prediction</a:t>
            </a:r>
            <a:endParaRPr lang="en-US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rgbClr val="00B050"/>
                </a:solidFill>
              </a:rPr>
              <a:t>Pandas eat bamboo in …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the forest.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B050"/>
                </a:solidFill>
              </a:rPr>
              <a:t>Pandas like to eat … </a:t>
            </a:r>
            <a:r>
              <a:rPr lang="en-US" sz="2000" dirty="0" smtClean="0">
                <a:solidFill>
                  <a:srgbClr val="FF0000"/>
                </a:solidFill>
              </a:rPr>
              <a:t>the food they eat.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</a:rPr>
              <a:t>Lions like to </a:t>
            </a:r>
            <a:r>
              <a:rPr lang="en-US" sz="2000" dirty="0" smtClean="0">
                <a:solidFill>
                  <a:srgbClr val="00B050"/>
                </a:solidFill>
              </a:rPr>
              <a:t>eat …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meat</a:t>
            </a:r>
            <a:r>
              <a:rPr lang="en-US" sz="2000" dirty="0">
                <a:solidFill>
                  <a:srgbClr val="FF0000"/>
                </a:solidFill>
              </a:rPr>
              <a:t>, but they are not </a:t>
            </a:r>
            <a:r>
              <a:rPr lang="en-US" sz="2000" dirty="0" smtClean="0">
                <a:solidFill>
                  <a:srgbClr val="FF0000"/>
                </a:solidFill>
              </a:rPr>
              <a:t>carnivores.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</a:rPr>
              <a:t>Rabbits like to </a:t>
            </a:r>
            <a:r>
              <a:rPr lang="en-US" sz="2000" dirty="0" smtClean="0">
                <a:solidFill>
                  <a:srgbClr val="00B050"/>
                </a:solidFill>
              </a:rPr>
              <a:t>eat …</a:t>
            </a:r>
            <a:r>
              <a:rPr lang="en-US" sz="2000" dirty="0" smtClean="0"/>
              <a:t> </a:t>
            </a:r>
            <a:r>
              <a:rPr lang="en-US" sz="2000" dirty="0">
                <a:solidFill>
                  <a:srgbClr val="FF0000"/>
                </a:solidFill>
              </a:rPr>
              <a:t>and </a:t>
            </a:r>
            <a:r>
              <a:rPr lang="en-US" sz="2000" dirty="0" smtClean="0">
                <a:solidFill>
                  <a:srgbClr val="FF0000"/>
                </a:solidFill>
              </a:rPr>
              <a:t>drink.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</a:rPr>
              <a:t>Cows mostly </a:t>
            </a:r>
            <a:r>
              <a:rPr lang="en-US" sz="2000" dirty="0" smtClean="0">
                <a:solidFill>
                  <a:srgbClr val="00B050"/>
                </a:solidFill>
              </a:rPr>
              <a:t>eat …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the </a:t>
            </a:r>
            <a:r>
              <a:rPr lang="en-US" sz="2000" dirty="0">
                <a:solidFill>
                  <a:srgbClr val="FF0000"/>
                </a:solidFill>
              </a:rPr>
              <a:t>same food as cows, but they also eat a lot of </a:t>
            </a:r>
            <a:r>
              <a:rPr lang="en-US" sz="2000" dirty="0" smtClean="0">
                <a:solidFill>
                  <a:srgbClr val="FF0000"/>
                </a:solidFill>
              </a:rPr>
              <a:t>other animals.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</a:rPr>
              <a:t>Lawyers wear black because …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they are not allowed to wear black.</a:t>
            </a:r>
          </a:p>
          <a:p>
            <a:pPr marL="0" indent="0"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57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LMs struggle with proposing salient parts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69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76383"/>
            <a:ext cx="7639050" cy="1695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38612"/>
          <a:stretch/>
        </p:blipFill>
        <p:spPr>
          <a:xfrm>
            <a:off x="2509837" y="2081212"/>
            <a:ext cx="4124325" cy="16547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96139" y="2780522"/>
            <a:ext cx="438539" cy="20527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96139" y="3315800"/>
            <a:ext cx="438539" cy="36930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1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Introducing each other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Organization of the seminar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Introduction to commonsense knowledge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Topic presentation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Seminar survival skills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Topic assignment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0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Can LMs understand the degree to which statements are true?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70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937" y="177768"/>
            <a:ext cx="8904239" cy="19309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6104" y="3079025"/>
            <a:ext cx="4743450" cy="2476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28649" y="5573235"/>
            <a:ext cx="65503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Overall </a:t>
            </a:r>
            <a:r>
              <a:rPr lang="en-US" dirty="0" smtClean="0"/>
              <a:t>find that models do not </a:t>
            </a:r>
            <a:r>
              <a:rPr lang="en-US" dirty="0"/>
              <a:t>perform well.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Reporting </a:t>
            </a:r>
            <a:r>
              <a:rPr lang="en-US" dirty="0"/>
              <a:t>bias </a:t>
            </a:r>
            <a:r>
              <a:rPr lang="en-US" dirty="0" smtClean="0"/>
              <a:t>may </a:t>
            </a:r>
            <a:r>
              <a:rPr lang="en-US" dirty="0"/>
              <a:t>play a </a:t>
            </a:r>
            <a:r>
              <a:rPr lang="en-US" dirty="0" smtClean="0"/>
              <a:t>role </a:t>
            </a:r>
            <a:r>
              <a:rPr lang="en-US" dirty="0"/>
              <a:t>in LMs in-ability to correctly determine cases such </a:t>
            </a:r>
            <a:r>
              <a:rPr lang="en-US" dirty="0" smtClean="0"/>
              <a:t>as “A rhinoceros </a:t>
            </a:r>
            <a:r>
              <a:rPr lang="en-US" dirty="0"/>
              <a:t>NEVER has fur.”</a:t>
            </a:r>
          </a:p>
        </p:txBody>
      </p:sp>
    </p:spTree>
    <p:extLst>
      <p:ext uri="{BB962C8B-B14F-4D97-AF65-F5344CB8AC3E}">
        <p14:creationId xmlns:p14="http://schemas.microsoft.com/office/powerpoint/2010/main" val="228138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71749"/>
            <a:ext cx="7886700" cy="3605213"/>
          </a:xfrm>
        </p:spPr>
        <p:txBody>
          <a:bodyPr>
            <a:normAutofit/>
          </a:bodyPr>
          <a:lstStyle/>
          <a:p>
            <a:pPr marL="0" lvl="1" indent="0">
              <a:spcBef>
                <a:spcPts val="0"/>
              </a:spcBef>
              <a:buNone/>
            </a:pPr>
            <a:endParaRPr lang="en-US" dirty="0"/>
          </a:p>
          <a:p>
            <a:pPr marL="0" lvl="1" indent="0">
              <a:spcBef>
                <a:spcPts val="0"/>
              </a:spcBef>
              <a:buNone/>
            </a:pPr>
            <a:endParaRPr lang="en-US" dirty="0" smtClean="0"/>
          </a:p>
          <a:p>
            <a:pPr marL="0" lvl="1" indent="0">
              <a:spcBef>
                <a:spcPts val="0"/>
              </a:spcBef>
              <a:buNone/>
            </a:pPr>
            <a:r>
              <a:rPr lang="en-US" sz="2800" dirty="0" smtClean="0"/>
              <a:t>Combine general LMs and CSK data to predict new CSK</a:t>
            </a:r>
            <a:endParaRPr lang="en-US" dirty="0" smtClean="0"/>
          </a:p>
          <a:p>
            <a:pPr lvl="1"/>
            <a:r>
              <a:rPr lang="en-US" dirty="0" smtClean="0"/>
              <a:t>Initialized with </a:t>
            </a:r>
            <a:r>
              <a:rPr lang="en-US" dirty="0" err="1" smtClean="0"/>
              <a:t>pretrained</a:t>
            </a:r>
            <a:r>
              <a:rPr lang="en-US" dirty="0" smtClean="0"/>
              <a:t> GPT model</a:t>
            </a:r>
            <a:endParaRPr lang="en-US" dirty="0"/>
          </a:p>
          <a:p>
            <a:pPr lvl="1"/>
            <a:r>
              <a:rPr lang="en-US" dirty="0" smtClean="0"/>
              <a:t>Trained on ConceptNet and Atomic triples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71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45" y="0"/>
            <a:ext cx="8553450" cy="2571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70380" y="249382"/>
            <a:ext cx="1367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[ACL’19]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209731" y="57100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https://mosaickg.apps.allenai.org/comet_atomic/?</a:t>
            </a:r>
            <a:r>
              <a:rPr lang="en-US" dirty="0" smtClean="0">
                <a:hlinkClick r:id="rId3"/>
              </a:rPr>
              <a:t>l=holding%20a%20videoconference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2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72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33709"/>
          <a:stretch/>
        </p:blipFill>
        <p:spPr>
          <a:xfrm>
            <a:off x="494373" y="308543"/>
            <a:ext cx="7357973" cy="619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2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73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6254" r="9859"/>
          <a:stretch/>
        </p:blipFill>
        <p:spPr>
          <a:xfrm>
            <a:off x="84419" y="966651"/>
            <a:ext cx="9059581" cy="463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79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Summary – Transformer-based techniques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Pretrained</a:t>
            </a:r>
            <a:r>
              <a:rPr lang="en-US" dirty="0" smtClean="0">
                <a:solidFill>
                  <a:srgbClr val="0070C0"/>
                </a:solidFill>
              </a:rPr>
              <a:t> language models </a:t>
            </a:r>
            <a:r>
              <a:rPr lang="en-US" dirty="0" smtClean="0"/>
              <a:t>come with a considerable set of statistical language knowledge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Can</a:t>
            </a:r>
            <a:r>
              <a:rPr lang="en-US" dirty="0" smtClean="0"/>
              <a:t> apply this to some extend to </a:t>
            </a:r>
            <a:r>
              <a:rPr lang="en-US" dirty="0" smtClean="0">
                <a:solidFill>
                  <a:srgbClr val="0070C0"/>
                </a:solidFill>
              </a:rPr>
              <a:t>predict CSK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Struggle with deeper semantics </a:t>
            </a:r>
            <a:r>
              <a:rPr lang="en-US" dirty="0" smtClean="0"/>
              <a:t>(degree, negation)</a:t>
            </a:r>
          </a:p>
          <a:p>
            <a:r>
              <a:rPr lang="en-US" dirty="0" smtClean="0"/>
              <a:t>Can </a:t>
            </a:r>
            <a:r>
              <a:rPr lang="en-US" dirty="0" smtClean="0">
                <a:solidFill>
                  <a:srgbClr val="0070C0"/>
                </a:solidFill>
              </a:rPr>
              <a:t>fine-tune </a:t>
            </a:r>
            <a:r>
              <a:rPr lang="en-US" dirty="0" smtClean="0"/>
              <a:t>them on existing CSK collections for better performance (COMET)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44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7973483" cy="478684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Motivation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Knowledge representation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Crowdsourcing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Text Extraction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Transformer-based techniques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Consolidation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Summary and Outlook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62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Consolidation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Merge resources</a:t>
            </a:r>
          </a:p>
          <a:p>
            <a:r>
              <a:rPr lang="en-US" dirty="0" smtClean="0"/>
              <a:t>Per-statement consolidation</a:t>
            </a:r>
          </a:p>
          <a:p>
            <a:pPr lvl="1"/>
            <a:r>
              <a:rPr lang="en-US" dirty="0" smtClean="0"/>
              <a:t>Feature-based classification/</a:t>
            </a:r>
            <a:r>
              <a:rPr lang="en-US" dirty="0" err="1" smtClean="0"/>
              <a:t>reranking</a:t>
            </a:r>
            <a:endParaRPr lang="en-US" dirty="0" smtClean="0"/>
          </a:p>
          <a:p>
            <a:r>
              <a:rPr lang="en-US" dirty="0" smtClean="0"/>
              <a:t>Joint consolidation</a:t>
            </a:r>
          </a:p>
          <a:p>
            <a:pPr lvl="1"/>
            <a:r>
              <a:rPr lang="en-US" dirty="0" smtClean="0"/>
              <a:t>Explore statement and facet interaction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93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merging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ConceptNet</a:t>
            </a:r>
            <a:endParaRPr lang="en-US" dirty="0" smtClean="0"/>
          </a:p>
          <a:p>
            <a:pPr lvl="1"/>
            <a:r>
              <a:rPr lang="en-US" dirty="0" err="1" smtClean="0"/>
              <a:t>OpenMind</a:t>
            </a:r>
            <a:r>
              <a:rPr lang="en-US" dirty="0" smtClean="0"/>
              <a:t> Commonsense, WordNet, Wiktionary, Verbosity, …?</a:t>
            </a:r>
          </a:p>
          <a:p>
            <a:r>
              <a:rPr lang="en-US" dirty="0" smtClean="0"/>
              <a:t>CSKG [</a:t>
            </a:r>
            <a:r>
              <a:rPr lang="en-US" dirty="0" err="1" smtClean="0"/>
              <a:t>Ilievski</a:t>
            </a:r>
            <a:r>
              <a:rPr lang="en-US" dirty="0" smtClean="0"/>
              <a:t> et al., </a:t>
            </a:r>
            <a:r>
              <a:rPr lang="en-US" dirty="0" err="1" smtClean="0"/>
              <a:t>Arxiv</a:t>
            </a:r>
            <a:r>
              <a:rPr lang="en-US" dirty="0" smtClean="0"/>
              <a:t> 2020]</a:t>
            </a:r>
          </a:p>
          <a:p>
            <a:pPr lvl="1"/>
            <a:r>
              <a:rPr lang="en-US" dirty="0" err="1" smtClean="0"/>
              <a:t>ConceptNet</a:t>
            </a:r>
            <a:r>
              <a:rPr lang="en-US" dirty="0" smtClean="0"/>
              <a:t>, </a:t>
            </a:r>
            <a:r>
              <a:rPr lang="en-US" dirty="0" err="1" smtClean="0"/>
              <a:t>VisualGenome</a:t>
            </a:r>
            <a:r>
              <a:rPr lang="en-US" dirty="0" smtClean="0"/>
              <a:t>, Atomic, </a:t>
            </a:r>
            <a:r>
              <a:rPr lang="en-US" dirty="0" err="1" smtClean="0"/>
              <a:t>Wikidata</a:t>
            </a:r>
            <a:r>
              <a:rPr lang="en-US" dirty="0" smtClean="0"/>
              <a:t>, WordNet, </a:t>
            </a:r>
            <a:r>
              <a:rPr lang="en-US" dirty="0" err="1" smtClean="0"/>
              <a:t>Rogenet</a:t>
            </a:r>
            <a:r>
              <a:rPr lang="en-US" dirty="0" smtClean="0"/>
              <a:t>, </a:t>
            </a:r>
            <a:r>
              <a:rPr lang="en-US" dirty="0" err="1" smtClean="0"/>
              <a:t>FrameNet</a:t>
            </a:r>
            <a:endParaRPr lang="en-US" dirty="0" smtClean="0"/>
          </a:p>
          <a:p>
            <a:pPr lvl="1"/>
            <a:r>
              <a:rPr lang="en-US" dirty="0"/>
              <a:t>4.7 million </a:t>
            </a:r>
            <a:r>
              <a:rPr lang="en-US" dirty="0" smtClean="0"/>
              <a:t>nodes, 17.2 </a:t>
            </a:r>
            <a:r>
              <a:rPr lang="en-US" dirty="0"/>
              <a:t>million edges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36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790" y="741040"/>
            <a:ext cx="7454836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 smtClean="0">
                <a:latin typeface="+mn-lt"/>
              </a:rPr>
              <a:t>Per-statement consolidation</a:t>
            </a:r>
            <a:endParaRPr spc="-5" dirty="0">
              <a:latin typeface="+mn-l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8790" y="1717391"/>
            <a:ext cx="745483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0830" indent="-278765">
              <a:spcBef>
                <a:spcPts val="100"/>
              </a:spcBef>
              <a:buChar char="■"/>
              <a:tabLst>
                <a:tab pos="290830" algn="l"/>
                <a:tab pos="291465" algn="l"/>
              </a:tabLst>
            </a:pPr>
            <a:r>
              <a:rPr lang="en-US" spc="-5" dirty="0" smtClean="0">
                <a:solidFill>
                  <a:srgbClr val="0070C0"/>
                </a:solidFill>
                <a:cs typeface="Arial"/>
              </a:rPr>
              <a:t>Quasimodo: Corroborate initial extractions </a:t>
            </a:r>
            <a:r>
              <a:rPr lang="en-US" dirty="0" smtClean="0">
                <a:cs typeface="Arial"/>
              </a:rPr>
              <a:t>using</a:t>
            </a:r>
            <a:r>
              <a:rPr dirty="0" smtClean="0">
                <a:cs typeface="Arial"/>
              </a:rPr>
              <a:t> </a:t>
            </a:r>
            <a:r>
              <a:rPr spc="-5" dirty="0">
                <a:cs typeface="Arial"/>
              </a:rPr>
              <a:t>additional signals </a:t>
            </a:r>
            <a:r>
              <a:rPr dirty="0">
                <a:cs typeface="Arial"/>
              </a:rPr>
              <a:t>from</a:t>
            </a:r>
            <a:r>
              <a:rPr spc="-90" dirty="0">
                <a:cs typeface="Arial"/>
              </a:rPr>
              <a:t> </a:t>
            </a:r>
            <a:r>
              <a:rPr dirty="0">
                <a:cs typeface="Arial"/>
              </a:rPr>
              <a:t>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88943" y="2109058"/>
            <a:ext cx="4143375" cy="1076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7980" indent="-335280">
              <a:spcBef>
                <a:spcPts val="100"/>
              </a:spcBef>
              <a:buSzPct val="72727"/>
              <a:buFont typeface="Noto Sans Symbols"/>
              <a:buChar char="−"/>
              <a:tabLst>
                <a:tab pos="347345" algn="l"/>
                <a:tab pos="347980" algn="l"/>
              </a:tabLst>
            </a:pPr>
            <a:r>
              <a:rPr sz="1650" spc="-10" dirty="0">
                <a:cs typeface="Arial"/>
              </a:rPr>
              <a:t>Wikipedia </a:t>
            </a:r>
            <a:r>
              <a:rPr sz="1650" spc="-5" dirty="0">
                <a:cs typeface="Arial"/>
              </a:rPr>
              <a:t>and Simple </a:t>
            </a:r>
            <a:r>
              <a:rPr sz="1650" spc="-10" dirty="0">
                <a:cs typeface="Arial"/>
              </a:rPr>
              <a:t>Wikipedia</a:t>
            </a:r>
            <a:endParaRPr sz="1650">
              <a:cs typeface="Arial"/>
            </a:endParaRPr>
          </a:p>
          <a:p>
            <a:pPr marL="347980" indent="-335280">
              <a:spcBef>
                <a:spcPts val="1170"/>
              </a:spcBef>
              <a:buSzPct val="72727"/>
              <a:buFont typeface="Noto Sans Symbols"/>
              <a:buChar char="−"/>
              <a:tabLst>
                <a:tab pos="347345" algn="l"/>
                <a:tab pos="347980" algn="l"/>
              </a:tabLst>
            </a:pPr>
            <a:r>
              <a:rPr sz="1650" spc="-5" dirty="0">
                <a:cs typeface="Arial"/>
              </a:rPr>
              <a:t>Answer snippets </a:t>
            </a:r>
            <a:r>
              <a:rPr sz="1650" dirty="0">
                <a:cs typeface="Arial"/>
              </a:rPr>
              <a:t>from </a:t>
            </a:r>
            <a:r>
              <a:rPr sz="1650" spc="-5" dirty="0">
                <a:cs typeface="Arial"/>
              </a:rPr>
              <a:t>search</a:t>
            </a:r>
            <a:r>
              <a:rPr sz="1650" spc="-90" dirty="0">
                <a:cs typeface="Arial"/>
              </a:rPr>
              <a:t> </a:t>
            </a:r>
            <a:r>
              <a:rPr sz="1650" spc="-5" dirty="0">
                <a:cs typeface="Arial"/>
              </a:rPr>
              <a:t>engines</a:t>
            </a:r>
            <a:endParaRPr sz="1650">
              <a:cs typeface="Arial"/>
            </a:endParaRPr>
          </a:p>
          <a:p>
            <a:pPr marL="347980" indent="-335280">
              <a:spcBef>
                <a:spcPts val="1170"/>
              </a:spcBef>
              <a:buSzPct val="72727"/>
              <a:buFont typeface="Noto Sans Symbols"/>
              <a:buChar char="−"/>
              <a:tabLst>
                <a:tab pos="347345" algn="l"/>
                <a:tab pos="347980" algn="l"/>
              </a:tabLst>
            </a:pPr>
            <a:r>
              <a:rPr sz="1650" spc="-5" dirty="0">
                <a:cs typeface="Arial"/>
              </a:rPr>
              <a:t>Google</a:t>
            </a:r>
            <a:r>
              <a:rPr sz="1650" spc="-10" dirty="0">
                <a:cs typeface="Arial"/>
              </a:rPr>
              <a:t> </a:t>
            </a:r>
            <a:r>
              <a:rPr sz="1650" spc="-5" dirty="0">
                <a:cs typeface="Arial"/>
              </a:rPr>
              <a:t>Books</a:t>
            </a:r>
            <a:endParaRPr sz="1650"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8649" y="3257021"/>
            <a:ext cx="3676092" cy="20677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89713" y="2074729"/>
            <a:ext cx="3400425" cy="118110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47980" marR="73660" indent="-335280">
              <a:lnSpc>
                <a:spcPct val="101800"/>
              </a:lnSpc>
              <a:spcBef>
                <a:spcPts val="65"/>
              </a:spcBef>
              <a:buSzPct val="72727"/>
              <a:buFont typeface="Noto Sans Symbols"/>
              <a:buChar char="−"/>
              <a:tabLst>
                <a:tab pos="347345" algn="l"/>
                <a:tab pos="347980" algn="l"/>
              </a:tabLst>
            </a:pPr>
            <a:r>
              <a:rPr sz="1650" spc="-5" dirty="0">
                <a:cs typeface="Arial"/>
              </a:rPr>
              <a:t>Image </a:t>
            </a:r>
            <a:r>
              <a:rPr sz="1650" spc="-35" dirty="0">
                <a:cs typeface="Arial"/>
              </a:rPr>
              <a:t>Tags </a:t>
            </a:r>
            <a:r>
              <a:rPr sz="1650" dirty="0">
                <a:cs typeface="Arial"/>
              </a:rPr>
              <a:t>from</a:t>
            </a:r>
            <a:r>
              <a:rPr sz="1650" spc="-65" dirty="0">
                <a:cs typeface="Arial"/>
              </a:rPr>
              <a:t> </a:t>
            </a:r>
            <a:r>
              <a:rPr sz="1650" spc="-5" dirty="0">
                <a:cs typeface="Arial"/>
              </a:rPr>
              <a:t>OpenImages  and</a:t>
            </a:r>
            <a:r>
              <a:rPr sz="1650" spc="-10" dirty="0">
                <a:cs typeface="Arial"/>
              </a:rPr>
              <a:t> </a:t>
            </a:r>
            <a:r>
              <a:rPr sz="1650" spc="-5" dirty="0">
                <a:cs typeface="Arial"/>
              </a:rPr>
              <a:t>Flickr</a:t>
            </a:r>
            <a:endParaRPr sz="1650">
              <a:cs typeface="Arial"/>
            </a:endParaRPr>
          </a:p>
          <a:p>
            <a:pPr marL="347980" marR="5080" indent="-335280">
              <a:lnSpc>
                <a:spcPct val="101800"/>
              </a:lnSpc>
              <a:spcBef>
                <a:spcPts val="1065"/>
              </a:spcBef>
              <a:buSzPct val="72727"/>
              <a:buFont typeface="Noto Sans Symbols"/>
              <a:buChar char="−"/>
              <a:tabLst>
                <a:tab pos="347345" algn="l"/>
                <a:tab pos="347980" algn="l"/>
              </a:tabLst>
            </a:pPr>
            <a:r>
              <a:rPr sz="1650" spc="-15" dirty="0">
                <a:cs typeface="Arial"/>
              </a:rPr>
              <a:t>Google’s </a:t>
            </a:r>
            <a:r>
              <a:rPr sz="1650" spc="-5" dirty="0">
                <a:cs typeface="Arial"/>
              </a:rPr>
              <a:t>Conceptual Captions  dataset</a:t>
            </a:r>
            <a:endParaRPr sz="1650"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25891" y="5763660"/>
            <a:ext cx="819150" cy="118622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spcBef>
                <a:spcPts val="25"/>
              </a:spcBef>
            </a:pPr>
            <a:r>
              <a:rPr sz="750" spc="-5" dirty="0">
                <a:solidFill>
                  <a:srgbClr val="FFFFFF"/>
                </a:solidFill>
                <a:cs typeface="Arial"/>
              </a:rPr>
              <a:t>Une école de</a:t>
            </a:r>
            <a:r>
              <a:rPr sz="750" spc="-75" dirty="0">
                <a:solidFill>
                  <a:srgbClr val="FFFFFF"/>
                </a:solidFill>
                <a:cs typeface="Arial"/>
              </a:rPr>
              <a:t> </a:t>
            </a:r>
            <a:r>
              <a:rPr sz="750" spc="-5" dirty="0">
                <a:solidFill>
                  <a:srgbClr val="FFFFFF"/>
                </a:solidFill>
                <a:cs typeface="Arial"/>
              </a:rPr>
              <a:t>l’IMT</a:t>
            </a:r>
            <a:endParaRPr sz="750"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8790" y="5486800"/>
            <a:ext cx="6727190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0830" indent="-278765">
              <a:spcBef>
                <a:spcPts val="100"/>
              </a:spcBef>
              <a:buChar char="■"/>
              <a:tabLst>
                <a:tab pos="290830" algn="l"/>
                <a:tab pos="291465" algn="l"/>
              </a:tabLst>
            </a:pPr>
            <a:r>
              <a:rPr spc="-25" dirty="0">
                <a:cs typeface="Arial"/>
              </a:rPr>
              <a:t>Train </a:t>
            </a:r>
            <a:r>
              <a:rPr spc="-5" dirty="0">
                <a:solidFill>
                  <a:srgbClr val="0070C0"/>
                </a:solidFill>
                <a:cs typeface="Arial"/>
              </a:rPr>
              <a:t>classifier </a:t>
            </a:r>
            <a:r>
              <a:rPr dirty="0">
                <a:solidFill>
                  <a:srgbClr val="0070C0"/>
                </a:solidFill>
                <a:cs typeface="Arial"/>
              </a:rPr>
              <a:t>from </a:t>
            </a:r>
            <a:r>
              <a:rPr spc="-5" dirty="0">
                <a:solidFill>
                  <a:srgbClr val="0070C0"/>
                </a:solidFill>
                <a:cs typeface="Arial"/>
              </a:rPr>
              <a:t>all signals </a:t>
            </a:r>
            <a:r>
              <a:rPr spc="-5" dirty="0">
                <a:cs typeface="Arial"/>
              </a:rPr>
              <a:t>in 700 manually annotated</a:t>
            </a:r>
            <a:r>
              <a:rPr spc="-40" dirty="0">
                <a:cs typeface="Arial"/>
              </a:rPr>
              <a:t> </a:t>
            </a:r>
            <a:r>
              <a:rPr dirty="0" smtClean="0">
                <a:cs typeface="Arial"/>
              </a:rPr>
              <a:t>triples</a:t>
            </a:r>
            <a:endParaRPr lang="en-US" dirty="0" smtClean="0">
              <a:cs typeface="Arial"/>
            </a:endParaRPr>
          </a:p>
          <a:p>
            <a:pPr marL="290830" indent="-278765">
              <a:spcBef>
                <a:spcPts val="100"/>
              </a:spcBef>
              <a:buChar char="■"/>
              <a:tabLst>
                <a:tab pos="290830" algn="l"/>
                <a:tab pos="291465" algn="l"/>
              </a:tabLst>
            </a:pPr>
            <a:r>
              <a:rPr lang="en-US" dirty="0" err="1" smtClean="0">
                <a:cs typeface="Arial"/>
              </a:rPr>
              <a:t>TupleKB</a:t>
            </a:r>
            <a:r>
              <a:rPr lang="en-US" dirty="0" smtClean="0">
                <a:cs typeface="Arial"/>
              </a:rPr>
              <a:t> similar from lexical features</a:t>
            </a:r>
            <a:endParaRPr dirty="0"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49291" y="3799669"/>
            <a:ext cx="4343400" cy="879856"/>
          </a:xfrm>
          <a:prstGeom prst="rect">
            <a:avLst/>
          </a:prstGeom>
          <a:ln w="9524">
            <a:solidFill>
              <a:srgbClr val="BF1138"/>
            </a:solidFill>
          </a:ln>
        </p:spPr>
        <p:txBody>
          <a:bodyPr vert="horz" wrap="square" lIns="0" tIns="11430" rIns="0" bIns="0" rtlCol="0">
            <a:spAutoFit/>
          </a:bodyPr>
          <a:lstStyle/>
          <a:p>
            <a:pPr marL="54610" marR="29209">
              <a:lnSpc>
                <a:spcPct val="113599"/>
              </a:lnSpc>
              <a:spcBef>
                <a:spcPts val="90"/>
              </a:spcBef>
            </a:pPr>
            <a:r>
              <a:rPr sz="1650" spc="-10" dirty="0">
                <a:cs typeface="Arial"/>
              </a:rPr>
              <a:t>Wildlife </a:t>
            </a:r>
            <a:r>
              <a:rPr sz="1650" spc="-5" dirty="0">
                <a:cs typeface="Arial"/>
              </a:rPr>
              <a:t>Photographer of </a:t>
            </a:r>
            <a:r>
              <a:rPr sz="1650" dirty="0">
                <a:cs typeface="Arial"/>
              </a:rPr>
              <a:t>the </a:t>
            </a:r>
            <a:r>
              <a:rPr sz="1650" spc="-30" dirty="0">
                <a:cs typeface="Arial"/>
              </a:rPr>
              <a:t>Year </a:t>
            </a:r>
            <a:r>
              <a:rPr sz="1650" spc="-5" dirty="0">
                <a:cs typeface="Arial"/>
              </a:rPr>
              <a:t>award  goes </a:t>
            </a:r>
            <a:r>
              <a:rPr sz="1650" dirty="0">
                <a:cs typeface="Arial"/>
              </a:rPr>
              <a:t>to </a:t>
            </a:r>
            <a:r>
              <a:rPr sz="1650" spc="-20" dirty="0">
                <a:cs typeface="Arial"/>
              </a:rPr>
              <a:t>Yongqing </a:t>
            </a:r>
            <a:r>
              <a:rPr sz="1650" spc="-5" dirty="0">
                <a:cs typeface="Arial"/>
              </a:rPr>
              <a:t>Bao </a:t>
            </a:r>
            <a:r>
              <a:rPr sz="1650" dirty="0">
                <a:cs typeface="Arial"/>
              </a:rPr>
              <a:t>for </a:t>
            </a:r>
            <a:r>
              <a:rPr sz="1650" spc="-5" dirty="0">
                <a:cs typeface="Arial"/>
              </a:rPr>
              <a:t>image of</a:t>
            </a:r>
            <a:r>
              <a:rPr sz="1650" spc="-100" dirty="0">
                <a:cs typeface="Arial"/>
              </a:rPr>
              <a:t> </a:t>
            </a:r>
            <a:r>
              <a:rPr sz="1650" spc="-10" dirty="0">
                <a:cs typeface="Arial"/>
              </a:rPr>
              <a:t>Tibetan </a:t>
            </a:r>
            <a:r>
              <a:rPr sz="1650" dirty="0" smtClean="0">
                <a:solidFill>
                  <a:srgbClr val="00B050"/>
                </a:solidFill>
                <a:cs typeface="Arial"/>
              </a:rPr>
              <a:t>fox</a:t>
            </a:r>
            <a:r>
              <a:rPr sz="1650" dirty="0" smtClean="0">
                <a:cs typeface="Arial"/>
              </a:rPr>
              <a:t> </a:t>
            </a:r>
            <a:r>
              <a:rPr sz="1650" spc="-5" dirty="0">
                <a:cs typeface="Arial"/>
              </a:rPr>
              <a:t>attacking</a:t>
            </a:r>
            <a:r>
              <a:rPr sz="1650" spc="-15" dirty="0">
                <a:cs typeface="Arial"/>
              </a:rPr>
              <a:t> </a:t>
            </a:r>
            <a:r>
              <a:rPr sz="1650" spc="-5" dirty="0">
                <a:solidFill>
                  <a:srgbClr val="00B050"/>
                </a:solidFill>
                <a:cs typeface="Arial"/>
              </a:rPr>
              <a:t>marmot</a:t>
            </a:r>
            <a:endParaRPr sz="1650" dirty="0">
              <a:solidFill>
                <a:srgbClr val="00B05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095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consolidation</a:t>
            </a:r>
            <a:br>
              <a:rPr lang="en-US" dirty="0" smtClean="0"/>
            </a:br>
            <a:r>
              <a:rPr lang="en-US" dirty="0" smtClean="0"/>
              <a:t>A step back – CSK semantics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79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6000" dirty="0" smtClean="0">
                <a:solidFill>
                  <a:srgbClr val="00B050"/>
                </a:solidFill>
              </a:rPr>
              <a:t>Lions, attack, humans</a:t>
            </a:r>
            <a:endParaRPr lang="en-US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1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683" y="1676396"/>
            <a:ext cx="8229600" cy="460408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Credit points: 7, </a:t>
            </a:r>
            <a:r>
              <a:rPr lang="en-US" dirty="0">
                <a:solidFill>
                  <a:srgbClr val="0070C0"/>
                </a:solidFill>
              </a:rPr>
              <a:t>hours: 210 (!)</a:t>
            </a:r>
          </a:p>
          <a:p>
            <a:r>
              <a:rPr lang="en-US" dirty="0" smtClean="0"/>
              <a:t>Registration</a:t>
            </a:r>
            <a:endParaRPr lang="en-US" dirty="0"/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HISPOS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/>
              <a:t>Till 2 weeks after topic assignment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/>
              <a:t>So max. 3 weeks from now</a:t>
            </a:r>
          </a:p>
          <a:p>
            <a:r>
              <a:rPr lang="en-US" dirty="0" smtClean="0"/>
              <a:t>What to do?</a:t>
            </a:r>
            <a:endParaRPr lang="en-US" dirty="0"/>
          </a:p>
          <a:p>
            <a:pPr lvl="1">
              <a:buFont typeface="Wingdings" pitchFamily="2" charset="2"/>
              <a:buChar char="§"/>
            </a:pPr>
            <a:r>
              <a:rPr lang="en-US" sz="2000" dirty="0">
                <a:solidFill>
                  <a:srgbClr val="0070C0"/>
                </a:solidFill>
              </a:rPr>
              <a:t>Attend </a:t>
            </a:r>
            <a:r>
              <a:rPr lang="en-US" sz="2000" dirty="0" smtClean="0">
                <a:solidFill>
                  <a:srgbClr val="0070C0"/>
                </a:solidFill>
              </a:rPr>
              <a:t>the introductory </a:t>
            </a:r>
            <a:r>
              <a:rPr lang="en-US" sz="2000" dirty="0">
                <a:solidFill>
                  <a:srgbClr val="0070C0"/>
                </a:solidFill>
              </a:rPr>
              <a:t>lectures and block seminar days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70C0"/>
                </a:solidFill>
              </a:rPr>
              <a:t>Produce 5 deliverables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0070C0"/>
                </a:solidFill>
              </a:rPr>
              <a:t>Short </a:t>
            </a:r>
            <a:r>
              <a:rPr lang="en-US" sz="1600" dirty="0" err="1" smtClean="0">
                <a:solidFill>
                  <a:srgbClr val="0070C0"/>
                </a:solidFill>
              </a:rPr>
              <a:t>writeup</a:t>
            </a:r>
            <a:r>
              <a:rPr lang="en-US" sz="1600" dirty="0" smtClean="0">
                <a:solidFill>
                  <a:srgbClr val="0070C0"/>
                </a:solidFill>
              </a:rPr>
              <a:t> on open questions (November 12 – 5%)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0070C0"/>
                </a:solidFill>
              </a:rPr>
              <a:t>Report extended outline (December 12 – 5%)</a:t>
            </a:r>
            <a:endParaRPr lang="en-US" sz="1600" dirty="0">
              <a:solidFill>
                <a:srgbClr val="0070C0"/>
              </a:solidFill>
            </a:endParaRPr>
          </a:p>
          <a:p>
            <a:pPr marL="1257300" lvl="2" indent="-342900">
              <a:buFont typeface="+mj-lt"/>
              <a:buAutoNum type="arabicPeriod"/>
            </a:pPr>
            <a:r>
              <a:rPr lang="en-US" sz="1600" dirty="0">
                <a:solidFill>
                  <a:srgbClr val="0070C0"/>
                </a:solidFill>
              </a:rPr>
              <a:t>Report 1st revision </a:t>
            </a:r>
            <a:r>
              <a:rPr lang="en-US" sz="1600" dirty="0" smtClean="0">
                <a:solidFill>
                  <a:srgbClr val="0070C0"/>
                </a:solidFill>
              </a:rPr>
              <a:t>(January 14 - 0</a:t>
            </a:r>
            <a:r>
              <a:rPr lang="en-US" sz="1600" dirty="0">
                <a:solidFill>
                  <a:srgbClr val="0070C0"/>
                </a:solidFill>
              </a:rPr>
              <a:t>%)*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600" dirty="0">
                <a:solidFill>
                  <a:srgbClr val="0070C0"/>
                </a:solidFill>
              </a:rPr>
              <a:t>Reviews on two other reports </a:t>
            </a:r>
            <a:r>
              <a:rPr lang="en-US" sz="1600" dirty="0" smtClean="0">
                <a:solidFill>
                  <a:srgbClr val="0070C0"/>
                </a:solidFill>
              </a:rPr>
              <a:t>(January 28 - 10</a:t>
            </a:r>
            <a:r>
              <a:rPr lang="en-US" sz="1600" dirty="0">
                <a:solidFill>
                  <a:srgbClr val="0070C0"/>
                </a:solidFill>
              </a:rPr>
              <a:t>%)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600" dirty="0">
                <a:solidFill>
                  <a:srgbClr val="0070C0"/>
                </a:solidFill>
              </a:rPr>
              <a:t>Reports 2nd revision </a:t>
            </a:r>
            <a:r>
              <a:rPr lang="en-US" sz="1600" dirty="0" smtClean="0">
                <a:solidFill>
                  <a:srgbClr val="0070C0"/>
                </a:solidFill>
              </a:rPr>
              <a:t>(February 11 - 40</a:t>
            </a:r>
            <a:r>
              <a:rPr lang="en-US" sz="1600" dirty="0">
                <a:solidFill>
                  <a:srgbClr val="0070C0"/>
                </a:solidFill>
              </a:rPr>
              <a:t>%)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70C0"/>
                </a:solidFill>
              </a:rPr>
              <a:t>Give </a:t>
            </a:r>
            <a:r>
              <a:rPr lang="en-US" sz="2000" dirty="0">
                <a:solidFill>
                  <a:srgbClr val="0070C0"/>
                </a:solidFill>
              </a:rPr>
              <a:t>a </a:t>
            </a:r>
            <a:r>
              <a:rPr lang="en-US" sz="2000" dirty="0" smtClean="0">
                <a:solidFill>
                  <a:srgbClr val="0070C0"/>
                </a:solidFill>
              </a:rPr>
              <a:t>presentation (March 4 - 40%)</a:t>
            </a:r>
            <a:endParaRPr lang="en-US" sz="2000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AC70-685E-4AB9-8C4E-20E39C6CE22B}" type="slidenum">
              <a:rPr lang="en-US" smtClean="0"/>
              <a:t>8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 smtClean="0"/>
              <a:t>Formal organization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666132" y="1882291"/>
            <a:ext cx="3398660" cy="1612886"/>
            <a:chOff x="5714258" y="3888860"/>
            <a:chExt cx="3398660" cy="1612886"/>
          </a:xfrm>
        </p:grpSpPr>
        <p:sp>
          <p:nvSpPr>
            <p:cNvPr id="7" name="TextBox 6"/>
            <p:cNvSpPr txBox="1"/>
            <p:nvPr/>
          </p:nvSpPr>
          <p:spPr>
            <a:xfrm>
              <a:off x="5787450" y="4155224"/>
              <a:ext cx="3325468" cy="134652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bg2"/>
                  </a:solidFill>
                </a:rPr>
                <a:t>…</a:t>
              </a:r>
            </a:p>
            <a:p>
              <a:r>
                <a:rPr lang="en-US" sz="1050" dirty="0" smtClean="0">
                  <a:solidFill>
                    <a:schemeClr val="bg2"/>
                  </a:solidFill>
                </a:rPr>
                <a:t>2. Methodology</a:t>
              </a:r>
            </a:p>
            <a:p>
              <a:r>
                <a:rPr lang="en-US" sz="1050" dirty="0">
                  <a:solidFill>
                    <a:schemeClr val="bg2"/>
                  </a:solidFill>
                </a:rPr>
                <a:t> </a:t>
              </a:r>
              <a:r>
                <a:rPr lang="en-US" sz="1050" dirty="0" smtClean="0">
                  <a:solidFill>
                    <a:schemeClr val="bg2"/>
                  </a:solidFill>
                </a:rPr>
                <a:t>   2.1 KB Representation</a:t>
              </a:r>
            </a:p>
            <a:p>
              <a:pPr marL="914400" indent="-285750" defTabSz="515938">
                <a:buFont typeface="Arial" panose="020B0604020202020204" pitchFamily="34" charset="0"/>
                <a:buChar char="•"/>
              </a:pPr>
              <a:r>
                <a:rPr lang="en-US" sz="1000" dirty="0" smtClean="0">
                  <a:solidFill>
                    <a:schemeClr val="bg2"/>
                  </a:solidFill>
                </a:rPr>
                <a:t>Discussion on how to represent knowledge</a:t>
              </a:r>
            </a:p>
            <a:p>
              <a:pPr marL="914400" indent="-285750" defTabSz="515938">
                <a:buFont typeface="Arial" panose="020B0604020202020204" pitchFamily="34" charset="0"/>
                <a:buChar char="•"/>
              </a:pPr>
              <a:r>
                <a:rPr lang="en-US" sz="1000" dirty="0" smtClean="0">
                  <a:solidFill>
                    <a:schemeClr val="bg2"/>
                  </a:solidFill>
                </a:rPr>
                <a:t>Comparison with other representations</a:t>
              </a:r>
            </a:p>
            <a:p>
              <a:pPr marL="914400" indent="-285750" defTabSz="515938">
                <a:buFont typeface="Arial" panose="020B0604020202020204" pitchFamily="34" charset="0"/>
                <a:buChar char="•"/>
              </a:pPr>
              <a:r>
                <a:rPr lang="en-US" sz="1000" dirty="0" smtClean="0">
                  <a:solidFill>
                    <a:schemeClr val="bg2"/>
                  </a:solidFill>
                </a:rPr>
                <a:t>Benefits and limitations of such representations</a:t>
              </a:r>
            </a:p>
            <a:p>
              <a:pPr marL="914400" indent="-285750" defTabSz="515938">
                <a:buFont typeface="Arial" panose="020B0604020202020204" pitchFamily="34" charset="0"/>
                <a:buChar char="•"/>
              </a:pPr>
              <a:r>
                <a:rPr lang="en-US" sz="1000" dirty="0" smtClean="0">
                  <a:solidFill>
                    <a:schemeClr val="bg2"/>
                  </a:solidFill>
                </a:rPr>
                <a:t>…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14258" y="3888860"/>
              <a:ext cx="18614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Extended outline</a:t>
              </a:r>
              <a:endPara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1103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step back – CSK semantics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80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191000" y="2514082"/>
            <a:ext cx="1667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[TupleKB]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47267" y="1753800"/>
            <a:ext cx="3437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In WebChild’s evaluations </a:t>
            </a:r>
            <a:br>
              <a:rPr lang="en-US" i="1" dirty="0" smtClean="0"/>
            </a:br>
            <a:r>
              <a:rPr lang="en-US" i="1" dirty="0" smtClean="0"/>
              <a:t>we asked for plausibility</a:t>
            </a:r>
          </a:p>
          <a:p>
            <a:r>
              <a:rPr lang="en-US" i="1" dirty="0"/>
              <a:t>	</a:t>
            </a:r>
            <a:r>
              <a:rPr lang="en-US" dirty="0" smtClean="0"/>
              <a:t>[WebChild coauthor, </a:t>
            </a:r>
            <a:br>
              <a:rPr lang="en-US" dirty="0" smtClean="0"/>
            </a:br>
            <a:r>
              <a:rPr lang="en-US" dirty="0" smtClean="0"/>
              <a:t>                personal communication]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30716" y="3378626"/>
            <a:ext cx="3960284" cy="2572938"/>
            <a:chOff x="628650" y="4107390"/>
            <a:chExt cx="3960284" cy="257293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r="24632"/>
            <a:stretch/>
          </p:blipFill>
          <p:spPr>
            <a:xfrm>
              <a:off x="628650" y="4107390"/>
              <a:ext cx="3943350" cy="155689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7117" y="5567222"/>
              <a:ext cx="3951817" cy="39810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2519" y="5940469"/>
              <a:ext cx="3833282" cy="739859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2843742" y="6080399"/>
            <a:ext cx="2192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[ConceptNet]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92070" y="4670069"/>
            <a:ext cx="1430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[Quasimodo]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494867" y="5482772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Remarkability of terms is captured via inverse document frequency (IDF) </a:t>
            </a:r>
            <a:r>
              <a:rPr lang="en-US" dirty="0" smtClean="0"/>
              <a:t>[Information theory 101]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4717" y="1684795"/>
            <a:ext cx="4591050" cy="809625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2921000" y="1946556"/>
            <a:ext cx="1176867" cy="24631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251200" y="3488267"/>
            <a:ext cx="440267" cy="14879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2390006" y="3764974"/>
            <a:ext cx="384367" cy="1235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3522134" y="4521271"/>
            <a:ext cx="372534" cy="14879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2743201" y="4885038"/>
            <a:ext cx="440267" cy="14879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3522133" y="5274566"/>
            <a:ext cx="440267" cy="14879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917266" y="2108200"/>
            <a:ext cx="1168401" cy="21519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8384117" y="3975100"/>
            <a:ext cx="601133" cy="20192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5573524" y="5536537"/>
            <a:ext cx="1280583" cy="2242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623642" y="3618775"/>
            <a:ext cx="34992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The goal of this paper is to advance the automatic acquisition of salient commonsense properties from online content of the Internet.</a:t>
            </a:r>
            <a:endParaRPr lang="en-US" i="1" dirty="0"/>
          </a:p>
        </p:txBody>
      </p:sp>
      <p:sp>
        <p:nvSpPr>
          <p:cNvPr id="27" name="Rounded Rectangle 26"/>
          <p:cNvSpPr/>
          <p:nvPr/>
        </p:nvSpPr>
        <p:spPr>
          <a:xfrm>
            <a:off x="619803" y="3534646"/>
            <a:ext cx="8160774" cy="9045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/>
              <a:t>Key observation 3: Disagreement about meaning of CSK</a:t>
            </a:r>
            <a:endParaRPr lang="en-US" sz="2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1"/>
          <a:stretch/>
        </p:blipFill>
        <p:spPr>
          <a:xfrm>
            <a:off x="1184018" y="1998465"/>
            <a:ext cx="7429672" cy="371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7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 animBg="1"/>
      <p:bldP spid="19" grpId="0"/>
      <p:bldP spid="2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Multi-faceted CSK: Dice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statement (s, p) has </a:t>
            </a:r>
            <a:r>
              <a:rPr lang="en-US" dirty="0" smtClean="0">
                <a:solidFill>
                  <a:srgbClr val="0070C0"/>
                </a:solidFill>
              </a:rPr>
              <a:t>four facets</a:t>
            </a:r>
            <a:r>
              <a:rPr lang="en-US" dirty="0" smtClean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Plausibility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Typicality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Remarkability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Salience</a:t>
            </a:r>
          </a:p>
          <a:p>
            <a:pPr lvl="1"/>
            <a:endParaRPr lang="en-US" dirty="0"/>
          </a:p>
          <a:p>
            <a:r>
              <a:rPr lang="en-US" sz="2400" dirty="0" smtClean="0">
                <a:solidFill>
                  <a:srgbClr val="00B050"/>
                </a:solidFill>
              </a:rPr>
              <a:t>Lions drink milk – </a:t>
            </a:r>
            <a:r>
              <a:rPr lang="en-US" sz="2400" dirty="0"/>
              <a:t>Plausible, not typical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Lions eat meat – </a:t>
            </a:r>
            <a:r>
              <a:rPr lang="en-US" sz="2400" dirty="0"/>
              <a:t>Typical, not salient</a:t>
            </a:r>
            <a:endParaRPr lang="en-US" sz="2400" dirty="0" smtClean="0">
              <a:solidFill>
                <a:srgbClr val="00B050"/>
              </a:solidFill>
            </a:endParaRPr>
          </a:p>
          <a:p>
            <a:r>
              <a:rPr lang="en-US" sz="2400" dirty="0" smtClean="0">
                <a:solidFill>
                  <a:srgbClr val="00B050"/>
                </a:solidFill>
              </a:rPr>
              <a:t>Lions attack humans – </a:t>
            </a:r>
            <a:r>
              <a:rPr lang="en-US" sz="2400" dirty="0"/>
              <a:t>Salient, not typical</a:t>
            </a:r>
            <a:endParaRPr lang="en-US" sz="24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81</a:t>
            </a:fld>
            <a:endParaRPr lang="en-GB"/>
          </a:p>
        </p:txBody>
      </p:sp>
      <p:pic>
        <p:nvPicPr>
          <p:cNvPr id="5" name="Picture 4" descr="File:4-sided di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864" y="0"/>
            <a:ext cx="2508136" cy="237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reasoning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0104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Consolidation in TupleKB, Quasimodo: </a:t>
            </a:r>
            <a:br>
              <a:rPr lang="en-US" dirty="0" smtClean="0"/>
            </a:br>
            <a:r>
              <a:rPr lang="en-US" dirty="0" smtClean="0">
                <a:solidFill>
                  <a:srgbClr val="0070C0"/>
                </a:solidFill>
              </a:rPr>
              <a:t>Each statement in isolation</a:t>
            </a:r>
          </a:p>
          <a:p>
            <a:r>
              <a:rPr lang="en-US" dirty="0" smtClean="0"/>
              <a:t>In traditional DBs: </a:t>
            </a:r>
            <a:r>
              <a:rPr lang="en-US" dirty="0" smtClean="0">
                <a:solidFill>
                  <a:srgbClr val="0070C0"/>
                </a:solidFill>
              </a:rPr>
              <a:t>Joint constraints</a:t>
            </a:r>
          </a:p>
          <a:p>
            <a:pPr lvl="1"/>
            <a:r>
              <a:rPr lang="en-US" i="1" dirty="0" smtClean="0"/>
              <a:t>Functionality, single-value constraints, </a:t>
            </a:r>
            <a:r>
              <a:rPr lang="en-US" i="1" dirty="0" err="1" smtClean="0"/>
              <a:t>disjointness</a:t>
            </a:r>
            <a:r>
              <a:rPr lang="en-US" i="1" dirty="0" smtClean="0"/>
              <a:t>, (a)symmetry, …</a:t>
            </a:r>
          </a:p>
          <a:p>
            <a:r>
              <a:rPr lang="en-US" dirty="0" smtClean="0"/>
              <a:t>In KBs </a:t>
            </a:r>
            <a:r>
              <a:rPr lang="en-US" dirty="0" smtClean="0">
                <a:solidFill>
                  <a:srgbClr val="0070C0"/>
                </a:solidFill>
              </a:rPr>
              <a:t>expert knowledge</a:t>
            </a:r>
          </a:p>
          <a:p>
            <a:pPr lvl="1"/>
            <a:r>
              <a:rPr lang="en-US" dirty="0" smtClean="0"/>
              <a:t>Humans two parents, marriage temporally functional, birth before death, …</a:t>
            </a:r>
          </a:p>
          <a:p>
            <a:pPr lvl="1"/>
            <a:r>
              <a:rPr lang="en-US" dirty="0" smtClean="0"/>
              <a:t>Prominent frameworks: PSL (</a:t>
            </a:r>
            <a:r>
              <a:rPr lang="en-US" dirty="0" err="1" smtClean="0"/>
              <a:t>DeepDive</a:t>
            </a:r>
            <a:r>
              <a:rPr lang="en-US" dirty="0" smtClean="0"/>
              <a:t>), </a:t>
            </a:r>
            <a:r>
              <a:rPr lang="en-US" dirty="0" err="1" smtClean="0"/>
              <a:t>MaxSAT</a:t>
            </a:r>
            <a:r>
              <a:rPr lang="en-US" dirty="0"/>
              <a:t> </a:t>
            </a:r>
            <a:r>
              <a:rPr lang="en-US" dirty="0" smtClean="0"/>
              <a:t>(SOFIE)</a:t>
            </a:r>
          </a:p>
          <a:p>
            <a:pPr lvl="1"/>
            <a:r>
              <a:rPr lang="en-US" dirty="0" smtClean="0"/>
              <a:t>Not suited for open KBs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No hope for CSK consolidation?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82</a:t>
            </a:fld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354576" y="5860151"/>
            <a:ext cx="8160774" cy="9045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 smtClean="0"/>
              <a:t>Key observation: Generic soft constraints apply to CSK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85566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Generic soft constraints for CSK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072898" cy="471282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0070C0"/>
                </a:solidFill>
              </a:rPr>
              <a:t>Taxonomical relations </a:t>
            </a:r>
            <a:r>
              <a:rPr lang="en-US" sz="2400" dirty="0" smtClean="0"/>
              <a:t>give dependencies</a:t>
            </a:r>
          </a:p>
          <a:p>
            <a:pPr lvl="1"/>
            <a:r>
              <a:rPr lang="en-US" sz="2000" i="1" dirty="0">
                <a:solidFill>
                  <a:srgbClr val="00B050"/>
                </a:solidFill>
              </a:rPr>
              <a:t>Penguins not flying </a:t>
            </a:r>
            <a:r>
              <a:rPr lang="en-US" sz="2000" i="1" dirty="0" smtClean="0">
                <a:solidFill>
                  <a:srgbClr val="00B050"/>
                </a:solidFill>
              </a:rPr>
              <a:t>remarkable when </a:t>
            </a:r>
            <a:r>
              <a:rPr lang="en-US" sz="2000" i="1" dirty="0">
                <a:solidFill>
                  <a:srgbClr val="00B050"/>
                </a:solidFill>
              </a:rPr>
              <a:t>most taxonomical siblings do </a:t>
            </a:r>
            <a:r>
              <a:rPr lang="en-US" sz="2000" i="1" dirty="0" smtClean="0">
                <a:solidFill>
                  <a:srgbClr val="00B050"/>
                </a:solidFill>
              </a:rPr>
              <a:t>fly</a:t>
            </a:r>
          </a:p>
          <a:p>
            <a:pPr lvl="1"/>
            <a:r>
              <a:rPr lang="en-US" sz="2000" i="1" dirty="0" smtClean="0">
                <a:solidFill>
                  <a:srgbClr val="00B050"/>
                </a:solidFill>
              </a:rPr>
              <a:t>Macaques </a:t>
            </a:r>
            <a:r>
              <a:rPr lang="en-US" sz="2000" i="1" dirty="0">
                <a:solidFill>
                  <a:srgbClr val="00B050"/>
                </a:solidFill>
              </a:rPr>
              <a:t>eating </a:t>
            </a:r>
            <a:r>
              <a:rPr lang="en-US" sz="2000" i="1" dirty="0" smtClean="0">
                <a:solidFill>
                  <a:srgbClr val="00B050"/>
                </a:solidFill>
              </a:rPr>
              <a:t>bananas </a:t>
            </a:r>
            <a:r>
              <a:rPr lang="en-US" sz="2000" i="1" dirty="0">
                <a:solidFill>
                  <a:srgbClr val="00B050"/>
                </a:solidFill>
              </a:rPr>
              <a:t>makes it </a:t>
            </a:r>
            <a:r>
              <a:rPr lang="en-US" sz="2000" i="1" dirty="0" smtClean="0">
                <a:solidFill>
                  <a:srgbClr val="00B050"/>
                </a:solidFill>
              </a:rPr>
              <a:t>likely </a:t>
            </a:r>
            <a:r>
              <a:rPr lang="en-US" sz="2000" i="1" dirty="0">
                <a:solidFill>
                  <a:srgbClr val="00B050"/>
                </a:solidFill>
              </a:rPr>
              <a:t>that also stump-tailed macaques eat </a:t>
            </a:r>
            <a:r>
              <a:rPr lang="en-US" sz="2000" i="1" dirty="0" smtClean="0">
                <a:solidFill>
                  <a:srgbClr val="00B050"/>
                </a:solidFill>
              </a:rPr>
              <a:t>bananas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0070C0"/>
                </a:solidFill>
              </a:rPr>
              <a:t>Similar statements reinforce each other</a:t>
            </a:r>
          </a:p>
          <a:p>
            <a:pPr lvl="1"/>
            <a:r>
              <a:rPr lang="en-US" sz="2000" i="1" dirty="0" smtClean="0">
                <a:solidFill>
                  <a:srgbClr val="00B050"/>
                </a:solidFill>
              </a:rPr>
              <a:t>Being </a:t>
            </a:r>
            <a:r>
              <a:rPr lang="en-US" sz="2000" i="1" dirty="0">
                <a:solidFill>
                  <a:srgbClr val="00B050"/>
                </a:solidFill>
              </a:rPr>
              <a:t>able to swim </a:t>
            </a:r>
            <a:r>
              <a:rPr lang="en-US" sz="2000" i="1" dirty="0" smtClean="0">
                <a:solidFill>
                  <a:srgbClr val="00B050"/>
                </a:solidFill>
              </a:rPr>
              <a:t>correlates with being </a:t>
            </a:r>
            <a:r>
              <a:rPr lang="en-US" sz="2000" i="1" dirty="0">
                <a:solidFill>
                  <a:srgbClr val="00B050"/>
                </a:solidFill>
              </a:rPr>
              <a:t>able to </a:t>
            </a:r>
            <a:r>
              <a:rPr lang="en-US" sz="2000" i="1" dirty="0" smtClean="0">
                <a:solidFill>
                  <a:srgbClr val="00B050"/>
                </a:solidFill>
              </a:rPr>
              <a:t>dive</a:t>
            </a:r>
          </a:p>
          <a:p>
            <a:pPr lvl="1"/>
            <a:r>
              <a:rPr lang="en-US" sz="2000" i="1" dirty="0" smtClean="0">
                <a:solidFill>
                  <a:srgbClr val="00B050"/>
                </a:solidFill>
              </a:rPr>
              <a:t>Lifting </a:t>
            </a:r>
            <a:r>
              <a:rPr lang="en-US" sz="2000" i="1" dirty="0">
                <a:solidFill>
                  <a:srgbClr val="00B050"/>
                </a:solidFill>
              </a:rPr>
              <a:t>logs from the ground correlates with carrying trees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2400" dirty="0" smtClean="0">
                <a:solidFill>
                  <a:srgbClr val="0070C0"/>
                </a:solidFill>
              </a:rPr>
              <a:t>Facets</a:t>
            </a:r>
            <a:r>
              <a:rPr lang="en-US" sz="2400" dirty="0" smtClean="0"/>
              <a:t> of statements </a:t>
            </a:r>
            <a:r>
              <a:rPr lang="en-US" sz="2400" dirty="0" smtClean="0">
                <a:solidFill>
                  <a:srgbClr val="0070C0"/>
                </a:solidFill>
              </a:rPr>
              <a:t>influence each other</a:t>
            </a:r>
          </a:p>
          <a:p>
            <a:pPr lvl="1"/>
            <a:r>
              <a:rPr lang="en-US" sz="2000" i="1" dirty="0">
                <a:solidFill>
                  <a:srgbClr val="00B050"/>
                </a:solidFill>
              </a:rPr>
              <a:t>Being salient requires being </a:t>
            </a:r>
            <a:r>
              <a:rPr lang="en-US" sz="2000" i="1" dirty="0" smtClean="0">
                <a:solidFill>
                  <a:srgbClr val="00B050"/>
                </a:solidFill>
              </a:rPr>
              <a:t>plausible</a:t>
            </a:r>
          </a:p>
          <a:p>
            <a:pPr lvl="1"/>
            <a:r>
              <a:rPr lang="en-US" sz="2000" i="1" dirty="0" smtClean="0">
                <a:solidFill>
                  <a:srgbClr val="00B050"/>
                </a:solidFill>
              </a:rPr>
              <a:t>Being </a:t>
            </a:r>
            <a:r>
              <a:rPr lang="en-US" sz="2000" i="1" dirty="0">
                <a:solidFill>
                  <a:srgbClr val="00B050"/>
                </a:solidFill>
              </a:rPr>
              <a:t>remarkable and typical implies being salient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83</a:t>
            </a:fld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196644" y="5834244"/>
            <a:ext cx="3257755" cy="9092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Can combat sparsity!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4865124" y="5812196"/>
            <a:ext cx="3364476" cy="9092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ym typeface="Wingdings" panose="05000000000000000000" pitchFamily="2" charset="2"/>
              </a:rPr>
              <a:t>Can </a:t>
            </a:r>
            <a:r>
              <a:rPr lang="en-US" sz="2400" dirty="0" smtClean="0"/>
              <a:t>encode coherence expectations!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621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reasoning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98911"/>
          </a:xfrm>
        </p:spPr>
        <p:txBody>
          <a:bodyPr>
            <a:normAutofit fontScale="92500" lnSpcReduction="10000"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… parent-child dependencies, similar statement reinforcement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2400" dirty="0" smtClean="0">
                <a:solidFill>
                  <a:srgbClr val="0070C0"/>
                </a:solidFill>
              </a:rPr>
              <a:t>17 kinds of soft constraints in total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84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5058"/>
          <a:stretch/>
        </p:blipFill>
        <p:spPr>
          <a:xfrm>
            <a:off x="628650" y="1825625"/>
            <a:ext cx="6102890" cy="15247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768" y="3485346"/>
            <a:ext cx="6492504" cy="173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12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How to </a:t>
            </a:r>
            <a:r>
              <a:rPr lang="en-US" dirty="0" smtClean="0">
                <a:solidFill>
                  <a:srgbClr val="0070C0"/>
                </a:solidFill>
              </a:rPr>
              <a:t>bootstrap</a:t>
            </a:r>
            <a:r>
              <a:rPr lang="en-US" dirty="0" smtClean="0"/>
              <a:t> constraint system?</a:t>
            </a:r>
          </a:p>
          <a:p>
            <a:r>
              <a:rPr lang="en-US" dirty="0" smtClean="0"/>
              <a:t>Taxonomy from Hearst-based web extraction [</a:t>
            </a:r>
            <a:r>
              <a:rPr lang="en-US" dirty="0" err="1" smtClean="0"/>
              <a:t>Hertling&amp;Paulheim</a:t>
            </a:r>
            <a:r>
              <a:rPr lang="en-US" dirty="0" smtClean="0"/>
              <a:t> 2017]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Prior scores </a:t>
            </a:r>
            <a:r>
              <a:rPr lang="en-US" dirty="0" smtClean="0"/>
              <a:t>from</a:t>
            </a:r>
          </a:p>
          <a:p>
            <a:pPr lvl="1"/>
            <a:r>
              <a:rPr lang="en-US" dirty="0" smtClean="0"/>
              <a:t>Precision/frequency scores in existing CSKBs, </a:t>
            </a:r>
          </a:p>
          <a:p>
            <a:pPr lvl="1"/>
            <a:r>
              <a:rPr lang="en-US" dirty="0" smtClean="0"/>
              <a:t>Text entailment models, </a:t>
            </a:r>
          </a:p>
          <a:p>
            <a:pPr lvl="1"/>
            <a:r>
              <a:rPr lang="en-US" dirty="0" smtClean="0"/>
              <a:t>Statement entropy w.r.t. </a:t>
            </a:r>
            <a:r>
              <a:rPr lang="en-US" dirty="0" err="1" smtClean="0"/>
              <a:t>neighbourhood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How to ground it?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Active domain </a:t>
            </a:r>
            <a:r>
              <a:rPr lang="en-US" dirty="0" smtClean="0"/>
              <a:t>per subject (+neighbors)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        </a:t>
            </a:r>
            <a:r>
              <a:rPr lang="en-US" dirty="0"/>
              <a:t>Huge </a:t>
            </a:r>
            <a:r>
              <a:rPr lang="en-US" dirty="0">
                <a:solidFill>
                  <a:srgbClr val="0070C0"/>
                </a:solidFill>
              </a:rPr>
              <a:t>constraint </a:t>
            </a:r>
            <a:r>
              <a:rPr lang="en-US" dirty="0" smtClean="0">
                <a:solidFill>
                  <a:srgbClr val="0070C0"/>
                </a:solidFill>
              </a:rPr>
              <a:t>system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>
                <a:sym typeface="Wingdings" panose="05000000000000000000" pitchFamily="2" charset="2"/>
              </a:rPr>
              <a:t> Approximation via 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taxonomy-based slicing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How to </a:t>
            </a:r>
            <a:r>
              <a:rPr lang="en-US" dirty="0" smtClean="0">
                <a:solidFill>
                  <a:srgbClr val="0070C0"/>
                </a:solidFill>
              </a:rPr>
              <a:t>solve</a:t>
            </a:r>
            <a:r>
              <a:rPr lang="en-US" dirty="0" smtClean="0"/>
              <a:t> it?</a:t>
            </a:r>
            <a:endParaRPr lang="en-US" dirty="0"/>
          </a:p>
          <a:p>
            <a:pPr lvl="1">
              <a:buFont typeface="Wingdings" panose="05000000000000000000" pitchFamily="2" charset="2"/>
              <a:buChar char="à"/>
            </a:pPr>
            <a:r>
              <a:rPr lang="en-US" sz="2900" dirty="0" smtClean="0">
                <a:sym typeface="Wingdings" panose="05000000000000000000" pitchFamily="2" charset="2"/>
              </a:rPr>
              <a:t> Weighted </a:t>
            </a:r>
            <a:r>
              <a:rPr lang="en-US" sz="2900" dirty="0" err="1" smtClean="0">
                <a:sym typeface="Wingdings" panose="05000000000000000000" pitchFamily="2" charset="2"/>
              </a:rPr>
              <a:t>maxSAT</a:t>
            </a:r>
            <a:endParaRPr lang="en-US" sz="2900" dirty="0" smtClean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à"/>
            </a:pPr>
            <a:r>
              <a:rPr lang="en-US" sz="2900" dirty="0" smtClean="0">
                <a:sym typeface="Wingdings" panose="05000000000000000000" pitchFamily="2" charset="2"/>
              </a:rPr>
              <a:t> Encoded into ILP, ranking via reduced costs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85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38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86</a:t>
            </a:fld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405621" y="3293807"/>
            <a:ext cx="8490073" cy="3210028"/>
            <a:chOff x="326963" y="2369575"/>
            <a:chExt cx="8490073" cy="321002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r="19032" b="10869"/>
            <a:stretch/>
          </p:blipFill>
          <p:spPr>
            <a:xfrm>
              <a:off x="326963" y="2369575"/>
              <a:ext cx="8490073" cy="244823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202425" y="4933272"/>
              <a:ext cx="50242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Precision in pairwise statement ranking (</a:t>
              </a:r>
              <a:r>
                <a:rPr lang="en-US" dirty="0" err="1" smtClean="0"/>
                <a:t>ppref</a:t>
              </a:r>
              <a:r>
                <a:rPr lang="en-US" dirty="0" smtClean="0"/>
                <a:t>)</a:t>
              </a:r>
            </a:p>
            <a:p>
              <a:pPr algn="ctr"/>
              <a:r>
                <a:rPr lang="en-US" dirty="0" smtClean="0"/>
                <a:t>Baseline = existing single score in CSKB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38481" y="1602256"/>
            <a:ext cx="3943349" cy="1325563"/>
            <a:chOff x="717139" y="1621920"/>
            <a:chExt cx="3943349" cy="1325563"/>
          </a:xfrm>
        </p:grpSpPr>
        <p:sp>
          <p:nvSpPr>
            <p:cNvPr id="8" name="TextBox 7"/>
            <p:cNvSpPr txBox="1"/>
            <p:nvPr/>
          </p:nvSpPr>
          <p:spPr>
            <a:xfrm>
              <a:off x="717139" y="1621920"/>
              <a:ext cx="38548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Crowd task:</a:t>
              </a:r>
            </a:p>
            <a:p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09320" y="1945084"/>
              <a:ext cx="3851168" cy="10023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smtClean="0"/>
                <a:t>Which of the following is more </a:t>
              </a:r>
              <a:r>
                <a:rPr lang="en-US" b="1" dirty="0" smtClean="0"/>
                <a:t>typical</a:t>
              </a:r>
              <a:r>
                <a:rPr lang="en-US" dirty="0" smtClean="0"/>
                <a:t>?</a:t>
              </a:r>
              <a:endParaRPr lang="en-US" dirty="0"/>
            </a:p>
            <a:p>
              <a:r>
                <a:rPr lang="en-US" dirty="0" smtClean="0"/>
                <a:t>   1</a:t>
              </a:r>
              <a:r>
                <a:rPr lang="en-US" dirty="0"/>
                <a:t>. </a:t>
              </a:r>
              <a:r>
                <a:rPr lang="en-US" dirty="0" smtClean="0"/>
                <a:t>Lion roars.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  2. Lion kills human.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384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461" y="202902"/>
            <a:ext cx="6942189" cy="621960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87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593653" y="6488668"/>
            <a:ext cx="4603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https://dice.mpi-inf.mpg.de/subject/polar-bear</a:t>
            </a:r>
          </a:p>
        </p:txBody>
      </p:sp>
    </p:spTree>
    <p:extLst>
      <p:ext uri="{BB962C8B-B14F-4D97-AF65-F5344CB8AC3E}">
        <p14:creationId xmlns:p14="http://schemas.microsoft.com/office/powerpoint/2010/main" val="369886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22060" cy="4351338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Task is hard</a:t>
            </a:r>
          </a:p>
          <a:p>
            <a:pPr lvl="1"/>
            <a:r>
              <a:rPr lang="en-US" dirty="0" smtClean="0"/>
              <a:t>0.58..0.69 </a:t>
            </a:r>
            <a:r>
              <a:rPr lang="en-US" dirty="0" err="1" smtClean="0"/>
              <a:t>ppref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Stronger </a:t>
            </a:r>
            <a:r>
              <a:rPr lang="en-US" dirty="0" smtClean="0">
                <a:solidFill>
                  <a:srgbClr val="0070C0"/>
                </a:solidFill>
              </a:rPr>
              <a:t>priors difficult</a:t>
            </a:r>
            <a:r>
              <a:rPr lang="en-US" dirty="0" smtClean="0"/>
              <a:t> to identify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Model</a:t>
            </a:r>
            <a:r>
              <a:rPr lang="en-US" dirty="0" smtClean="0"/>
              <a:t> still with </a:t>
            </a:r>
            <a:r>
              <a:rPr lang="en-US" dirty="0" smtClean="0">
                <a:solidFill>
                  <a:srgbClr val="0070C0"/>
                </a:solidFill>
              </a:rPr>
              <a:t>expressivity limitations</a:t>
            </a:r>
            <a:endParaRPr lang="en-US" dirty="0" smtClean="0"/>
          </a:p>
          <a:p>
            <a:pPr lvl="1"/>
            <a:r>
              <a:rPr lang="en-US" dirty="0" smtClean="0"/>
              <a:t>Typicality ranking </a:t>
            </a:r>
            <a:br>
              <a:rPr lang="en-US" dirty="0" smtClean="0"/>
            </a:br>
            <a:r>
              <a:rPr lang="en-US" dirty="0" smtClean="0">
                <a:solidFill>
                  <a:srgbClr val="00B050"/>
                </a:solidFill>
              </a:rPr>
              <a:t>“lions hunt in packs vs. lions have manes”</a:t>
            </a:r>
            <a:r>
              <a:rPr lang="en-US" dirty="0" smtClean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88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10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Consolidation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Merge resources</a:t>
            </a:r>
          </a:p>
          <a:p>
            <a:pPr lvl="1"/>
            <a:r>
              <a:rPr lang="en-US" dirty="0" smtClean="0"/>
              <a:t>Targets recall only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Per-statement consolidation</a:t>
            </a:r>
          </a:p>
          <a:p>
            <a:pPr lvl="1"/>
            <a:r>
              <a:rPr lang="en-US" dirty="0" smtClean="0"/>
              <a:t>Feature-based classification/</a:t>
            </a:r>
            <a:r>
              <a:rPr lang="en-US" dirty="0" err="1" smtClean="0"/>
              <a:t>reranking</a:t>
            </a:r>
            <a:endParaRPr lang="en-US" dirty="0" smtClean="0"/>
          </a:p>
          <a:p>
            <a:pPr lvl="1"/>
            <a:r>
              <a:rPr lang="en-US" dirty="0" smtClean="0"/>
              <a:t>Helps to a significant degree, though with limits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Joint consolidation</a:t>
            </a:r>
          </a:p>
          <a:p>
            <a:pPr lvl="1"/>
            <a:r>
              <a:rPr lang="en-US" dirty="0" smtClean="0"/>
              <a:t>In principle most powerful</a:t>
            </a:r>
          </a:p>
          <a:p>
            <a:pPr lvl="1"/>
            <a:r>
              <a:rPr lang="en-US" dirty="0" smtClean="0"/>
              <a:t>Joint inference problems not easy to formulate and solve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89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10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0968"/>
            <a:ext cx="8229600" cy="5438274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Research and presentation of a </a:t>
            </a:r>
            <a:r>
              <a:rPr lang="en-US" dirty="0" smtClean="0">
                <a:solidFill>
                  <a:srgbClr val="0070C0"/>
                </a:solidFill>
              </a:rPr>
              <a:t>topic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Independent literature research</a:t>
            </a:r>
          </a:p>
          <a:p>
            <a:pPr lvl="2"/>
            <a:r>
              <a:rPr lang="en-US" dirty="0"/>
              <a:t>~2 seed references </a:t>
            </a:r>
            <a:r>
              <a:rPr lang="en-US" dirty="0" smtClean="0"/>
              <a:t>provided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In-depth and in-breadth discussion </a:t>
            </a:r>
            <a:r>
              <a:rPr lang="en-US" dirty="0" smtClean="0"/>
              <a:t>of the topic in the seminar report</a:t>
            </a:r>
          </a:p>
          <a:p>
            <a:pPr lvl="2"/>
            <a:r>
              <a:rPr lang="en-US" dirty="0" smtClean="0"/>
              <a:t>Typically carefully chosen components in depth</a:t>
            </a:r>
          </a:p>
          <a:p>
            <a:pPr lvl="2"/>
            <a:r>
              <a:rPr lang="en-US" dirty="0" smtClean="0"/>
              <a:t>Less deep broader overview</a:t>
            </a:r>
          </a:p>
          <a:p>
            <a:pPr marL="914400" lvl="2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Talk to me if unsure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Seminar presentation </a:t>
            </a:r>
            <a:r>
              <a:rPr lang="en-US" dirty="0" smtClean="0"/>
              <a:t>more narrow than the report</a:t>
            </a:r>
          </a:p>
          <a:p>
            <a:pPr lvl="2"/>
            <a:r>
              <a:rPr lang="en-US" dirty="0" smtClean="0"/>
              <a:t>Careful content selection and organization, visual design and presentation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Main grading basis:</a:t>
            </a:r>
            <a:endParaRPr lang="en-US" dirty="0"/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Seminar </a:t>
            </a:r>
            <a:r>
              <a:rPr lang="en-US" sz="2000" dirty="0" smtClean="0"/>
              <a:t>paper: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70C0"/>
                </a:solidFill>
              </a:rPr>
              <a:t>Depth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70C0"/>
                </a:solidFill>
              </a:rPr>
              <a:t>Breadth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70C0"/>
                </a:solidFill>
              </a:rPr>
              <a:t>Presentation quality</a:t>
            </a:r>
            <a:endParaRPr lang="en-US" sz="1600" dirty="0">
              <a:solidFill>
                <a:srgbClr val="0070C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Presentation and discussion: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70C0"/>
                </a:solidFill>
              </a:rPr>
              <a:t>Didactic value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70C0"/>
                </a:solidFill>
              </a:rPr>
              <a:t>Presentation quality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70C0"/>
                </a:solidFill>
              </a:rPr>
              <a:t>Knowledge </a:t>
            </a:r>
            <a:r>
              <a:rPr lang="en-US" sz="1600" dirty="0" smtClean="0"/>
              <a:t>(ability to answer questions)</a:t>
            </a:r>
            <a:endParaRPr lang="en-US" sz="20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AC70-685E-4AB9-8C4E-20E39C6CE22B}" type="slidenum">
              <a:rPr lang="en-US" smtClean="0"/>
              <a:t>9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 smtClean="0"/>
              <a:t>What is expected?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37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7973483" cy="478684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Motivation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Knowledge representation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Crowdsourcing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Text Extraction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Transformer-based techniques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Consolidation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Summary and Outlook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90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51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Crowdsourcing</a:t>
            </a:r>
          </a:p>
          <a:p>
            <a:pPr lvl="1"/>
            <a:r>
              <a:rPr lang="en-US" dirty="0" smtClean="0"/>
              <a:t>Costly, but in reach for industry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Text extraction</a:t>
            </a:r>
          </a:p>
          <a:p>
            <a:pPr lvl="1"/>
            <a:r>
              <a:rPr lang="en-US" dirty="0" smtClean="0"/>
              <a:t>Source, data model and extraction scheme selection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Language models</a:t>
            </a:r>
          </a:p>
          <a:p>
            <a:pPr lvl="1"/>
            <a:r>
              <a:rPr lang="en-US" dirty="0" smtClean="0"/>
              <a:t>Contain some CSK implicitly, can output explicit CSK with limitations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Consolidation</a:t>
            </a:r>
          </a:p>
          <a:p>
            <a:pPr lvl="1"/>
            <a:r>
              <a:rPr lang="en-US" dirty="0" smtClean="0"/>
              <a:t>Utilize frequency, linguistic features, and </a:t>
            </a:r>
            <a:r>
              <a:rPr lang="en-US" smtClean="0"/>
              <a:t>statement interrelations </a:t>
            </a:r>
            <a:r>
              <a:rPr lang="en-US" dirty="0" smtClean="0"/>
              <a:t>for higher quality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91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22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Intrinsic evaluation</a:t>
            </a:r>
          </a:p>
          <a:p>
            <a:pPr lvl="1"/>
            <a:r>
              <a:rPr lang="en-US" dirty="0" smtClean="0"/>
              <a:t>Size</a:t>
            </a:r>
          </a:p>
          <a:p>
            <a:pPr lvl="1"/>
            <a:r>
              <a:rPr lang="en-US" dirty="0" smtClean="0"/>
              <a:t>Precision</a:t>
            </a:r>
          </a:p>
          <a:p>
            <a:pPr lvl="1"/>
            <a:r>
              <a:rPr lang="en-US" dirty="0" smtClean="0"/>
              <a:t>Salience</a:t>
            </a:r>
          </a:p>
          <a:p>
            <a:pPr lvl="1"/>
            <a:r>
              <a:rPr lang="en-US" dirty="0" smtClean="0"/>
              <a:t>Recall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Based on user judgments/input</a:t>
            </a:r>
            <a:endParaRPr lang="en-US" dirty="0" smtClean="0"/>
          </a:p>
          <a:p>
            <a:r>
              <a:rPr lang="en-US" dirty="0" smtClean="0"/>
              <a:t>Extrinsic evaluation</a:t>
            </a:r>
          </a:p>
          <a:p>
            <a:pPr lvl="1"/>
            <a:r>
              <a:rPr lang="en-US" dirty="0" smtClean="0"/>
              <a:t>Wide </a:t>
            </a:r>
            <a:r>
              <a:rPr lang="en-US" dirty="0"/>
              <a:t>set of academic benchmarks available</a:t>
            </a:r>
          </a:p>
          <a:p>
            <a:pPr lvl="2"/>
            <a:r>
              <a:rPr lang="en-US" dirty="0" err="1"/>
              <a:t>AllenAI</a:t>
            </a:r>
            <a:r>
              <a:rPr lang="en-US" dirty="0"/>
              <a:t> science challenge perhaps most prominent</a:t>
            </a:r>
          </a:p>
          <a:p>
            <a:pPr lvl="1"/>
            <a:r>
              <a:rPr lang="en-US" dirty="0"/>
              <a:t>Often focus on </a:t>
            </a:r>
            <a:r>
              <a:rPr lang="en-US" b="1" dirty="0"/>
              <a:t>reasoning</a:t>
            </a:r>
            <a:r>
              <a:rPr lang="en-US" dirty="0"/>
              <a:t>, not just </a:t>
            </a:r>
            <a:r>
              <a:rPr lang="en-US" b="1" dirty="0" smtClean="0"/>
              <a:t>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92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42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Benchmarks on commonsense reasoning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CommonsenseQA</a:t>
            </a:r>
            <a:endParaRPr lang="en-US" dirty="0" smtClean="0"/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www.tau-nlp.org/commonsenseqa</a:t>
            </a:r>
            <a:endParaRPr lang="en-US" dirty="0" smtClean="0"/>
          </a:p>
          <a:p>
            <a:pPr lvl="1"/>
            <a:r>
              <a:rPr lang="en-US" dirty="0" err="1" smtClean="0"/>
              <a:t>Talmor</a:t>
            </a:r>
            <a:r>
              <a:rPr lang="en-US" dirty="0" smtClean="0"/>
              <a:t> et al. NAACL, 2019</a:t>
            </a:r>
          </a:p>
          <a:p>
            <a:r>
              <a:rPr lang="en-US" dirty="0" err="1" smtClean="0"/>
              <a:t>CommonGen</a:t>
            </a:r>
            <a:endParaRPr lang="en-US" dirty="0" smtClean="0"/>
          </a:p>
          <a:p>
            <a:pPr lvl="1"/>
            <a:r>
              <a:rPr lang="en-US" dirty="0" smtClean="0"/>
              <a:t>Lin et al., </a:t>
            </a:r>
            <a:r>
              <a:rPr lang="en-US" dirty="0" err="1" smtClean="0"/>
              <a:t>Arxiv</a:t>
            </a:r>
            <a:r>
              <a:rPr lang="en-US" dirty="0" smtClean="0"/>
              <a:t>, 2020</a:t>
            </a:r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arxiv.org/abs/1911.03705</a:t>
            </a:r>
            <a:endParaRPr lang="en-US" dirty="0" smtClean="0"/>
          </a:p>
          <a:p>
            <a:r>
              <a:rPr lang="en-US" dirty="0" smtClean="0"/>
              <a:t>MC-TACO</a:t>
            </a:r>
          </a:p>
          <a:p>
            <a:pPr lvl="1"/>
            <a:r>
              <a:rPr lang="en-US" dirty="0" smtClean="0"/>
              <a:t>Zhou et al., EMNLP 2019</a:t>
            </a:r>
          </a:p>
          <a:p>
            <a:pPr lvl="1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arxiv.org/pdf/1909.03065.pdf</a:t>
            </a:r>
            <a:endParaRPr lang="en-US" dirty="0"/>
          </a:p>
          <a:p>
            <a:r>
              <a:rPr lang="en-US" dirty="0" err="1" smtClean="0"/>
              <a:t>Semeval</a:t>
            </a:r>
            <a:r>
              <a:rPr lang="en-US" dirty="0" smtClean="0"/>
              <a:t> 2020 Task 4</a:t>
            </a:r>
          </a:p>
          <a:p>
            <a:pPr lvl="1"/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competitions.codalab.org/competitions/21080</a:t>
            </a:r>
            <a:endParaRPr lang="en-US" dirty="0" smtClean="0"/>
          </a:p>
          <a:p>
            <a:r>
              <a:rPr lang="en-US" dirty="0" smtClean="0"/>
              <a:t>Further listings:</a:t>
            </a:r>
          </a:p>
          <a:p>
            <a:pPr lvl="1"/>
            <a:r>
              <a:rPr lang="en-US" dirty="0"/>
              <a:t>https://leaderboard.allenai.org/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93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72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CommonsenseQA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94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5" y="2096294"/>
            <a:ext cx="46005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43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CommonGen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95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44" y="1753860"/>
            <a:ext cx="717232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4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MC-TACO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96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29" y="1684596"/>
            <a:ext cx="6090293" cy="467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09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Context for language-model-based </a:t>
            </a:r>
            <a:r>
              <a:rPr lang="en-US" sz="3600" dirty="0" smtClean="0"/>
              <a:t>QA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97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38" y="1535771"/>
            <a:ext cx="8443136" cy="1452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56" y="3536301"/>
            <a:ext cx="4784365" cy="31757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1925" y="3891990"/>
            <a:ext cx="4758635" cy="275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00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98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44749" y="1690689"/>
          <a:ext cx="8336604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8868">
                  <a:extLst>
                    <a:ext uri="{9D8B030D-6E8A-4147-A177-3AD203B41FA5}">
                      <a16:colId xmlns:a16="http://schemas.microsoft.com/office/drawing/2014/main" val="1279600382"/>
                    </a:ext>
                  </a:extLst>
                </a:gridCol>
                <a:gridCol w="2778868">
                  <a:extLst>
                    <a:ext uri="{9D8B030D-6E8A-4147-A177-3AD203B41FA5}">
                      <a16:colId xmlns:a16="http://schemas.microsoft.com/office/drawing/2014/main" val="161088770"/>
                    </a:ext>
                  </a:extLst>
                </a:gridCol>
                <a:gridCol w="2778868">
                  <a:extLst>
                    <a:ext uri="{9D8B030D-6E8A-4147-A177-3AD203B41FA5}">
                      <a16:colId xmlns:a16="http://schemas.microsoft.com/office/drawing/2014/main" val="29058843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Domain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Relations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897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WordNet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Lexical knowledge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Synonymy,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hypernymy</a:t>
                      </a:r>
                      <a:r>
                        <a:rPr lang="en-US" baseline="0" dirty="0" smtClean="0"/>
                        <a:t>, ..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936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ConceptNet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Concept</a:t>
                      </a:r>
                      <a:r>
                        <a:rPr lang="en-US" baseline="0" dirty="0" smtClean="0"/>
                        <a:t> properties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capableOf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UsedFor</a:t>
                      </a:r>
                      <a:r>
                        <a:rPr lang="en-US" baseline="0" dirty="0" smtClean="0"/>
                        <a:t>, … (~25)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459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WebChild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Concept-adjective relations, subparts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944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Atomic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Open text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491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Quasimodo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Salient concept properties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Open text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169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Wikidata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Encyclopedic knowledge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~50 relevant for CSK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469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DoQ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Quantities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889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Refined semantics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Addon</a:t>
                      </a:r>
                      <a:r>
                        <a:rPr lang="en-US" dirty="0" smtClean="0"/>
                        <a:t> for any resource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100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CSKG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Merger</a:t>
                      </a:r>
                      <a:r>
                        <a:rPr lang="en-US" baseline="0" dirty="0" smtClean="0"/>
                        <a:t> of 7 repositories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ConceptNet</a:t>
                      </a:r>
                      <a:r>
                        <a:rPr lang="en-US" baseline="0" dirty="0" smtClean="0"/>
                        <a:t> + </a:t>
                      </a:r>
                      <a:r>
                        <a:rPr lang="en-US" baseline="0" dirty="0" err="1" smtClean="0"/>
                        <a:t>subrelations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8115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417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7970601" cy="435133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Structured CSK important </a:t>
            </a:r>
            <a:r>
              <a:rPr lang="en-GB" dirty="0" smtClean="0">
                <a:solidFill>
                  <a:srgbClr val="0070C0"/>
                </a:solidFill>
              </a:rPr>
              <a:t>interpretable and </a:t>
            </a:r>
            <a:r>
              <a:rPr lang="en-GB" dirty="0" err="1" smtClean="0">
                <a:solidFill>
                  <a:srgbClr val="0070C0"/>
                </a:solidFill>
              </a:rPr>
              <a:t>scrutable</a:t>
            </a:r>
            <a:r>
              <a:rPr lang="en-GB" dirty="0" smtClean="0">
                <a:solidFill>
                  <a:srgbClr val="0070C0"/>
                </a:solidFill>
              </a:rPr>
              <a:t> building block </a:t>
            </a:r>
            <a:r>
              <a:rPr lang="en-GB" dirty="0" smtClean="0"/>
              <a:t>for </a:t>
            </a:r>
            <a:r>
              <a:rPr lang="en-GB" dirty="0" smtClean="0">
                <a:solidFill>
                  <a:srgbClr val="0070C0"/>
                </a:solidFill>
              </a:rPr>
              <a:t>trustworthy AI</a:t>
            </a:r>
          </a:p>
          <a:p>
            <a:r>
              <a:rPr lang="en-GB" dirty="0">
                <a:solidFill>
                  <a:srgbClr val="0070C0"/>
                </a:solidFill>
              </a:rPr>
              <a:t>Scope</a:t>
            </a:r>
            <a:r>
              <a:rPr lang="en-GB" dirty="0"/>
              <a:t> from taxonomical knowledge to properties and event </a:t>
            </a:r>
            <a:r>
              <a:rPr lang="en-GB" dirty="0" smtClean="0"/>
              <a:t>orderings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Paradigms towards construction</a:t>
            </a:r>
          </a:p>
          <a:p>
            <a:pPr lvl="1"/>
            <a:r>
              <a:rPr lang="en-GB" dirty="0" smtClean="0"/>
              <a:t>Human engineering</a:t>
            </a:r>
          </a:p>
          <a:p>
            <a:pPr lvl="1"/>
            <a:r>
              <a:rPr lang="en-GB" dirty="0" smtClean="0"/>
              <a:t>Text extraction</a:t>
            </a:r>
          </a:p>
          <a:p>
            <a:pPr lvl="1"/>
            <a:r>
              <a:rPr lang="en-GB" dirty="0" smtClean="0"/>
              <a:t>Language models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Coherence and density require reasoning on top</a:t>
            </a:r>
          </a:p>
          <a:p>
            <a:pPr lvl="1"/>
            <a:r>
              <a:rPr lang="en-GB" dirty="0" smtClean="0"/>
              <a:t>Multi-source validation</a:t>
            </a:r>
          </a:p>
          <a:p>
            <a:pPr lvl="1"/>
            <a:r>
              <a:rPr lang="en-GB" dirty="0" smtClean="0"/>
              <a:t>Constraint-based reasoning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Extrinsic evaluations </a:t>
            </a:r>
            <a:r>
              <a:rPr lang="en-GB" dirty="0" smtClean="0"/>
              <a:t>often require complex systems</a:t>
            </a:r>
          </a:p>
          <a:p>
            <a:pPr lvl="1"/>
            <a:r>
              <a:rPr lang="en-GB" dirty="0" smtClean="0"/>
              <a:t>LM-based completion provides novel clean scheme</a:t>
            </a:r>
          </a:p>
          <a:p>
            <a:endParaRPr lang="en-GB" dirty="0" smtClean="0"/>
          </a:p>
          <a:p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99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96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6665</Words>
  <Application>Microsoft Office PowerPoint</Application>
  <PresentationFormat>On-screen Show (4:3)</PresentationFormat>
  <Paragraphs>1590</Paragraphs>
  <Slides>150</Slides>
  <Notes>63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150</vt:i4>
      </vt:variant>
    </vt:vector>
  </HeadingPairs>
  <TitlesOfParts>
    <vt:vector size="157" baseType="lpstr">
      <vt:lpstr>Arial</vt:lpstr>
      <vt:lpstr>Calibri</vt:lpstr>
      <vt:lpstr>Calibri Light</vt:lpstr>
      <vt:lpstr>Noto Sans Symbols</vt:lpstr>
      <vt:lpstr>RobotoRegular</vt:lpstr>
      <vt:lpstr>Wingdings</vt:lpstr>
      <vt:lpstr>Office Theme</vt:lpstr>
      <vt:lpstr> Commonsense knowledge extraction and curation </vt:lpstr>
      <vt:lpstr>Outline</vt:lpstr>
      <vt:lpstr>Outline</vt:lpstr>
      <vt:lpstr>Simon Razniewski</vt:lpstr>
      <vt:lpstr>Department 5</vt:lpstr>
      <vt:lpstr>And you?</vt:lpstr>
      <vt:lpstr>Outline</vt:lpstr>
      <vt:lpstr>Formal organization</vt:lpstr>
      <vt:lpstr>What is expected?</vt:lpstr>
      <vt:lpstr>Learning outcomes</vt:lpstr>
      <vt:lpstr>Outline</vt:lpstr>
      <vt:lpstr>Outline</vt:lpstr>
      <vt:lpstr>Outline</vt:lpstr>
      <vt:lpstr>What is commonsense knowledge?</vt:lpstr>
      <vt:lpstr>What is commonsense knowledge?</vt:lpstr>
      <vt:lpstr>Definition Pro/Con</vt:lpstr>
      <vt:lpstr>Examples of CSK</vt:lpstr>
      <vt:lpstr>Out of scope for remainder</vt:lpstr>
      <vt:lpstr>Why CSK? Amazing progress without</vt:lpstr>
      <vt:lpstr>PowerPoint Presentation</vt:lpstr>
      <vt:lpstr>Importance of CSK</vt:lpstr>
      <vt:lpstr>Challenges of compiling CSK knowledge</vt:lpstr>
      <vt:lpstr>Outline</vt:lpstr>
      <vt:lpstr>Knowledge representation challenges</vt:lpstr>
      <vt:lpstr>Linguistics - Generics</vt:lpstr>
      <vt:lpstr>Epistemic logics</vt:lpstr>
      <vt:lpstr>Episodic logics</vt:lpstr>
      <vt:lpstr>Graded formalisms</vt:lpstr>
      <vt:lpstr>Graded formalisms (2)</vt:lpstr>
      <vt:lpstr>Chat bot examples</vt:lpstr>
      <vt:lpstr>KR – (Pre)Summary</vt:lpstr>
      <vt:lpstr>Triples and done?</vt:lpstr>
      <vt:lpstr>Knowledge representation – Summary</vt:lpstr>
      <vt:lpstr>Outline</vt:lpstr>
      <vt:lpstr>Crowdsourcing Expert annotation</vt:lpstr>
      <vt:lpstr>Open Mind Common Sense / ConceptNet</vt:lpstr>
      <vt:lpstr>Open Mind Common Sense / ConceptNet</vt:lpstr>
      <vt:lpstr>Verbosity</vt:lpstr>
      <vt:lpstr>Atomic</vt:lpstr>
      <vt:lpstr>Atomic</vt:lpstr>
      <vt:lpstr>Quasimodo evaluation data</vt:lpstr>
      <vt:lpstr>PowerPoint Presentation</vt:lpstr>
      <vt:lpstr>Wikidata</vt:lpstr>
      <vt:lpstr>Crowdsourcing - Summary</vt:lpstr>
      <vt:lpstr>Outline</vt:lpstr>
      <vt:lpstr>Text extraction</vt:lpstr>
      <vt:lpstr>Design point 1 – Extraction source</vt:lpstr>
      <vt:lpstr>Design point 2 – Extraction scheme</vt:lpstr>
      <vt:lpstr>Design point 3 – Consolidation</vt:lpstr>
      <vt:lpstr>WebChild</vt:lpstr>
      <vt:lpstr>TupleKB</vt:lpstr>
      <vt:lpstr>TupleKB</vt:lpstr>
      <vt:lpstr>Quasimodo</vt:lpstr>
      <vt:lpstr>Salient knowledge: Utterance context</vt:lpstr>
      <vt:lpstr>Salient knowledge: Premier sources</vt:lpstr>
      <vt:lpstr>Tapping search engine query logs</vt:lpstr>
      <vt:lpstr>Anecdotal Examples</vt:lpstr>
      <vt:lpstr>Quasimodo – Open issues</vt:lpstr>
      <vt:lpstr>Distribution over quantities (DoQ)</vt:lpstr>
      <vt:lpstr>Approach</vt:lpstr>
      <vt:lpstr>Example - Aggregating Measurements</vt:lpstr>
      <vt:lpstr>Resource Statistics - DoQ</vt:lpstr>
      <vt:lpstr>Comparable Objects - Cool Results</vt:lpstr>
      <vt:lpstr>Summary – Text extraction</vt:lpstr>
      <vt:lpstr>Outline</vt:lpstr>
      <vt:lpstr>Pretrained language models</vt:lpstr>
      <vt:lpstr>PowerPoint Presentation</vt:lpstr>
      <vt:lpstr>Own experiments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– Transformer-based techniques </vt:lpstr>
      <vt:lpstr>Outline</vt:lpstr>
      <vt:lpstr>Consolidation</vt:lpstr>
      <vt:lpstr>Resource merging</vt:lpstr>
      <vt:lpstr>Per-statement consolidation</vt:lpstr>
      <vt:lpstr>Joint consolidation A step back – CSK semantics</vt:lpstr>
      <vt:lpstr>A step back – CSK semantics</vt:lpstr>
      <vt:lpstr>Multi-faceted CSK: Dice</vt:lpstr>
      <vt:lpstr>Joint reasoning</vt:lpstr>
      <vt:lpstr>Generic soft constraints for CSK</vt:lpstr>
      <vt:lpstr>Joint reasoning framework</vt:lpstr>
      <vt:lpstr>Implementation</vt:lpstr>
      <vt:lpstr>Evaluation</vt:lpstr>
      <vt:lpstr>PowerPoint Presentation</vt:lpstr>
      <vt:lpstr>Challenges</vt:lpstr>
      <vt:lpstr>Consolidation</vt:lpstr>
      <vt:lpstr>Outline</vt:lpstr>
      <vt:lpstr>Methodology</vt:lpstr>
      <vt:lpstr>Evaluation</vt:lpstr>
      <vt:lpstr>Benchmarks on commonsense reasoning</vt:lpstr>
      <vt:lpstr>CommonsenseQA</vt:lpstr>
      <vt:lpstr>CommonGen</vt:lpstr>
      <vt:lpstr>MC-TACO</vt:lpstr>
      <vt:lpstr>Context for language-model-based QA</vt:lpstr>
      <vt:lpstr>Major resources</vt:lpstr>
      <vt:lpstr>Summary</vt:lpstr>
      <vt:lpstr>Outline</vt:lpstr>
      <vt:lpstr>4. Topic presentation</vt:lpstr>
      <vt:lpstr>Outline</vt:lpstr>
      <vt:lpstr>Report length</vt:lpstr>
      <vt:lpstr>5. Survival skills for seminar attendants</vt:lpstr>
      <vt:lpstr>Outline</vt:lpstr>
      <vt:lpstr>Topic research: Foundations</vt:lpstr>
      <vt:lpstr>Greedy search heuristics</vt:lpstr>
      <vt:lpstr>Keeping track</vt:lpstr>
      <vt:lpstr>Demo</vt:lpstr>
      <vt:lpstr>Outline</vt:lpstr>
      <vt:lpstr>Research paper: Common structure</vt:lpstr>
      <vt:lpstr>What to find where</vt:lpstr>
      <vt:lpstr>How to read a paper</vt:lpstr>
      <vt:lpstr>Outline</vt:lpstr>
      <vt:lpstr>General writing</vt:lpstr>
      <vt:lpstr>Structure</vt:lpstr>
      <vt:lpstr>Watch your writing</vt:lpstr>
      <vt:lpstr>PowerPoint Presentation</vt:lpstr>
      <vt:lpstr>Good presentation</vt:lpstr>
      <vt:lpstr>Specific hints</vt:lpstr>
      <vt:lpstr>How to write a good paper</vt:lpstr>
      <vt:lpstr>Outline</vt:lpstr>
      <vt:lpstr>Writing a review</vt:lpstr>
      <vt:lpstr>Major points</vt:lpstr>
      <vt:lpstr>How far is our paper style from “real” papers?</vt:lpstr>
      <vt:lpstr>Possible review structure</vt:lpstr>
      <vt:lpstr>Technical setup</vt:lpstr>
      <vt:lpstr>Outline</vt:lpstr>
      <vt:lpstr>How to give a seminar talk</vt:lpstr>
      <vt:lpstr>A. Examples</vt:lpstr>
      <vt:lpstr>B. Do not say everything you know</vt:lpstr>
      <vt:lpstr>B. Adjust to the audience</vt:lpstr>
      <vt:lpstr>C. Less content per slide (1/2)</vt:lpstr>
      <vt:lpstr>C. Less content per slide (2/2)</vt:lpstr>
      <vt:lpstr>D. Avoid being a tool-fool</vt:lpstr>
      <vt:lpstr>Modify screenshots for legibility</vt:lpstr>
      <vt:lpstr>Varia (1/3)</vt:lpstr>
      <vt:lpstr>PowerPoint Presentation</vt:lpstr>
      <vt:lpstr>Summary</vt:lpstr>
      <vt:lpstr>Varia (2/3)</vt:lpstr>
      <vt:lpstr>Outline</vt:lpstr>
      <vt:lpstr>Varia (3/3)</vt:lpstr>
      <vt:lpstr>Not in this talk</vt:lpstr>
      <vt:lpstr>Practice (1/3)</vt:lpstr>
      <vt:lpstr>Practice (2/3)</vt:lpstr>
      <vt:lpstr>Practice (3/3)</vt:lpstr>
      <vt:lpstr>Summary</vt:lpstr>
      <vt:lpstr>Outline</vt:lpstr>
      <vt:lpstr>PowerPoint Presentation</vt:lpstr>
      <vt:lpstr>Summary</vt:lpstr>
    </vt:vector>
  </TitlesOfParts>
  <Company>Max-Planck-Gesellschaft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Topics in Knowledge Bases</dc:title>
  <dc:creator>Administrator</dc:creator>
  <cp:lastModifiedBy>Simon Razniewski</cp:lastModifiedBy>
  <cp:revision>374</cp:revision>
  <dcterms:created xsi:type="dcterms:W3CDTF">2018-08-20T14:32:07Z</dcterms:created>
  <dcterms:modified xsi:type="dcterms:W3CDTF">2020-11-12T10:47:06Z</dcterms:modified>
</cp:coreProperties>
</file>