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theme/themeOverride1.xml" ContentType="application/vnd.openxmlformats-officedocument.themeOverr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media/image29.jpg" ContentType="image/jpg"/>
  <Override PartName="/ppt/media/image30.jpg" ContentType="image/jpg"/>
  <Override PartName="/ppt/media/image31.jpg" ContentType="image/jpg"/>
  <Override PartName="/ppt/media/image32.jpg" ContentType="image/jpg"/>
  <Override PartName="/ppt/media/image34.jpg" ContentType="image/jpg"/>
  <Override PartName="/ppt/media/image35.jpg" ContentType="image/jpg"/>
  <Override PartName="/ppt/notesSlides/notesSlide17.xml" ContentType="application/vnd.openxmlformats-officedocument.presentationml.notesSlide+xml"/>
  <Override PartName="/ppt/media/image45.jpg" ContentType="image/jpg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03"/>
  </p:notesMasterIdLst>
  <p:sldIdLst>
    <p:sldId id="256" r:id="rId2"/>
    <p:sldId id="257" r:id="rId3"/>
    <p:sldId id="268" r:id="rId4"/>
    <p:sldId id="267" r:id="rId5"/>
    <p:sldId id="260" r:id="rId6"/>
    <p:sldId id="261" r:id="rId7"/>
    <p:sldId id="269" r:id="rId8"/>
    <p:sldId id="263" r:id="rId9"/>
    <p:sldId id="264" r:id="rId10"/>
    <p:sldId id="266" r:id="rId11"/>
    <p:sldId id="270" r:id="rId12"/>
    <p:sldId id="374" r:id="rId13"/>
    <p:sldId id="375" r:id="rId14"/>
    <p:sldId id="376" r:id="rId15"/>
    <p:sldId id="377" r:id="rId16"/>
    <p:sldId id="378" r:id="rId17"/>
    <p:sldId id="379" r:id="rId18"/>
    <p:sldId id="380" r:id="rId19"/>
    <p:sldId id="381" r:id="rId20"/>
    <p:sldId id="382" r:id="rId21"/>
    <p:sldId id="383" r:id="rId22"/>
    <p:sldId id="384" r:id="rId23"/>
    <p:sldId id="385" r:id="rId24"/>
    <p:sldId id="386" r:id="rId25"/>
    <p:sldId id="387" r:id="rId26"/>
    <p:sldId id="388" r:id="rId27"/>
    <p:sldId id="389" r:id="rId28"/>
    <p:sldId id="390" r:id="rId29"/>
    <p:sldId id="391" r:id="rId30"/>
    <p:sldId id="496" r:id="rId31"/>
    <p:sldId id="392" r:id="rId32"/>
    <p:sldId id="393" r:id="rId33"/>
    <p:sldId id="394" r:id="rId34"/>
    <p:sldId id="395" r:id="rId35"/>
    <p:sldId id="396" r:id="rId36"/>
    <p:sldId id="397" r:id="rId37"/>
    <p:sldId id="398" r:id="rId38"/>
    <p:sldId id="399" r:id="rId39"/>
    <p:sldId id="400" r:id="rId40"/>
    <p:sldId id="401" r:id="rId41"/>
    <p:sldId id="402" r:id="rId42"/>
    <p:sldId id="403" r:id="rId43"/>
    <p:sldId id="404" r:id="rId44"/>
    <p:sldId id="405" r:id="rId45"/>
    <p:sldId id="406" r:id="rId46"/>
    <p:sldId id="407" r:id="rId47"/>
    <p:sldId id="408" r:id="rId48"/>
    <p:sldId id="409" r:id="rId49"/>
    <p:sldId id="410" r:id="rId50"/>
    <p:sldId id="411" r:id="rId51"/>
    <p:sldId id="420" r:id="rId52"/>
    <p:sldId id="421" r:id="rId53"/>
    <p:sldId id="423" r:id="rId54"/>
    <p:sldId id="425" r:id="rId55"/>
    <p:sldId id="426" r:id="rId56"/>
    <p:sldId id="427" r:id="rId57"/>
    <p:sldId id="430" r:id="rId58"/>
    <p:sldId id="434" r:id="rId59"/>
    <p:sldId id="436" r:id="rId60"/>
    <p:sldId id="438" r:id="rId61"/>
    <p:sldId id="443" r:id="rId62"/>
    <p:sldId id="444" r:id="rId63"/>
    <p:sldId id="446" r:id="rId64"/>
    <p:sldId id="451" r:id="rId65"/>
    <p:sldId id="452" r:id="rId66"/>
    <p:sldId id="453" r:id="rId67"/>
    <p:sldId id="454" r:id="rId68"/>
    <p:sldId id="455" r:id="rId69"/>
    <p:sldId id="458" r:id="rId70"/>
    <p:sldId id="459" r:id="rId71"/>
    <p:sldId id="460" r:id="rId72"/>
    <p:sldId id="461" r:id="rId73"/>
    <p:sldId id="462" r:id="rId74"/>
    <p:sldId id="463" r:id="rId75"/>
    <p:sldId id="464" r:id="rId76"/>
    <p:sldId id="465" r:id="rId77"/>
    <p:sldId id="466" r:id="rId78"/>
    <p:sldId id="467" r:id="rId79"/>
    <p:sldId id="468" r:id="rId80"/>
    <p:sldId id="469" r:id="rId81"/>
    <p:sldId id="470" r:id="rId82"/>
    <p:sldId id="472" r:id="rId83"/>
    <p:sldId id="473" r:id="rId84"/>
    <p:sldId id="474" r:id="rId85"/>
    <p:sldId id="475" r:id="rId86"/>
    <p:sldId id="476" r:id="rId87"/>
    <p:sldId id="478" r:id="rId88"/>
    <p:sldId id="479" r:id="rId89"/>
    <p:sldId id="480" r:id="rId90"/>
    <p:sldId id="481" r:id="rId91"/>
    <p:sldId id="482" r:id="rId92"/>
    <p:sldId id="483" r:id="rId93"/>
    <p:sldId id="484" r:id="rId94"/>
    <p:sldId id="485" r:id="rId95"/>
    <p:sldId id="486" r:id="rId96"/>
    <p:sldId id="487" r:id="rId97"/>
    <p:sldId id="489" r:id="rId98"/>
    <p:sldId id="490" r:id="rId99"/>
    <p:sldId id="491" r:id="rId100"/>
    <p:sldId id="310" r:id="rId101"/>
    <p:sldId id="356" r:id="rId102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301" autoAdjust="0"/>
    <p:restoredTop sz="94103" autoAdjust="0"/>
  </p:normalViewPr>
  <p:slideViewPr>
    <p:cSldViewPr snapToGrid="0">
      <p:cViewPr varScale="1">
        <p:scale>
          <a:sx n="95" d="100"/>
          <a:sy n="95" d="100"/>
        </p:scale>
        <p:origin x="1061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07" Type="http://schemas.openxmlformats.org/officeDocument/2006/relationships/tableStyles" Target="tableStyles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87" Type="http://schemas.openxmlformats.org/officeDocument/2006/relationships/slide" Target="slides/slide86.xml"/><Relationship Id="rId102" Type="http://schemas.openxmlformats.org/officeDocument/2006/relationships/slide" Target="slides/slide101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90" Type="http://schemas.openxmlformats.org/officeDocument/2006/relationships/slide" Target="slides/slide89.xml"/><Relationship Id="rId95" Type="http://schemas.openxmlformats.org/officeDocument/2006/relationships/slide" Target="slides/slide94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100" Type="http://schemas.openxmlformats.org/officeDocument/2006/relationships/slide" Target="slides/slide99.xml"/><Relationship Id="rId105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93" Type="http://schemas.openxmlformats.org/officeDocument/2006/relationships/slide" Target="slides/slide92.xml"/><Relationship Id="rId98" Type="http://schemas.openxmlformats.org/officeDocument/2006/relationships/slide" Target="slides/slide9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103" Type="http://schemas.openxmlformats.org/officeDocument/2006/relationships/notesMaster" Target="notesMasters/notesMaster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91" Type="http://schemas.openxmlformats.org/officeDocument/2006/relationships/slide" Target="slides/slide90.xml"/><Relationship Id="rId96" Type="http://schemas.openxmlformats.org/officeDocument/2006/relationships/slide" Target="slides/slide9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6" Type="http://schemas.openxmlformats.org/officeDocument/2006/relationships/theme" Target="theme/theme1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slide" Target="slides/slide93.xml"/><Relationship Id="rId99" Type="http://schemas.openxmlformats.org/officeDocument/2006/relationships/slide" Target="slides/slide98.xml"/><Relationship Id="rId101" Type="http://schemas.openxmlformats.org/officeDocument/2006/relationships/slide" Target="slides/slide10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slide" Target="slides/slide96.xml"/><Relationship Id="rId10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FC2AA56-801B-49FD-AA56-59128FA713EE}" type="datetimeFigureOut">
              <a:rPr lang="en-US" smtClean="0"/>
              <a:t>05-Nov-20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0553578-4928-4E14-89A2-98A9A1FAB8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341862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0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553578-4928-4E14-89A2-98A9A1FAB8BE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461524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553578-4928-4E14-89A2-98A9A1FAB8BE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63857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553578-4928-4E14-89A2-98A9A1FAB8BE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945325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For *</a:t>
            </a:r>
            <a:r>
              <a:rPr lang="en-US" baseline="0" dirty="0" smtClean="0"/>
              <a:t>any* “how many” question, SOTA models will say 2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3353E1-FE65-4B49-BFC1-E45EF50F7158}" type="slidenum">
              <a:rPr lang="en-GB" smtClean="0"/>
              <a:t>20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4332188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Examples Microsoft </a:t>
            </a:r>
            <a:r>
              <a:rPr lang="en-US" dirty="0" err="1" smtClean="0"/>
              <a:t>Tay</a:t>
            </a:r>
            <a:endParaRPr lang="en-US" dirty="0" smtClean="0"/>
          </a:p>
          <a:p>
            <a:r>
              <a:rPr lang="en-US" dirty="0" smtClean="0"/>
              <a:t>Man/woman/doctor/nurse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3353E1-FE65-4B49-BFC1-E45EF50F7158}" type="slidenum">
              <a:rPr lang="en-GB" smtClean="0"/>
              <a:t>21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9410293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Ordinal Common-sense Inference –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durme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2017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3353E1-FE65-4B49-BFC1-E45EF50F7158}" type="slidenum">
              <a:rPr lang="en-GB" smtClean="0"/>
              <a:t>28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3765620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Van </a:t>
            </a:r>
            <a:r>
              <a:rPr lang="en-US" dirty="0" err="1" smtClean="0"/>
              <a:t>ahn</a:t>
            </a:r>
            <a:r>
              <a:rPr lang="en-US" dirty="0" smtClean="0"/>
              <a:t> famous</a:t>
            </a:r>
            <a:r>
              <a:rPr lang="en-US" baseline="0" dirty="0" smtClean="0"/>
              <a:t> for human computation, captchas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3353E1-FE65-4B49-BFC1-E45EF50F7158}" type="slidenum">
              <a:rPr lang="en-GB" smtClean="0"/>
              <a:t>38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0216625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We paid</a:t>
            </a:r>
            <a:r>
              <a:rPr lang="en-US" baseline="0" dirty="0" smtClean="0"/>
              <a:t> 15 cents per row -&gt; assuming about 1 minute per subject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3353E1-FE65-4B49-BFC1-E45EF50F7158}" type="slidenum">
              <a:rPr lang="en-GB" smtClean="0"/>
              <a:t>42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7853505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Groups in rows are by template type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3353E1-FE65-4B49-BFC1-E45EF50F7158}" type="slidenum">
              <a:rPr lang="en-GB" smtClean="0"/>
              <a:t>70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9762829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Maybe </a:t>
            </a:r>
            <a:r>
              <a:rPr lang="en-US" dirty="0" err="1" smtClean="0"/>
              <a:t>webchild</a:t>
            </a:r>
            <a:r>
              <a:rPr lang="en-US" dirty="0" smtClean="0"/>
              <a:t> graph-based, tuple KB clustering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3353E1-FE65-4B49-BFC1-E45EF50F7158}" type="slidenum">
              <a:rPr lang="en-GB" smtClean="0"/>
              <a:t>89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5619913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Who wrote BSc.</a:t>
            </a:r>
            <a:r>
              <a:rPr lang="en-US" baseline="0" dirty="0" smtClean="0"/>
              <a:t> already could mention topic.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553578-4928-4E14-89A2-98A9A1FAB8BE}" type="slidenum">
              <a:rPr lang="en-US" smtClean="0"/>
              <a:t>100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55556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553578-4928-4E14-89A2-98A9A1FAB8BE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2371999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553578-4928-4E14-89A2-98A9A1FAB8BE}" type="slidenum">
              <a:rPr lang="en-US" smtClean="0"/>
              <a:t>101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123021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553578-4928-4E14-89A2-98A9A1FAB8BE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887337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553578-4928-4E14-89A2-98A9A1FAB8BE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688135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Source: http://www.guide2research.com/scientists/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553578-4928-4E14-89A2-98A9A1FAB8BE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252788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Who wrote BSc.</a:t>
            </a:r>
            <a:r>
              <a:rPr lang="en-US" baseline="0" dirty="0" smtClean="0"/>
              <a:t> already could mention topic.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553578-4928-4E14-89A2-98A9A1FAB8BE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800748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Who wrote BSc.</a:t>
            </a:r>
            <a:r>
              <a:rPr lang="en-US" baseline="0" dirty="0" smtClean="0"/>
              <a:t> already could mention topic.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553578-4928-4E14-89A2-98A9A1FAB8BE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584716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553578-4928-4E14-89A2-98A9A1FAB8BE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123115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553578-4928-4E14-89A2-98A9A1FAB8BE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635974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9095D0-E51E-49AE-B6AE-639DB98597DD}" type="datetime1">
              <a:rPr lang="en-US" smtClean="0"/>
              <a:t>05-Nov-20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BD2AF1-E3F7-4EC9-8368-9995189018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56456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085A7B-8A39-4499-9F24-BF6FB2C4D55D}" type="datetime1">
              <a:rPr lang="en-US" smtClean="0"/>
              <a:t>05-Nov-20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BD2AF1-E3F7-4EC9-8368-9995189018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84916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D7F4E6-A739-44F4-B2D1-A330D347FD12}" type="datetime1">
              <a:rPr lang="en-US" smtClean="0"/>
              <a:t>05-Nov-20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BD2AF1-E3F7-4EC9-8368-9995189018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26975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F12AF0-1F75-4217-8B94-BB5BF9CB42BE}" type="datetime1">
              <a:rPr lang="en-US" smtClean="0"/>
              <a:t>05-Nov-20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BD2AF1-E3F7-4EC9-8368-9995189018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03980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0A228C-63F0-4C8F-8027-C716C1137E73}" type="datetime1">
              <a:rPr lang="en-US" smtClean="0"/>
              <a:t>05-Nov-20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BD2AF1-E3F7-4EC9-8368-9995189018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51072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B315B0-54F8-46A8-8CB2-C870D400A96A}" type="datetime1">
              <a:rPr lang="en-US" smtClean="0"/>
              <a:t>05-Nov-20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BD2AF1-E3F7-4EC9-8368-9995189018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01512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9A528F-1B58-4158-A93C-F6DEDF611584}" type="datetime1">
              <a:rPr lang="en-US" smtClean="0"/>
              <a:t>05-Nov-20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BD2AF1-E3F7-4EC9-8368-9995189018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62538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EC4895-6CB1-4F3C-B0CE-B8EBCB240F9C}" type="datetime1">
              <a:rPr lang="en-US" smtClean="0"/>
              <a:t>05-Nov-20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BD2AF1-E3F7-4EC9-8368-9995189018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15908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CE5EE6-ADDD-4F2B-BF8C-35A096E3A593}" type="datetime1">
              <a:rPr lang="en-US" smtClean="0"/>
              <a:t>05-Nov-20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BD2AF1-E3F7-4EC9-8368-9995189018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3580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EEC1A1-37D3-4F53-80D5-77A651284AF1}" type="datetime1">
              <a:rPr lang="en-US" smtClean="0"/>
              <a:t>05-Nov-20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BD2AF1-E3F7-4EC9-8368-9995189018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22764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B73831-992C-4066-A788-B4A599C4998C}" type="datetime1">
              <a:rPr lang="en-US" smtClean="0"/>
              <a:t>05-Nov-20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BD2AF1-E3F7-4EC9-8368-9995189018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34098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6124F03-36A5-42F9-96C9-1D8164F51388}" type="datetime1">
              <a:rPr lang="en-US" smtClean="0"/>
              <a:t>05-Nov-20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CBD2AF1-E3F7-4EC9-8368-9995189018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40850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0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10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mpi-inf.mpg.de/departments/databases-and-information-systems/teaching/ws1819/advanced-topics-in-knowledge-bases/" TargetMode="External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mpi-inf.mpg.de/departments/databases-and-information-systems/teaching/ws2021/commonsense-knowledge-extraction-and-consolidation" TargetMode="Externa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hyperlink" Target="http://simonrazniewski.com/commonsense-tutorial-ki-2020" TargetMode="Externa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hyperlink" Target="http://data.allenai.org/ai2-science-questions" TargetMode="Externa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hyperlink" Target="https://ascentkb.herokuapp.com/" TargetMode="Externa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hyperlink" Target="https://wordnet.princeton.edu/" TargetMode="Externa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hyperlink" Target="http://conceptnet.io/" TargetMode="Externa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hyperlink" Target="https://www.mpi-inf.mpg.de/fileadmin/inf/d5/research/quasimodo/CSK-crowd-for-recall.xlsx" TargetMode="Externa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jpg"/><Relationship Id="rId5" Type="http://schemas.openxmlformats.org/officeDocument/2006/relationships/image" Target="../media/image29.jpg"/><Relationship Id="rId4" Type="http://schemas.openxmlformats.org/officeDocument/2006/relationships/image" Target="../media/image28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g"/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6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5.jpg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hyperlink" Target="https://demo.allennlp.org/next-token-lm" TargetMode="External"/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1.png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hyperlink" Target="https://mosaickg.apps.allenai.org/comet_atomic/?l=holding%20a%20videoconference" TargetMode="External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g"/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.xml"/></Relationships>
</file>

<file path=ppt/slides/_rels/slide8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0.png"/><Relationship Id="rId5" Type="http://schemas.openxmlformats.org/officeDocument/2006/relationships/image" Target="../media/image49.png"/><Relationship Id="rId4" Type="http://schemas.openxmlformats.org/officeDocument/2006/relationships/image" Target="../media/image48.png"/></Relationships>
</file>

<file path=ppt/slides/_rels/slide8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2.xml"/></Relationships>
</file>

<file path=ppt/slides/_rels/slide8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2.xml"/></Relationships>
</file>

<file path=ppt/slides/_rels/slide8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2.xml"/></Relationships>
</file>

<file path=ppt/slides/_rels/slide8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2.xml"/></Relationships>
</file>

<file path=ppt/slides/_rels/slide8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9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3.xml.rels><?xml version="1.0" encoding="UTF-8" standalone="yes"?>
<Relationships xmlns="http://schemas.openxmlformats.org/package/2006/relationships"><Relationship Id="rId3" Type="http://schemas.openxmlformats.org/officeDocument/2006/relationships/hyperlink" Target="https://arxiv.org/abs/1911.03705" TargetMode="External"/><Relationship Id="rId2" Type="http://schemas.openxmlformats.org/officeDocument/2006/relationships/hyperlink" Target="https://www.tau-nlp.org/commonsenseqa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competitions.codalab.org/competitions/21080" TargetMode="External"/><Relationship Id="rId4" Type="http://schemas.openxmlformats.org/officeDocument/2006/relationships/hyperlink" Target="https://arxiv.org/pdf/1909.03065.pdf" TargetMode="External"/></Relationships>
</file>

<file path=ppt/slides/_rels/slide9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2.xml"/></Relationships>
</file>

<file path=ppt/slides/_rels/slide9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2.xml"/></Relationships>
</file>

<file path=ppt/slides/_rels/slide9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2.xml"/></Relationships>
</file>

<file path=ppt/slides/_rels/slide9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1.png"/></Relationships>
</file>

<file path=ppt/slides/_rels/slide9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 Commonsense knowledge extraction and curation 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4105276"/>
            <a:ext cx="6858000" cy="1655762"/>
          </a:xfrm>
        </p:spPr>
        <p:txBody>
          <a:bodyPr/>
          <a:lstStyle/>
          <a:p>
            <a:r>
              <a:rPr lang="en-US" dirty="0" smtClean="0"/>
              <a:t>Simon Razniewski</a:t>
            </a:r>
          </a:p>
          <a:p>
            <a:r>
              <a:rPr lang="en-US" dirty="0" smtClean="0"/>
              <a:t>Winter semester 2020/21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BD2AF1-E3F7-4EC9-8368-99951890183C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65988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90688"/>
            <a:ext cx="8229600" cy="4633911"/>
          </a:xfrm>
        </p:spPr>
        <p:txBody>
          <a:bodyPr>
            <a:noAutofit/>
          </a:bodyPr>
          <a:lstStyle/>
          <a:p>
            <a:r>
              <a:rPr lang="en-US" sz="2200" dirty="0" smtClean="0"/>
              <a:t>Knowledge</a:t>
            </a:r>
          </a:p>
          <a:p>
            <a:pPr lvl="1"/>
            <a:r>
              <a:rPr lang="en-US" sz="1800" dirty="0" smtClean="0"/>
              <a:t>What is a commonsense knowledge</a:t>
            </a:r>
          </a:p>
          <a:p>
            <a:pPr lvl="1"/>
            <a:r>
              <a:rPr lang="en-US" sz="1800" dirty="0" smtClean="0"/>
              <a:t>How is such knowledge collected, consolidated, exploited, …</a:t>
            </a:r>
          </a:p>
          <a:p>
            <a:endParaRPr lang="en-US" sz="2200" dirty="0"/>
          </a:p>
          <a:p>
            <a:r>
              <a:rPr lang="en-US" sz="2200" dirty="0" smtClean="0"/>
              <a:t>Skills</a:t>
            </a:r>
          </a:p>
          <a:p>
            <a:pPr lvl="1"/>
            <a:r>
              <a:rPr lang="en-US" sz="1800" dirty="0" smtClean="0"/>
              <a:t>Learn to research a topic</a:t>
            </a:r>
          </a:p>
          <a:p>
            <a:pPr lvl="1"/>
            <a:r>
              <a:rPr lang="en-US" sz="1800" dirty="0" smtClean="0"/>
              <a:t>Learn to read scientific papers</a:t>
            </a:r>
          </a:p>
          <a:p>
            <a:pPr lvl="1"/>
            <a:r>
              <a:rPr lang="en-US" sz="1800" dirty="0" smtClean="0"/>
              <a:t>Learn to structure and write up a scientific paper</a:t>
            </a:r>
          </a:p>
          <a:p>
            <a:pPr lvl="1"/>
            <a:r>
              <a:rPr lang="en-US" sz="1800" dirty="0" smtClean="0"/>
              <a:t>Learn to give high-quality scientific presentations</a:t>
            </a:r>
          </a:p>
          <a:p>
            <a:pPr marL="457200" lvl="1" indent="0">
              <a:buNone/>
            </a:pPr>
            <a:endParaRPr lang="en-US" sz="1800" dirty="0"/>
          </a:p>
          <a:p>
            <a:pPr marL="0" indent="0">
              <a:buNone/>
            </a:pPr>
            <a:r>
              <a:rPr lang="en-US" sz="2600" dirty="0">
                <a:solidFill>
                  <a:srgbClr val="0070C0"/>
                </a:solidFill>
                <a:sym typeface="Wingdings" pitchFamily="2" charset="2"/>
              </a:rPr>
              <a:t> </a:t>
            </a:r>
            <a:r>
              <a:rPr lang="en-US" sz="2200" dirty="0">
                <a:solidFill>
                  <a:srgbClr val="0070C0"/>
                </a:solidFill>
              </a:rPr>
              <a:t>Almost a thesis!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1800" dirty="0"/>
              <a:t>Only missing the own original technical contribution</a:t>
            </a:r>
          </a:p>
          <a:p>
            <a:pPr marL="0" indent="0">
              <a:buNone/>
            </a:pPr>
            <a:endParaRPr lang="en-US" sz="26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E9AC70-685E-4AB9-8C4E-20E39C6CE22B}" type="slidenum">
              <a:rPr lang="en-US" smtClean="0"/>
              <a:t>10</a:t>
            </a:fld>
            <a:endParaRPr lang="en-US"/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</p:spPr>
        <p:txBody>
          <a:bodyPr/>
          <a:lstStyle/>
          <a:p>
            <a:r>
              <a:rPr lang="en-US" dirty="0" smtClean="0"/>
              <a:t>Learning outcomes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31815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dirty="0" smtClean="0"/>
              <a:t>Introducing each other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Organization of the seminar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Introduction to Knowledge Bases</a:t>
            </a:r>
          </a:p>
          <a:p>
            <a:pPr marL="514350" indent="-514350">
              <a:buFont typeface="+mj-lt"/>
              <a:buAutoNum type="arabicPeriod"/>
            </a:pPr>
            <a:r>
              <a:rPr lang="en-US" b="1" dirty="0" smtClean="0"/>
              <a:t>Topic presentation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Seminar survival skills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Topic assignment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BD2AF1-E3F7-4EC9-8368-99951890183C}" type="slidenum">
              <a:rPr lang="en-US" smtClean="0"/>
              <a:t>100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8779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4. Topic presentation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sz="1050" dirty="0" smtClean="0">
              <a:hlinkClick r:id="rId3"/>
            </a:endParaRPr>
          </a:p>
          <a:p>
            <a:pPr marL="0" indent="0">
              <a:buNone/>
            </a:pPr>
            <a:endParaRPr lang="en-US" sz="1050" dirty="0">
              <a:hlinkClick r:id="rId3"/>
            </a:endParaRPr>
          </a:p>
          <a:p>
            <a:pPr marL="0" indent="0">
              <a:buNone/>
            </a:pPr>
            <a:endParaRPr lang="en-US" sz="1050" dirty="0" smtClean="0">
              <a:hlinkClick r:id="rId3"/>
            </a:endParaRPr>
          </a:p>
          <a:p>
            <a:pPr marL="0" indent="0">
              <a:buNone/>
            </a:pPr>
            <a:endParaRPr lang="en-US" sz="1050" dirty="0">
              <a:hlinkClick r:id="rId3"/>
            </a:endParaRPr>
          </a:p>
          <a:p>
            <a:pPr marL="0" indent="0">
              <a:buNone/>
            </a:pPr>
            <a:endParaRPr lang="en-US" sz="1050" dirty="0" smtClean="0">
              <a:hlinkClick r:id="rId3"/>
            </a:endParaRPr>
          </a:p>
          <a:p>
            <a:pPr marL="0" indent="0">
              <a:buNone/>
            </a:pPr>
            <a:endParaRPr lang="en-US" sz="1050" dirty="0">
              <a:hlinkClick r:id="rId3"/>
            </a:endParaRPr>
          </a:p>
          <a:p>
            <a:pPr marL="0" indent="0">
              <a:buNone/>
            </a:pPr>
            <a:endParaRPr lang="en-US" sz="1050" dirty="0" smtClean="0">
              <a:hlinkClick r:id="rId3"/>
            </a:endParaRPr>
          </a:p>
          <a:p>
            <a:pPr marL="0" indent="0">
              <a:buNone/>
            </a:pPr>
            <a:endParaRPr lang="en-US" sz="1050" dirty="0">
              <a:hlinkClick r:id="rId3"/>
            </a:endParaRPr>
          </a:p>
          <a:p>
            <a:pPr marL="0" indent="0">
              <a:buNone/>
            </a:pPr>
            <a:r>
              <a:rPr lang="en-US" dirty="0">
                <a:hlinkClick r:id="rId4"/>
              </a:rPr>
              <a:t>https://</a:t>
            </a:r>
            <a:r>
              <a:rPr lang="en-US" dirty="0" smtClean="0">
                <a:hlinkClick r:id="rId4"/>
              </a:rPr>
              <a:t>www.mpi-inf.mpg.de/departments/databases-and-information-systems/teaching/ws2021/commonsense-knowledge-extraction-and-consolidation</a:t>
            </a:r>
            <a:endParaRPr lang="en-US" dirty="0" smtClean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BD2AF1-E3F7-4EC9-8368-99951890183C}" type="slidenum">
              <a:rPr lang="en-US" smtClean="0"/>
              <a:t>101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00850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dirty="0" smtClean="0"/>
              <a:t>Introducing each other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Organization of the seminar</a:t>
            </a:r>
          </a:p>
          <a:p>
            <a:pPr marL="514350" indent="-514350">
              <a:buFont typeface="+mj-lt"/>
              <a:buAutoNum type="arabicPeriod"/>
            </a:pPr>
            <a:r>
              <a:rPr lang="en-US" b="1" dirty="0" smtClean="0"/>
              <a:t>Introduction to commonsense knowledge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Topic presentation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Seminar survival skills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Topic assignment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BD2AF1-E3F7-4EC9-8368-99951890183C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82558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49" y="1825625"/>
            <a:ext cx="7973483" cy="4786842"/>
          </a:xfrm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dirty="0" smtClean="0"/>
              <a:t>Motivation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Knowledge representation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Crowdsourcing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Text Extraction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Transformer-based techniques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Consolidation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Summary and Outlook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A0265B-E43A-4480-BE0E-D03093A588BC}" type="slidenum">
              <a:rPr lang="en-GB" smtClean="0"/>
              <a:t>12</a:t>
            </a:fld>
            <a:endParaRPr lang="en-GB"/>
          </a:p>
        </p:txBody>
      </p:sp>
      <p:sp>
        <p:nvSpPr>
          <p:cNvPr id="5" name="TextBox 4"/>
          <p:cNvSpPr txBox="1"/>
          <p:nvPr/>
        </p:nvSpPr>
        <p:spPr>
          <a:xfrm>
            <a:off x="4861249" y="5859624"/>
            <a:ext cx="308843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Based on a tutorial at KI 2020</a:t>
            </a:r>
          </a:p>
          <a:p>
            <a:r>
              <a:rPr lang="en-US" sz="900" dirty="0">
                <a:hlinkClick r:id="rId2"/>
              </a:rPr>
              <a:t>http://</a:t>
            </a:r>
            <a:r>
              <a:rPr lang="en-US" sz="900" dirty="0" smtClean="0">
                <a:hlinkClick r:id="rId2"/>
              </a:rPr>
              <a:t>simonrazniewski.com/commonsense-tutorial-ki-2020</a:t>
            </a:r>
            <a:endParaRPr lang="en-US" sz="900" dirty="0" smtClean="0"/>
          </a:p>
          <a:p>
            <a:endParaRPr lang="en-US" sz="900" dirty="0"/>
          </a:p>
        </p:txBody>
      </p:sp>
    </p:spTree>
    <p:extLst>
      <p:ext uri="{BB962C8B-B14F-4D97-AF65-F5344CB8AC3E}">
        <p14:creationId xmlns:p14="http://schemas.microsoft.com/office/powerpoint/2010/main" val="2682971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mph" presetSubtype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25"/>
                                  </p:iterate>
                                  <p:childTnLst>
                                    <p:set>
                                      <p:cBhvr override="childStyle">
                                        <p:cTn id="6" dur="indefinite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49" y="1825625"/>
            <a:ext cx="7973483" cy="4786842"/>
          </a:xfrm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b="1" dirty="0" smtClean="0"/>
              <a:t>Motivation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dirty="0" smtClean="0"/>
              <a:t>What is CSK?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dirty="0" smtClean="0"/>
              <a:t>Why is it important?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dirty="0" smtClean="0"/>
              <a:t>What makes it challenging?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Knowledge representation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Crowdsourcing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Text Extraction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Transformer-based techniques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Consolidation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Summary and Outlook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A0265B-E43A-4480-BE0E-D03093A588BC}" type="slidenum">
              <a:rPr lang="en-GB" smtClean="0"/>
              <a:t>13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273132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 smtClean="0"/>
              <a:t>What is commonsense knowledge?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Definition 1 (by commonality): </a:t>
            </a:r>
            <a:br>
              <a:rPr lang="en-US" dirty="0" smtClean="0"/>
            </a:br>
            <a:r>
              <a:rPr lang="en-US" b="1" dirty="0" smtClean="0"/>
              <a:t>Knowledge shared by most humans</a:t>
            </a:r>
          </a:p>
          <a:p>
            <a:endParaRPr lang="en-US" dirty="0" smtClean="0"/>
          </a:p>
          <a:p>
            <a:r>
              <a:rPr lang="en-US" dirty="0" smtClean="0"/>
              <a:t>Possible qualifications</a:t>
            </a:r>
          </a:p>
          <a:p>
            <a:pPr lvl="1"/>
            <a:r>
              <a:rPr lang="en-US" dirty="0" smtClean="0"/>
              <a:t>Across cultures</a:t>
            </a:r>
          </a:p>
          <a:p>
            <a:pPr lvl="1"/>
            <a:r>
              <a:rPr lang="en-US" dirty="0" smtClean="0"/>
              <a:t>From early in life (=children)</a:t>
            </a:r>
          </a:p>
          <a:p>
            <a:pPr lvl="1"/>
            <a:endParaRPr lang="en-US" dirty="0"/>
          </a:p>
          <a:p>
            <a:pPr lvl="1"/>
            <a:endParaRPr lang="en-US" dirty="0" smtClean="0"/>
          </a:p>
          <a:p>
            <a:r>
              <a:rPr lang="en-US" dirty="0" smtClean="0"/>
              <a:t>E.g., elementary school exam questions</a:t>
            </a:r>
          </a:p>
          <a:p>
            <a:pPr lvl="1"/>
            <a:r>
              <a:rPr lang="en-US" dirty="0">
                <a:hlinkClick r:id="rId2"/>
              </a:rPr>
              <a:t>http://</a:t>
            </a:r>
            <a:r>
              <a:rPr lang="en-US" dirty="0" smtClean="0">
                <a:hlinkClick r:id="rId2"/>
              </a:rPr>
              <a:t>data.allenai.org/ai2-science-questions</a:t>
            </a:r>
            <a:endParaRPr lang="en-US" dirty="0" smtClean="0"/>
          </a:p>
          <a:p>
            <a:pPr lvl="1"/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A0265B-E43A-4480-BE0E-D03093A588BC}" type="slidenum">
              <a:rPr lang="en-GB" smtClean="0"/>
              <a:t>14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395161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 smtClean="0"/>
              <a:t>What is commonsense knowledge?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825625"/>
            <a:ext cx="7886700" cy="4530726"/>
          </a:xfrm>
        </p:spPr>
        <p:txBody>
          <a:bodyPr>
            <a:normAutofit fontScale="77500" lnSpcReduction="20000"/>
          </a:bodyPr>
          <a:lstStyle/>
          <a:p>
            <a:pPr>
              <a:lnSpc>
                <a:spcPct val="120000"/>
              </a:lnSpc>
            </a:pPr>
            <a:r>
              <a:rPr lang="en-US" dirty="0" smtClean="0"/>
              <a:t>Definition 2 (by knowledge type): </a:t>
            </a:r>
            <a:br>
              <a:rPr lang="en-US" dirty="0" smtClean="0"/>
            </a:br>
            <a:r>
              <a:rPr lang="en-US" b="1" dirty="0" smtClean="0"/>
              <a:t>Knowledge about concepts and events</a:t>
            </a:r>
          </a:p>
          <a:p>
            <a:pPr lvl="1"/>
            <a:r>
              <a:rPr lang="en-US" dirty="0" smtClean="0"/>
              <a:t>Concepts: Person, party, newspaper</a:t>
            </a:r>
          </a:p>
          <a:p>
            <a:pPr lvl="1"/>
            <a:r>
              <a:rPr lang="en-US" dirty="0" smtClean="0"/>
              <a:t>Events: Election, election party</a:t>
            </a:r>
          </a:p>
          <a:p>
            <a:endParaRPr lang="en-US" dirty="0" smtClean="0"/>
          </a:p>
          <a:p>
            <a:r>
              <a:rPr lang="en-US" dirty="0" smtClean="0"/>
              <a:t>Differentiation from encyclopedic knowledge on instances</a:t>
            </a:r>
          </a:p>
          <a:p>
            <a:pPr lvl="1"/>
            <a:r>
              <a:rPr lang="en-US" dirty="0" smtClean="0"/>
              <a:t>Instances: Joe Biden, Republican Party, New York Times</a:t>
            </a:r>
          </a:p>
          <a:p>
            <a:pPr lvl="1"/>
            <a:endParaRPr lang="en-US" dirty="0"/>
          </a:p>
          <a:p>
            <a:r>
              <a:rPr lang="en-US" dirty="0" smtClean="0"/>
              <a:t>What to know about concepts and events?</a:t>
            </a:r>
          </a:p>
          <a:p>
            <a:pPr lvl="1"/>
            <a:r>
              <a:rPr lang="en-US" dirty="0" smtClean="0"/>
              <a:t>Properties</a:t>
            </a:r>
          </a:p>
          <a:p>
            <a:pPr lvl="1"/>
            <a:r>
              <a:rPr lang="en-US" dirty="0" smtClean="0"/>
              <a:t>Relations</a:t>
            </a:r>
          </a:p>
          <a:p>
            <a:pPr lvl="2"/>
            <a:r>
              <a:rPr lang="en-US" dirty="0" smtClean="0"/>
              <a:t>Taxonomical</a:t>
            </a:r>
          </a:p>
          <a:p>
            <a:pPr lvl="2"/>
            <a:r>
              <a:rPr lang="en-US" dirty="0" smtClean="0"/>
              <a:t>Subparts</a:t>
            </a:r>
          </a:p>
          <a:p>
            <a:pPr lvl="2"/>
            <a:r>
              <a:rPr lang="en-US" dirty="0" smtClean="0"/>
              <a:t>Temporal and causal relationships</a:t>
            </a:r>
          </a:p>
          <a:p>
            <a:pPr lvl="2"/>
            <a:r>
              <a:rPr lang="en-US" dirty="0" smtClean="0"/>
              <a:t>…</a:t>
            </a:r>
          </a:p>
          <a:p>
            <a:pPr marL="0" indent="0">
              <a:buNone/>
            </a:pP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A0265B-E43A-4480-BE0E-D03093A588BC}" type="slidenum">
              <a:rPr lang="en-GB" smtClean="0"/>
              <a:t>15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717813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Definition Pro/Con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Definition 1 (by commonality):</a:t>
            </a:r>
          </a:p>
          <a:p>
            <a:pPr lvl="1"/>
            <a:r>
              <a:rPr lang="en-US" i="1" dirty="0" smtClean="0">
                <a:solidFill>
                  <a:srgbClr val="00B050"/>
                </a:solidFill>
              </a:rPr>
              <a:t>Popsicle, is, frozen – only known in North America</a:t>
            </a:r>
          </a:p>
          <a:p>
            <a:pPr lvl="1"/>
            <a:r>
              <a:rPr lang="en-US" i="1" dirty="0" smtClean="0">
                <a:solidFill>
                  <a:srgbClr val="00B050"/>
                </a:solidFill>
              </a:rPr>
              <a:t>Lion is dangerous/cute  - depends whom you ask</a:t>
            </a:r>
          </a:p>
          <a:p>
            <a:pPr marL="457200" lvl="1" indent="0">
              <a:buNone/>
            </a:pPr>
            <a:r>
              <a:rPr lang="en-US" dirty="0" smtClean="0">
                <a:sym typeface="Wingdings" panose="05000000000000000000" pitchFamily="2" charset="2"/>
              </a:rPr>
              <a:t> Inclusion/exclusion decision challenging</a:t>
            </a:r>
            <a:endParaRPr lang="en-US" dirty="0" smtClean="0"/>
          </a:p>
          <a:p>
            <a:r>
              <a:rPr lang="en-US" dirty="0" smtClean="0"/>
              <a:t>Definition 2 (by knowledge type):</a:t>
            </a:r>
          </a:p>
          <a:p>
            <a:pPr lvl="1"/>
            <a:r>
              <a:rPr lang="en-US" i="1" dirty="0" smtClean="0">
                <a:solidFill>
                  <a:srgbClr val="00B050"/>
                </a:solidFill>
              </a:rPr>
              <a:t>Germany, </a:t>
            </a:r>
            <a:r>
              <a:rPr lang="en-US" i="1" dirty="0" err="1" smtClean="0">
                <a:solidFill>
                  <a:srgbClr val="00B050"/>
                </a:solidFill>
              </a:rPr>
              <a:t>locatedIn</a:t>
            </a:r>
            <a:r>
              <a:rPr lang="en-US" i="1" dirty="0" smtClean="0">
                <a:solidFill>
                  <a:srgbClr val="00B050"/>
                </a:solidFill>
              </a:rPr>
              <a:t>, Europe – excluded as instance knowledge</a:t>
            </a:r>
          </a:p>
          <a:p>
            <a:pPr lvl="1"/>
            <a:r>
              <a:rPr lang="en-US" i="1" dirty="0" smtClean="0">
                <a:solidFill>
                  <a:srgbClr val="00B050"/>
                </a:solidFill>
              </a:rPr>
              <a:t>Mitochondria, </a:t>
            </a:r>
            <a:r>
              <a:rPr lang="en-US" i="1" dirty="0" err="1" smtClean="0">
                <a:solidFill>
                  <a:srgbClr val="00B050"/>
                </a:solidFill>
              </a:rPr>
              <a:t>hasPart</a:t>
            </a:r>
            <a:r>
              <a:rPr lang="en-US" i="1" dirty="0" smtClean="0">
                <a:solidFill>
                  <a:srgbClr val="00B050"/>
                </a:solidFill>
              </a:rPr>
              <a:t>, inner membrane – not common knowledge</a:t>
            </a:r>
          </a:p>
          <a:p>
            <a:pPr marL="457200" lvl="1" indent="0">
              <a:buNone/>
            </a:pPr>
            <a:r>
              <a:rPr lang="en-US" dirty="0" smtClean="0">
                <a:sym typeface="Wingdings" panose="05000000000000000000" pitchFamily="2" charset="2"/>
              </a:rPr>
              <a:t> Class knowledge limitless</a:t>
            </a:r>
            <a:endParaRPr lang="en-US" dirty="0" smtClean="0"/>
          </a:p>
          <a:p>
            <a:pPr lvl="1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A0265B-E43A-4480-BE0E-D03093A588BC}" type="slidenum">
              <a:rPr lang="en-GB" smtClean="0"/>
              <a:t>16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03808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 smtClean="0"/>
              <a:t>Examples of CSK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 smtClean="0">
                <a:solidFill>
                  <a:srgbClr val="0070C0"/>
                </a:solidFill>
              </a:rPr>
              <a:t>Taxonomical</a:t>
            </a:r>
          </a:p>
          <a:p>
            <a:pPr lvl="1"/>
            <a:r>
              <a:rPr lang="en-US" dirty="0" smtClean="0"/>
              <a:t>Elephant, </a:t>
            </a:r>
            <a:r>
              <a:rPr lang="en-US" dirty="0" err="1" smtClean="0"/>
              <a:t>isA</a:t>
            </a:r>
            <a:r>
              <a:rPr lang="en-US" dirty="0" smtClean="0"/>
              <a:t>, mammal</a:t>
            </a:r>
          </a:p>
          <a:p>
            <a:r>
              <a:rPr lang="en-US" dirty="0" smtClean="0">
                <a:solidFill>
                  <a:srgbClr val="0070C0"/>
                </a:solidFill>
              </a:rPr>
              <a:t>Properties</a:t>
            </a:r>
          </a:p>
          <a:p>
            <a:pPr lvl="1"/>
            <a:r>
              <a:rPr lang="en-US" dirty="0" smtClean="0"/>
              <a:t>Elephant, lives in, Savanna</a:t>
            </a:r>
          </a:p>
          <a:p>
            <a:r>
              <a:rPr lang="en-US" dirty="0" smtClean="0">
                <a:solidFill>
                  <a:srgbClr val="0070C0"/>
                </a:solidFill>
              </a:rPr>
              <a:t>Parts</a:t>
            </a:r>
          </a:p>
          <a:p>
            <a:pPr lvl="1"/>
            <a:r>
              <a:rPr lang="en-US" dirty="0" smtClean="0"/>
              <a:t>Elephants, </a:t>
            </a:r>
            <a:r>
              <a:rPr lang="en-US" dirty="0" err="1" smtClean="0"/>
              <a:t>hasPart</a:t>
            </a:r>
            <a:r>
              <a:rPr lang="en-US" dirty="0" smtClean="0"/>
              <a:t>, trunk</a:t>
            </a:r>
          </a:p>
          <a:p>
            <a:r>
              <a:rPr lang="en-US" dirty="0">
                <a:solidFill>
                  <a:srgbClr val="0070C0"/>
                </a:solidFill>
              </a:rPr>
              <a:t>Measures</a:t>
            </a:r>
          </a:p>
          <a:p>
            <a:pPr lvl="1"/>
            <a:r>
              <a:rPr lang="en-US" dirty="0"/>
              <a:t>Adult elephant, weight, ~2..5 tons</a:t>
            </a:r>
          </a:p>
          <a:p>
            <a:pPr lvl="1"/>
            <a:r>
              <a:rPr lang="en-US" dirty="0"/>
              <a:t>Elephant, lifespan, ~60 years</a:t>
            </a:r>
          </a:p>
          <a:p>
            <a:r>
              <a:rPr lang="en-US" dirty="0" smtClean="0">
                <a:solidFill>
                  <a:srgbClr val="0070C0"/>
                </a:solidFill>
              </a:rPr>
              <a:t>Activities</a:t>
            </a:r>
          </a:p>
          <a:p>
            <a:pPr lvl="1"/>
            <a:r>
              <a:rPr lang="en-US" dirty="0" smtClean="0"/>
              <a:t>Seeing elephant, requires, go to zoo</a:t>
            </a:r>
          </a:p>
          <a:p>
            <a:pPr lvl="1"/>
            <a:r>
              <a:rPr lang="en-US" dirty="0" smtClean="0"/>
              <a:t>Go to zoo, </a:t>
            </a:r>
            <a:r>
              <a:rPr lang="en-US" dirty="0" err="1" smtClean="0"/>
              <a:t>subevent</a:t>
            </a:r>
            <a:r>
              <a:rPr lang="en-US" dirty="0" smtClean="0"/>
              <a:t>, buy ticket</a:t>
            </a:r>
          </a:p>
          <a:p>
            <a:pPr lvl="1"/>
            <a:r>
              <a:rPr lang="en-US" dirty="0" smtClean="0"/>
              <a:t>Go to zoo, </a:t>
            </a:r>
            <a:r>
              <a:rPr lang="en-US" dirty="0" err="1" smtClean="0"/>
              <a:t>typicalDuration</a:t>
            </a:r>
            <a:r>
              <a:rPr lang="en-US" dirty="0" smtClean="0"/>
              <a:t>, 2 hours</a:t>
            </a:r>
          </a:p>
          <a:p>
            <a:r>
              <a:rPr lang="en-US" dirty="0" smtClean="0"/>
              <a:t>Example KB</a:t>
            </a:r>
            <a:r>
              <a:rPr lang="en-US" dirty="0"/>
              <a:t>: Ascent: </a:t>
            </a:r>
            <a:r>
              <a:rPr lang="en-US" dirty="0">
                <a:hlinkClick r:id="rId2"/>
              </a:rPr>
              <a:t>https://ascentkb.herokuapp.com</a:t>
            </a:r>
            <a:r>
              <a:rPr lang="en-US" dirty="0" smtClean="0">
                <a:hlinkClick r:id="rId2"/>
              </a:rPr>
              <a:t>/</a:t>
            </a:r>
            <a:endParaRPr lang="en-US" dirty="0" smtClean="0"/>
          </a:p>
          <a:p>
            <a:endParaRPr lang="en-US" dirty="0" smtClean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A0265B-E43A-4480-BE0E-D03093A588BC}" type="slidenum">
              <a:rPr lang="en-GB" smtClean="0"/>
              <a:t>17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353765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 of scope for remainder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 smtClean="0">
                <a:solidFill>
                  <a:srgbClr val="0070C0"/>
                </a:solidFill>
              </a:rPr>
              <a:t>Lexical knowledge</a:t>
            </a:r>
          </a:p>
          <a:p>
            <a:pPr lvl="1"/>
            <a:r>
              <a:rPr lang="en-US" dirty="0" smtClean="0"/>
              <a:t>Word senses, synonymy, …</a:t>
            </a:r>
          </a:p>
          <a:p>
            <a:pPr lvl="1"/>
            <a:r>
              <a:rPr lang="en-US" dirty="0" smtClean="0"/>
              <a:t>WordNet as prime example: </a:t>
            </a:r>
            <a:r>
              <a:rPr lang="en-US" dirty="0" smtClean="0">
                <a:hlinkClick r:id="rId2"/>
              </a:rPr>
              <a:t>https</a:t>
            </a:r>
            <a:r>
              <a:rPr lang="en-US" dirty="0">
                <a:hlinkClick r:id="rId2"/>
              </a:rPr>
              <a:t>://</a:t>
            </a:r>
            <a:r>
              <a:rPr lang="en-US" dirty="0" smtClean="0">
                <a:hlinkClick r:id="rId2"/>
              </a:rPr>
              <a:t>wordnet.princeton.edu</a:t>
            </a:r>
            <a:endParaRPr lang="en-US" dirty="0" smtClean="0"/>
          </a:p>
          <a:p>
            <a:r>
              <a:rPr lang="en-US" dirty="0" smtClean="0">
                <a:solidFill>
                  <a:srgbClr val="0070C0"/>
                </a:solidFill>
              </a:rPr>
              <a:t>Taxonomic knowledge	</a:t>
            </a:r>
            <a:r>
              <a:rPr lang="en-US" sz="1600" dirty="0" smtClean="0">
                <a:solidFill>
                  <a:srgbClr val="0070C0"/>
                </a:solidFill>
              </a:rPr>
              <a:t>lion is a mammal is a vertebrate is a …</a:t>
            </a:r>
            <a:endParaRPr lang="en-US" dirty="0" smtClean="0">
              <a:solidFill>
                <a:srgbClr val="0070C0"/>
              </a:solidFill>
            </a:endParaRPr>
          </a:p>
          <a:p>
            <a:pPr lvl="1"/>
            <a:r>
              <a:rPr lang="en-US" dirty="0" smtClean="0"/>
              <a:t>Good coverage in lexical projects</a:t>
            </a:r>
          </a:p>
          <a:p>
            <a:pPr lvl="2"/>
            <a:r>
              <a:rPr lang="en-US" dirty="0" smtClean="0"/>
              <a:t>WordNet, </a:t>
            </a:r>
            <a:r>
              <a:rPr lang="en-US" dirty="0" err="1" smtClean="0"/>
              <a:t>WebIsADB</a:t>
            </a:r>
            <a:r>
              <a:rPr lang="en-US" dirty="0" smtClean="0"/>
              <a:t>, …</a:t>
            </a:r>
          </a:p>
          <a:p>
            <a:r>
              <a:rPr lang="en-US" dirty="0" smtClean="0">
                <a:solidFill>
                  <a:srgbClr val="0070C0"/>
                </a:solidFill>
              </a:rPr>
              <a:t>Encyclopedic KBs</a:t>
            </a:r>
          </a:p>
          <a:p>
            <a:pPr lvl="1"/>
            <a:r>
              <a:rPr lang="en-US" dirty="0" smtClean="0"/>
              <a:t>Wikidata</a:t>
            </a:r>
          </a:p>
          <a:p>
            <a:pPr lvl="2"/>
            <a:r>
              <a:rPr lang="en-US" dirty="0" smtClean="0"/>
              <a:t>Structured sister project of Wikipedia, mostly focused on encyclopedic knowledge</a:t>
            </a:r>
          </a:p>
          <a:p>
            <a:pPr lvl="2"/>
            <a:r>
              <a:rPr lang="en-US" dirty="0" smtClean="0"/>
              <a:t>Knowledge on concepts slowly growing, though limited set </a:t>
            </a:r>
            <a:r>
              <a:rPr lang="en-US" dirty="0"/>
              <a:t>of useful </a:t>
            </a:r>
            <a:r>
              <a:rPr lang="en-US" dirty="0" smtClean="0"/>
              <a:t>predicates</a:t>
            </a:r>
          </a:p>
          <a:p>
            <a:pPr lvl="2"/>
            <a:r>
              <a:rPr lang="en-US" dirty="0" smtClean="0"/>
              <a:t>Recent analysis: [</a:t>
            </a:r>
            <a:r>
              <a:rPr lang="en-US" dirty="0"/>
              <a:t>Commonsense Knowledge in </a:t>
            </a:r>
            <a:r>
              <a:rPr lang="en-US" dirty="0" err="1" smtClean="0"/>
              <a:t>Wikidata</a:t>
            </a:r>
            <a:r>
              <a:rPr lang="en-US" dirty="0" smtClean="0"/>
              <a:t>, </a:t>
            </a:r>
            <a:r>
              <a:rPr lang="en-US" dirty="0" err="1" smtClean="0"/>
              <a:t>Ilievski</a:t>
            </a:r>
            <a:r>
              <a:rPr lang="en-US" dirty="0" smtClean="0"/>
              <a:t> et al., </a:t>
            </a:r>
            <a:r>
              <a:rPr lang="en-US" dirty="0" err="1" smtClean="0"/>
              <a:t>Arxiv</a:t>
            </a:r>
            <a:r>
              <a:rPr lang="en-US" dirty="0" smtClean="0"/>
              <a:t>, 2020]</a:t>
            </a:r>
          </a:p>
          <a:p>
            <a:pPr lvl="1"/>
            <a:r>
              <a:rPr lang="en-US" dirty="0" smtClean="0"/>
              <a:t>NELL, DBpedia, YAGO, …</a:t>
            </a:r>
          </a:p>
          <a:p>
            <a:pPr lvl="2"/>
            <a:r>
              <a:rPr lang="en-US" dirty="0" smtClean="0"/>
              <a:t>Similar encyclopedic focus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A0265B-E43A-4480-BE0E-D03093A588BC}" type="slidenum">
              <a:rPr lang="en-GB" smtClean="0"/>
              <a:t>18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044648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 smtClean="0"/>
              <a:t>Why CS</a:t>
            </a:r>
            <a:r>
              <a:rPr lang="en-US" sz="4000" b="1" dirty="0" smtClean="0"/>
              <a:t>K</a:t>
            </a:r>
            <a:r>
              <a:rPr lang="en-US" sz="4000" dirty="0" smtClean="0"/>
              <a:t>? Amazing progress without</a:t>
            </a:r>
            <a:endParaRPr lang="en-US" sz="4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A0265B-E43A-4480-BE0E-D03093A588BC}" type="slidenum">
              <a:rPr lang="en-GB" smtClean="0"/>
              <a:t>19</a:t>
            </a:fld>
            <a:endParaRPr lang="en-GB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4862" y="1996563"/>
            <a:ext cx="7534275" cy="32385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335244" y="6487762"/>
            <a:ext cx="332611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[From </a:t>
            </a:r>
            <a:r>
              <a:rPr lang="en-US" dirty="0" err="1" smtClean="0"/>
              <a:t>Yejin</a:t>
            </a:r>
            <a:r>
              <a:rPr lang="en-US" dirty="0" smtClean="0"/>
              <a:t> Choi, ACL 2020]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053021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dirty="0" smtClean="0"/>
              <a:t>Introducing each other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Organization of the seminar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Introduction to </a:t>
            </a:r>
            <a:r>
              <a:rPr lang="en-US" dirty="0"/>
              <a:t>c</a:t>
            </a:r>
            <a:r>
              <a:rPr lang="en-US" dirty="0" smtClean="0"/>
              <a:t>ommonsense knowledge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Topic presentation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Seminar survival skills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Topic assignment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BD2AF1-E3F7-4EC9-8368-99951890183C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06254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A0265B-E43A-4480-BE0E-D03093A588BC}" type="slidenum">
              <a:rPr lang="en-GB" smtClean="0"/>
              <a:t>20</a:t>
            </a:fld>
            <a:endParaRPr lang="en-GB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036802"/>
            <a:ext cx="9104211" cy="5107438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5352659" y="6488668"/>
            <a:ext cx="332611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[From </a:t>
            </a:r>
            <a:r>
              <a:rPr lang="en-US" dirty="0" err="1" smtClean="0"/>
              <a:t>Yejin</a:t>
            </a:r>
            <a:r>
              <a:rPr lang="en-US" dirty="0" smtClean="0"/>
              <a:t> Choi, ACL 2020]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534356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Importance of CSK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n-US" b="1" dirty="0" smtClean="0"/>
              <a:t>Reusable</a:t>
            </a:r>
            <a:r>
              <a:rPr lang="en-US" dirty="0" smtClean="0"/>
              <a:t> </a:t>
            </a:r>
            <a:r>
              <a:rPr lang="en-US" dirty="0"/>
              <a:t>and </a:t>
            </a:r>
            <a:r>
              <a:rPr lang="en-US" b="1" dirty="0" err="1" smtClean="0"/>
              <a:t>scrutable</a:t>
            </a:r>
            <a:r>
              <a:rPr lang="en-US" dirty="0" smtClean="0"/>
              <a:t> asset for a range of AI tasks</a:t>
            </a:r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 smtClean="0">
                <a:solidFill>
                  <a:srgbClr val="0070C0"/>
                </a:solidFill>
              </a:rPr>
              <a:t>Reusable: </a:t>
            </a:r>
          </a:p>
          <a:p>
            <a:pPr lvl="1"/>
            <a:r>
              <a:rPr lang="en-US" dirty="0" smtClean="0"/>
              <a:t>CSK can be plugged into a range of tasks, e.g., QA, dialogue, object recognition, text generation, …</a:t>
            </a:r>
          </a:p>
          <a:p>
            <a:pPr lvl="1"/>
            <a:r>
              <a:rPr lang="en-US" dirty="0" smtClean="0"/>
              <a:t>Contrasts with typical end-to-end learning</a:t>
            </a:r>
          </a:p>
          <a:p>
            <a:pPr lvl="1"/>
            <a:endParaRPr lang="en-US" dirty="0"/>
          </a:p>
          <a:p>
            <a:r>
              <a:rPr lang="en-US" dirty="0" err="1" smtClean="0">
                <a:solidFill>
                  <a:srgbClr val="0070C0"/>
                </a:solidFill>
              </a:rPr>
              <a:t>Scrutable</a:t>
            </a:r>
            <a:r>
              <a:rPr lang="en-US" dirty="0" smtClean="0">
                <a:solidFill>
                  <a:srgbClr val="0070C0"/>
                </a:solidFill>
              </a:rPr>
              <a:t>:</a:t>
            </a:r>
          </a:p>
          <a:p>
            <a:pPr lvl="1"/>
            <a:r>
              <a:rPr lang="en-US" dirty="0" smtClean="0"/>
              <a:t>Humans can inspect, add and </a:t>
            </a:r>
            <a:r>
              <a:rPr lang="en-US" b="1" dirty="0" smtClean="0"/>
              <a:t>remove</a:t>
            </a:r>
            <a:r>
              <a:rPr lang="en-US" dirty="0" smtClean="0"/>
              <a:t> content</a:t>
            </a:r>
          </a:p>
          <a:p>
            <a:pPr lvl="2"/>
            <a:r>
              <a:rPr lang="en-US" dirty="0" smtClean="0"/>
              <a:t>Relevant in applications where errors are costly</a:t>
            </a:r>
          </a:p>
          <a:p>
            <a:pPr lvl="2"/>
            <a:r>
              <a:rPr lang="en-US" dirty="0" smtClean="0"/>
              <a:t>Relevant in applications at risk of bias/discrimination</a:t>
            </a:r>
          </a:p>
          <a:p>
            <a:pPr lvl="1"/>
            <a:r>
              <a:rPr lang="en-US" dirty="0" smtClean="0"/>
              <a:t>Humans can inspect discrete statements used for reasoning</a:t>
            </a:r>
          </a:p>
          <a:p>
            <a:pPr lvl="2"/>
            <a:r>
              <a:rPr lang="en-US" dirty="0" smtClean="0"/>
              <a:t>Relevant for debugging complex downstream use cases</a:t>
            </a:r>
          </a:p>
          <a:p>
            <a:pPr lvl="1"/>
            <a:r>
              <a:rPr lang="en-US" dirty="0" smtClean="0"/>
              <a:t>Contrasts with end-to-end learning and </a:t>
            </a:r>
            <a:r>
              <a:rPr lang="en-US" dirty="0" err="1" smtClean="0"/>
              <a:t>pretrained</a:t>
            </a:r>
            <a:r>
              <a:rPr lang="en-US" dirty="0" smtClean="0"/>
              <a:t> language models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A0265B-E43A-4480-BE0E-D03093A588BC}" type="slidenum">
              <a:rPr lang="en-GB" smtClean="0"/>
              <a:t>21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123001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Challenges of compiling CSK knowledge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en-US" dirty="0" smtClean="0">
                <a:solidFill>
                  <a:srgbClr val="0070C0"/>
                </a:solidFill>
              </a:rPr>
              <a:t>Semantics</a:t>
            </a:r>
          </a:p>
          <a:p>
            <a:pPr lvl="1"/>
            <a:r>
              <a:rPr lang="en-US" dirty="0" smtClean="0">
                <a:latin typeface="+mj-lt"/>
              </a:rPr>
              <a:t>“Lions, attack, humans” </a:t>
            </a:r>
            <a:r>
              <a:rPr lang="en-US" dirty="0" smtClean="0"/>
              <a:t>– all/some/all the time/once/..?</a:t>
            </a:r>
          </a:p>
          <a:p>
            <a:endParaRPr lang="en-US" dirty="0" smtClean="0">
              <a:solidFill>
                <a:srgbClr val="0070C0"/>
              </a:solidFill>
            </a:endParaRPr>
          </a:p>
          <a:p>
            <a:r>
              <a:rPr lang="en-US" dirty="0">
                <a:solidFill>
                  <a:srgbClr val="0070C0"/>
                </a:solidFill>
              </a:rPr>
              <a:t>Salience</a:t>
            </a:r>
          </a:p>
          <a:p>
            <a:pPr lvl="1"/>
            <a:r>
              <a:rPr lang="en-US" dirty="0"/>
              <a:t>“Elephant has trunk” vs. “Elephant has tibia bone”</a:t>
            </a:r>
          </a:p>
          <a:p>
            <a:endParaRPr lang="en-US" dirty="0">
              <a:solidFill>
                <a:srgbClr val="0070C0"/>
              </a:solidFill>
            </a:endParaRPr>
          </a:p>
          <a:p>
            <a:r>
              <a:rPr lang="en-US" dirty="0" smtClean="0">
                <a:solidFill>
                  <a:srgbClr val="0070C0"/>
                </a:solidFill>
              </a:rPr>
              <a:t>Reporting bias</a:t>
            </a:r>
          </a:p>
          <a:p>
            <a:pPr lvl="1"/>
            <a:r>
              <a:rPr lang="en-US" dirty="0" smtClean="0">
                <a:latin typeface="+mj-lt"/>
              </a:rPr>
              <a:t>“woman kills” </a:t>
            </a:r>
            <a:r>
              <a:rPr lang="en-US" dirty="0" smtClean="0"/>
              <a:t>vs. ”woman breathes” – 1.5M vs. 0.1M</a:t>
            </a:r>
          </a:p>
          <a:p>
            <a:pPr lvl="1"/>
            <a:r>
              <a:rPr lang="en-US" dirty="0" smtClean="0"/>
              <a:t>“pink elephant” vs. “grey elephant” – 6.9M vs. 1.9M</a:t>
            </a:r>
          </a:p>
          <a:p>
            <a:pPr marL="457200" lvl="1" indent="0">
              <a:buNone/>
            </a:pPr>
            <a:endParaRPr lang="en-US" dirty="0" smtClean="0"/>
          </a:p>
          <a:p>
            <a:r>
              <a:rPr lang="en-US" dirty="0">
                <a:solidFill>
                  <a:srgbClr val="0070C0"/>
                </a:solidFill>
              </a:rPr>
              <a:t>Sparsity in sources</a:t>
            </a:r>
          </a:p>
          <a:p>
            <a:pPr lvl="1"/>
            <a:r>
              <a:rPr lang="en-US" dirty="0"/>
              <a:t>Do </a:t>
            </a:r>
            <a:r>
              <a:rPr lang="en-US" dirty="0" smtClean="0"/>
              <a:t>Python </a:t>
            </a:r>
            <a:r>
              <a:rPr lang="en-US" dirty="0"/>
              <a:t>programmers drink water?</a:t>
            </a:r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 smtClean="0">
                <a:solidFill>
                  <a:srgbClr val="0070C0"/>
                </a:solidFill>
              </a:rPr>
              <a:t>Noise and polysemy</a:t>
            </a:r>
          </a:p>
          <a:p>
            <a:pPr lvl="1"/>
            <a:r>
              <a:rPr lang="en-US" dirty="0" smtClean="0"/>
              <a:t>Pigs can fly - idiom</a:t>
            </a:r>
          </a:p>
          <a:p>
            <a:pPr lvl="1"/>
            <a:r>
              <a:rPr lang="en-US" dirty="0" smtClean="0"/>
              <a:t>Lynx: Constellation, web browser, animal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A0265B-E43A-4480-BE0E-D03093A588BC}" type="slidenum">
              <a:rPr lang="en-GB" smtClean="0"/>
              <a:t>22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669740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49" y="1825625"/>
            <a:ext cx="7973483" cy="4786842"/>
          </a:xfrm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dirty="0" smtClean="0"/>
              <a:t>Motivation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Knowledge representation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Crowdsourcing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Text Extraction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Transformer-based techniques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Consolidation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Summary and Outlook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A0265B-E43A-4480-BE0E-D03093A588BC}" type="slidenum">
              <a:rPr lang="en-GB" smtClean="0"/>
              <a:t>23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967837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mph" presetSubtype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25"/>
                                  </p:iterate>
                                  <p:childTnLst>
                                    <p:set>
                                      <p:cBhvr override="childStyle">
                                        <p:cTn id="6" dur="indefinite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 smtClean="0"/>
              <a:t>Knowledge representation challenges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Encyclopedic KBs: Typically binary truth notion</a:t>
            </a:r>
          </a:p>
          <a:p>
            <a:pPr lvl="1"/>
            <a:r>
              <a:rPr lang="en-US" dirty="0" smtClean="0">
                <a:latin typeface="+mj-lt"/>
              </a:rPr>
              <a:t>Trump, born in, NY</a:t>
            </a:r>
          </a:p>
          <a:p>
            <a:pPr lvl="1"/>
            <a:r>
              <a:rPr lang="en-US" dirty="0" smtClean="0">
                <a:latin typeface="+mj-lt"/>
              </a:rPr>
              <a:t>House of Cards, producer, Netflix</a:t>
            </a:r>
          </a:p>
          <a:p>
            <a:pPr lvl="1"/>
            <a:r>
              <a:rPr lang="en-US" dirty="0">
                <a:latin typeface="+mj-lt"/>
              </a:rPr>
              <a:t>Bamberg, mayor, Herbert Lauer, [1994-2006</a:t>
            </a:r>
            <a:r>
              <a:rPr lang="en-US" dirty="0" smtClean="0">
                <a:latin typeface="+mj-lt"/>
              </a:rPr>
              <a:t>]</a:t>
            </a:r>
          </a:p>
          <a:p>
            <a:r>
              <a:rPr lang="en-US" dirty="0" smtClean="0"/>
              <a:t>CSK: Generalizes across subjects</a:t>
            </a:r>
          </a:p>
          <a:p>
            <a:pPr lvl="1"/>
            <a:r>
              <a:rPr lang="en-US" dirty="0">
                <a:latin typeface="+mj-lt"/>
              </a:rPr>
              <a:t>Lions, have, manes </a:t>
            </a:r>
            <a:r>
              <a:rPr lang="en-US" dirty="0" smtClean="0">
                <a:latin typeface="+mj-lt"/>
              </a:rPr>
              <a:t> - percentage?</a:t>
            </a:r>
            <a:endParaRPr lang="en-US" dirty="0" smtClean="0"/>
          </a:p>
          <a:p>
            <a:r>
              <a:rPr lang="en-US" dirty="0" smtClean="0"/>
              <a:t>Fuzzy time notion</a:t>
            </a:r>
          </a:p>
          <a:p>
            <a:pPr lvl="1"/>
            <a:r>
              <a:rPr lang="en-US" dirty="0">
                <a:latin typeface="+mj-lt"/>
              </a:rPr>
              <a:t>Lions, drink, milk  </a:t>
            </a:r>
            <a:r>
              <a:rPr lang="en-US" dirty="0" smtClean="0">
                <a:latin typeface="+mj-lt"/>
              </a:rPr>
              <a:t>- when?</a:t>
            </a:r>
            <a:endParaRPr lang="en-US" dirty="0" smtClean="0"/>
          </a:p>
          <a:p>
            <a:r>
              <a:rPr lang="en-US" dirty="0"/>
              <a:t>S</a:t>
            </a:r>
            <a:r>
              <a:rPr lang="en-US" dirty="0" smtClean="0"/>
              <a:t>patial and cultural context</a:t>
            </a:r>
          </a:p>
          <a:p>
            <a:pPr lvl="1"/>
            <a:r>
              <a:rPr lang="en-US" dirty="0">
                <a:latin typeface="+mj-lt"/>
              </a:rPr>
              <a:t>Lion, is, cute</a:t>
            </a:r>
          </a:p>
          <a:p>
            <a:pPr lvl="1"/>
            <a:r>
              <a:rPr lang="en-US" dirty="0" err="1">
                <a:latin typeface="+mj-lt"/>
              </a:rPr>
              <a:t>Grashopper</a:t>
            </a:r>
            <a:r>
              <a:rPr lang="en-US" dirty="0">
                <a:latin typeface="+mj-lt"/>
              </a:rPr>
              <a:t>, is, tasty</a:t>
            </a:r>
          </a:p>
          <a:p>
            <a:pPr lvl="1"/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A0265B-E43A-4480-BE0E-D03093A588BC}" type="slidenum">
              <a:rPr lang="en-GB" smtClean="0"/>
              <a:t>24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69908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Linguistics - Generics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It is complicated</a:t>
            </a:r>
          </a:p>
          <a:p>
            <a:pPr lvl="1"/>
            <a:r>
              <a:rPr lang="en-US" dirty="0" smtClean="0"/>
              <a:t>Ducks lay eggs &gt;&gt; Ducks are female</a:t>
            </a:r>
          </a:p>
          <a:p>
            <a:pPr lvl="2"/>
            <a:r>
              <a:rPr lang="en-US" dirty="0" smtClean="0"/>
              <a:t>Even though former set is a subset of latter</a:t>
            </a:r>
          </a:p>
          <a:p>
            <a:pPr lvl="1"/>
            <a:r>
              <a:rPr lang="en-US" dirty="0" smtClean="0"/>
              <a:t>Dinosaurs are extinct</a:t>
            </a:r>
          </a:p>
          <a:p>
            <a:pPr lvl="2"/>
            <a:r>
              <a:rPr lang="en-US" dirty="0" smtClean="0"/>
              <a:t>Not applicable to individuals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A0265B-E43A-4480-BE0E-D03093A588BC}" type="slidenum">
              <a:rPr lang="en-GB" smtClean="0"/>
              <a:t>25</a:t>
            </a:fld>
            <a:endParaRPr lang="en-GB" dirty="0"/>
          </a:p>
        </p:txBody>
      </p:sp>
      <p:sp>
        <p:nvSpPr>
          <p:cNvPr id="5" name="TextBox 4"/>
          <p:cNvSpPr txBox="1"/>
          <p:nvPr/>
        </p:nvSpPr>
        <p:spPr>
          <a:xfrm>
            <a:off x="4470400" y="6311899"/>
            <a:ext cx="3784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[Generics oversimplified, Leslie, 2013]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431582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Epistemic logics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i="1" dirty="0" smtClean="0">
                <a:solidFill>
                  <a:srgbClr val="00B050"/>
                </a:solidFill>
              </a:rPr>
              <a:t>“Zoo visitors believe lions are cute”</a:t>
            </a:r>
          </a:p>
          <a:p>
            <a:r>
              <a:rPr lang="en-US" i="1" dirty="0" smtClean="0">
                <a:solidFill>
                  <a:srgbClr val="00B050"/>
                </a:solidFill>
              </a:rPr>
              <a:t>“Rural dwellers believe lions are dangerous”</a:t>
            </a:r>
          </a:p>
          <a:p>
            <a:endParaRPr lang="en-US" dirty="0"/>
          </a:p>
          <a:p>
            <a:endParaRPr lang="en-US" dirty="0" smtClean="0"/>
          </a:p>
          <a:p>
            <a:r>
              <a:rPr lang="en-US" dirty="0" smtClean="0"/>
              <a:t>Used in </a:t>
            </a:r>
            <a:r>
              <a:rPr lang="en-US" dirty="0" err="1" smtClean="0"/>
              <a:t>CycL</a:t>
            </a:r>
            <a:r>
              <a:rPr lang="en-US" dirty="0" smtClean="0"/>
              <a:t> </a:t>
            </a:r>
          </a:p>
          <a:p>
            <a:pPr lvl="1"/>
            <a:r>
              <a:rPr lang="en-US" dirty="0" smtClean="0"/>
              <a:t>Reification</a:t>
            </a:r>
          </a:p>
          <a:p>
            <a:pPr lvl="1"/>
            <a:r>
              <a:rPr lang="en-US" dirty="0" smtClean="0"/>
              <a:t>Modals for belief and desires</a:t>
            </a:r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dirty="0" smtClean="0"/>
              <a:t>	</a:t>
            </a:r>
            <a:r>
              <a:rPr lang="en-US" sz="1600" dirty="0" smtClean="0"/>
              <a:t>[CYC: Towards programs with common sense, </a:t>
            </a:r>
            <a:r>
              <a:rPr lang="en-US" sz="1600" dirty="0" err="1" smtClean="0"/>
              <a:t>Lenat</a:t>
            </a:r>
            <a:r>
              <a:rPr lang="en-US" sz="1600" dirty="0" smtClean="0"/>
              <a:t> et al., 1990]</a:t>
            </a:r>
            <a:endParaRPr lang="en-US" sz="1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A0265B-E43A-4480-BE0E-D03093A588BC}" type="slidenum">
              <a:rPr lang="en-GB" smtClean="0"/>
              <a:t>26</a:t>
            </a:fld>
            <a:endParaRPr lang="en-GB"/>
          </a:p>
        </p:txBody>
      </p:sp>
      <p:sp>
        <p:nvSpPr>
          <p:cNvPr id="5" name="TextBox 4"/>
          <p:cNvSpPr txBox="1"/>
          <p:nvPr/>
        </p:nvSpPr>
        <p:spPr>
          <a:xfrm>
            <a:off x="5309119" y="6311899"/>
            <a:ext cx="30231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[</a:t>
            </a:r>
            <a:r>
              <a:rPr lang="en-US" dirty="0" err="1" smtClean="0"/>
              <a:t>Kriepke</a:t>
            </a:r>
            <a:r>
              <a:rPr lang="en-US" dirty="0" smtClean="0"/>
              <a:t> 1963], and others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707606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Episodic logics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A0265B-E43A-4480-BE0E-D03093A588BC}" type="slidenum">
              <a:rPr lang="en-GB" smtClean="0"/>
              <a:t>27</a:t>
            </a:fld>
            <a:endParaRPr lang="en-GB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1580" y="2474946"/>
            <a:ext cx="5687872" cy="3235938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3691467" y="6077248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/>
              <a:t>Schubert, </a:t>
            </a:r>
            <a:r>
              <a:rPr lang="en-US" dirty="0" err="1"/>
              <a:t>Lenhart</a:t>
            </a:r>
            <a:r>
              <a:rPr lang="en-US" dirty="0"/>
              <a:t>. "Can we derive general world knowledge from texts</a:t>
            </a:r>
            <a:r>
              <a:rPr lang="en-US" dirty="0" smtClean="0"/>
              <a:t>.“ </a:t>
            </a:r>
            <a:r>
              <a:rPr lang="en-US" i="1" dirty="0" smtClean="0"/>
              <a:t>HLT</a:t>
            </a:r>
            <a:r>
              <a:rPr lang="en-US" dirty="0"/>
              <a:t> </a:t>
            </a:r>
            <a:r>
              <a:rPr lang="en-US" dirty="0" smtClean="0"/>
              <a:t>2002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755780" y="1362269"/>
            <a:ext cx="5561044" cy="6075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755780" y="1446245"/>
            <a:ext cx="34056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KNext</a:t>
            </a:r>
            <a:r>
              <a:rPr lang="en-US" dirty="0" smtClean="0"/>
              <a:t>, Lore projects in early 2000s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/>
          <a:srcRect r="42649"/>
          <a:stretch/>
        </p:blipFill>
        <p:spPr>
          <a:xfrm>
            <a:off x="6131378" y="1690689"/>
            <a:ext cx="2993960" cy="37927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11784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Graded formalisms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 smtClean="0"/>
              <a:t>Heuristic level in </a:t>
            </a:r>
            <a:r>
              <a:rPr lang="en-US" dirty="0" err="1" smtClean="0"/>
              <a:t>CycL</a:t>
            </a:r>
            <a:endParaRPr lang="en-US" dirty="0" smtClean="0"/>
          </a:p>
          <a:p>
            <a:pPr lvl="1"/>
            <a:r>
              <a:rPr lang="en-US" i="1" dirty="0" smtClean="0">
                <a:solidFill>
                  <a:srgbClr val="00B050"/>
                </a:solidFill>
              </a:rPr>
              <a:t>True</a:t>
            </a:r>
            <a:r>
              <a:rPr lang="en-US" i="1" dirty="0">
                <a:solidFill>
                  <a:srgbClr val="00B050"/>
                </a:solidFill>
              </a:rPr>
              <a:t>, default true, unknown, default false and </a:t>
            </a:r>
            <a:r>
              <a:rPr lang="en-US" i="1" dirty="0" smtClean="0">
                <a:solidFill>
                  <a:srgbClr val="00B050"/>
                </a:solidFill>
              </a:rPr>
              <a:t>false as statement labels</a:t>
            </a:r>
          </a:p>
          <a:p>
            <a:pPr lvl="1"/>
            <a:endParaRPr lang="en-US" dirty="0"/>
          </a:p>
          <a:p>
            <a:r>
              <a:rPr lang="en-US" dirty="0" smtClean="0"/>
              <a:t>Ordinal grades </a:t>
            </a:r>
            <a:br>
              <a:rPr lang="en-US" dirty="0" smtClean="0"/>
            </a:br>
            <a:r>
              <a:rPr lang="en-US" sz="1800" dirty="0" smtClean="0"/>
              <a:t>[Schubert and Tong, NAACL 2003]</a:t>
            </a:r>
          </a:p>
          <a:p>
            <a:pPr lvl="1"/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r>
              <a:rPr lang="en-US" dirty="0" smtClean="0"/>
              <a:t>Simplified</a:t>
            </a:r>
            <a:br>
              <a:rPr lang="en-US" dirty="0" smtClean="0"/>
            </a:br>
            <a:r>
              <a:rPr lang="en-US" sz="1800" dirty="0"/>
              <a:t>[Zhang et al., TACL 2017]</a:t>
            </a:r>
          </a:p>
          <a:p>
            <a:pPr lvl="1"/>
            <a:r>
              <a:rPr lang="en-US" i="1" dirty="0" smtClean="0">
                <a:solidFill>
                  <a:srgbClr val="00B050"/>
                </a:solidFill>
              </a:rPr>
              <a:t>Very likely</a:t>
            </a:r>
          </a:p>
          <a:p>
            <a:pPr lvl="1"/>
            <a:r>
              <a:rPr lang="en-US" i="1" dirty="0" smtClean="0">
                <a:solidFill>
                  <a:srgbClr val="00B050"/>
                </a:solidFill>
              </a:rPr>
              <a:t>Likely</a:t>
            </a:r>
          </a:p>
          <a:p>
            <a:pPr lvl="1"/>
            <a:r>
              <a:rPr lang="en-US" i="1" dirty="0" smtClean="0">
                <a:solidFill>
                  <a:srgbClr val="00B050"/>
                </a:solidFill>
              </a:rPr>
              <a:t>Plausible</a:t>
            </a:r>
          </a:p>
          <a:p>
            <a:pPr lvl="1"/>
            <a:r>
              <a:rPr lang="en-US" i="1" dirty="0" smtClean="0">
                <a:solidFill>
                  <a:srgbClr val="00B050"/>
                </a:solidFill>
              </a:rPr>
              <a:t>Technically possible</a:t>
            </a:r>
          </a:p>
          <a:p>
            <a:pPr lvl="1"/>
            <a:r>
              <a:rPr lang="en-US" i="1" dirty="0" smtClean="0">
                <a:solidFill>
                  <a:srgbClr val="00B050"/>
                </a:solidFill>
              </a:rPr>
              <a:t>impossible</a:t>
            </a:r>
            <a:endParaRPr lang="en-US" i="1" dirty="0">
              <a:solidFill>
                <a:srgbClr val="00B05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A0265B-E43A-4480-BE0E-D03093A588BC}" type="slidenum">
              <a:rPr lang="en-GB" smtClean="0"/>
              <a:t>28</a:t>
            </a:fld>
            <a:endParaRPr lang="en-GB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99787" y="2559303"/>
            <a:ext cx="3338420" cy="196829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26150" y="4786605"/>
            <a:ext cx="3622067" cy="18661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82430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Graded formalisms (2)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Dice [</a:t>
            </a:r>
            <a:r>
              <a:rPr lang="en-US" dirty="0" err="1" smtClean="0"/>
              <a:t>Chalier</a:t>
            </a:r>
            <a:r>
              <a:rPr lang="en-US" dirty="0" smtClean="0"/>
              <a:t> et al., AKBC 2020]</a:t>
            </a:r>
          </a:p>
          <a:p>
            <a:pPr lvl="1"/>
            <a:r>
              <a:rPr lang="en-US" dirty="0" smtClean="0"/>
              <a:t>4 dimensions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A0265B-E43A-4480-BE0E-D03093A588BC}" type="slidenum">
              <a:rPr lang="en-GB" smtClean="0"/>
              <a:t>29</a:t>
            </a:fld>
            <a:endParaRPr lang="en-GB"/>
          </a:p>
        </p:txBody>
      </p:sp>
      <p:graphicFrame>
        <p:nvGraphicFramePr>
          <p:cNvPr id="15" name="Table 14"/>
          <p:cNvGraphicFramePr>
            <a:graphicFrameLocks noGrp="1"/>
          </p:cNvGraphicFramePr>
          <p:nvPr>
            <p:extLst/>
          </p:nvPr>
        </p:nvGraphicFramePr>
        <p:xfrm>
          <a:off x="2135942" y="2995904"/>
          <a:ext cx="4544257" cy="3181059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264000">
                  <a:extLst>
                    <a:ext uri="{9D8B030D-6E8A-4147-A177-3AD203B41FA5}">
                      <a16:colId xmlns:a16="http://schemas.microsoft.com/office/drawing/2014/main" val="2623482189"/>
                    </a:ext>
                  </a:extLst>
                </a:gridCol>
                <a:gridCol w="646909">
                  <a:extLst>
                    <a:ext uri="{9D8B030D-6E8A-4147-A177-3AD203B41FA5}">
                      <a16:colId xmlns:a16="http://schemas.microsoft.com/office/drawing/2014/main" val="645545686"/>
                    </a:ext>
                  </a:extLst>
                </a:gridCol>
                <a:gridCol w="575782">
                  <a:extLst>
                    <a:ext uri="{9D8B030D-6E8A-4147-A177-3AD203B41FA5}">
                      <a16:colId xmlns:a16="http://schemas.microsoft.com/office/drawing/2014/main" val="642708440"/>
                    </a:ext>
                  </a:extLst>
                </a:gridCol>
                <a:gridCol w="528783">
                  <a:extLst>
                    <a:ext uri="{9D8B030D-6E8A-4147-A177-3AD203B41FA5}">
                      <a16:colId xmlns:a16="http://schemas.microsoft.com/office/drawing/2014/main" val="1585049412"/>
                    </a:ext>
                  </a:extLst>
                </a:gridCol>
                <a:gridCol w="528783">
                  <a:extLst>
                    <a:ext uri="{9D8B030D-6E8A-4147-A177-3AD203B41FA5}">
                      <a16:colId xmlns:a16="http://schemas.microsoft.com/office/drawing/2014/main" val="876515043"/>
                    </a:ext>
                  </a:extLst>
                </a:gridCol>
              </a:tblGrid>
              <a:tr h="1253674">
                <a:tc>
                  <a:txBody>
                    <a:bodyPr/>
                    <a:lstStyle/>
                    <a:p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Plausible</a:t>
                      </a:r>
                      <a:endParaRPr lang="en-US" sz="2000" dirty="0"/>
                    </a:p>
                  </a:txBody>
                  <a:tcPr vert="vert"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Typical</a:t>
                      </a:r>
                      <a:endParaRPr lang="en-US" sz="2000" dirty="0"/>
                    </a:p>
                  </a:txBody>
                  <a:tcPr vert="vert"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Salient</a:t>
                      </a:r>
                      <a:endParaRPr lang="en-US" sz="2000" dirty="0"/>
                    </a:p>
                  </a:txBody>
                  <a:tcPr vert="vert"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Remarkable</a:t>
                      </a:r>
                      <a:endParaRPr lang="en-US" sz="2000" dirty="0"/>
                    </a:p>
                  </a:txBody>
                  <a:tcPr vert="vert"/>
                </a:tc>
                <a:extLst>
                  <a:ext uri="{0D108BD9-81ED-4DB2-BD59-A6C34878D82A}">
                    <a16:rowId xmlns:a16="http://schemas.microsoft.com/office/drawing/2014/main" val="4203018825"/>
                  </a:ext>
                </a:extLst>
              </a:tr>
              <a:tr h="585713"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solidFill>
                            <a:srgbClr val="00B050"/>
                          </a:solidFill>
                        </a:rPr>
                        <a:t>Lions; eat; chicken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✓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0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0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10966474"/>
                  </a:ext>
                </a:extLst>
              </a:tr>
              <a:tr h="755959"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solidFill>
                            <a:srgbClr val="00B050"/>
                          </a:solidFill>
                        </a:rPr>
                        <a:t>Lions; attack; humans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✓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0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✓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 smtClean="0"/>
                        <a:t>✓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70439299"/>
                  </a:ext>
                </a:extLst>
              </a:tr>
              <a:tr h="585713"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solidFill>
                            <a:srgbClr val="00B050"/>
                          </a:solidFill>
                        </a:rPr>
                        <a:t>Lions; drink; water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✓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✓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3846673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109327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b="1" dirty="0" smtClean="0"/>
              <a:t>Introducing each other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Organization of the seminar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Introduction to commonsense knowledge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Topic presentation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Seminar survival skills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Topic assignment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BD2AF1-E3F7-4EC9-8368-99951890183C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26349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Chat bot examples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49" y="1825625"/>
            <a:ext cx="8092563" cy="4351338"/>
          </a:xfrm>
        </p:spPr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en-US" dirty="0" smtClean="0"/>
              <a:t>Plausibility</a:t>
            </a:r>
          </a:p>
          <a:p>
            <a:pPr lvl="1"/>
            <a:r>
              <a:rPr lang="en-US" dirty="0" smtClean="0"/>
              <a:t>Avoid blunders, detect irony (</a:t>
            </a:r>
            <a:r>
              <a:rPr lang="en-US" dirty="0" smtClean="0">
                <a:solidFill>
                  <a:srgbClr val="00B050"/>
                </a:solidFill>
              </a:rPr>
              <a:t>lion enjoyed taking selfies</a:t>
            </a:r>
            <a:r>
              <a:rPr lang="en-US" dirty="0" smtClean="0"/>
              <a:t>)</a:t>
            </a:r>
            <a:endParaRPr lang="en-US" dirty="0"/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Typicality</a:t>
            </a:r>
          </a:p>
          <a:p>
            <a:pPr lvl="1"/>
            <a:r>
              <a:rPr lang="en-US" dirty="0" smtClean="0"/>
              <a:t>Infer missing context (</a:t>
            </a:r>
            <a:r>
              <a:rPr lang="en-US" dirty="0" smtClean="0">
                <a:solidFill>
                  <a:srgbClr val="00B050"/>
                </a:solidFill>
              </a:rPr>
              <a:t>user saw hyenas </a:t>
            </a:r>
            <a:r>
              <a:rPr lang="en-US" dirty="0" smtClean="0">
                <a:solidFill>
                  <a:srgbClr val="00B050"/>
                </a:solidFill>
                <a:sym typeface="Wingdings" panose="05000000000000000000" pitchFamily="2" charset="2"/>
              </a:rPr>
              <a:t> likely a pack</a:t>
            </a:r>
            <a:r>
              <a:rPr lang="en-US" dirty="0" smtClean="0"/>
              <a:t>)</a:t>
            </a:r>
            <a:endParaRPr lang="en-US" dirty="0"/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Remarkability</a:t>
            </a:r>
          </a:p>
          <a:p>
            <a:pPr lvl="1"/>
            <a:r>
              <a:rPr lang="en-US" dirty="0" smtClean="0"/>
              <a:t>Infer concepts (</a:t>
            </a:r>
            <a:r>
              <a:rPr lang="en-US" dirty="0" smtClean="0">
                <a:solidFill>
                  <a:srgbClr val="00B050"/>
                </a:solidFill>
              </a:rPr>
              <a:t>spotted laughing animal </a:t>
            </a:r>
            <a:r>
              <a:rPr lang="en-US" dirty="0" smtClean="0">
                <a:solidFill>
                  <a:srgbClr val="00B050"/>
                </a:solidFill>
                <a:sym typeface="Wingdings" panose="05000000000000000000" pitchFamily="2" charset="2"/>
              </a:rPr>
              <a:t> hyena</a:t>
            </a:r>
            <a:r>
              <a:rPr lang="en-US" dirty="0" smtClean="0">
                <a:sym typeface="Wingdings" panose="05000000000000000000" pitchFamily="2" charset="2"/>
              </a:rPr>
              <a:t>)</a:t>
            </a:r>
            <a:endParaRPr lang="en-US" dirty="0"/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Salience</a:t>
            </a:r>
          </a:p>
          <a:p>
            <a:pPr lvl="1"/>
            <a:r>
              <a:rPr lang="en-US" dirty="0" smtClean="0"/>
              <a:t>Move conversation (</a:t>
            </a:r>
            <a:r>
              <a:rPr lang="en-US" dirty="0" smtClean="0">
                <a:solidFill>
                  <a:srgbClr val="00B050"/>
                </a:solidFill>
              </a:rPr>
              <a:t>user saw lion </a:t>
            </a:r>
            <a:r>
              <a:rPr lang="en-US" dirty="0" smtClean="0">
                <a:solidFill>
                  <a:srgbClr val="00B050"/>
                </a:solidFill>
                <a:sym typeface="Wingdings" panose="05000000000000000000" pitchFamily="2" charset="2"/>
              </a:rPr>
              <a:t> was it roaring?</a:t>
            </a:r>
            <a:r>
              <a:rPr lang="en-US" dirty="0" smtClean="0">
                <a:sym typeface="Wingdings" panose="05000000000000000000" pitchFamily="2" charset="2"/>
              </a:rPr>
              <a:t>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A0265B-E43A-4480-BE0E-D03093A588BC}" type="slidenum">
              <a:rPr lang="en-GB" smtClean="0"/>
              <a:t>30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732385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KR – (Pre)Summary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Expressive proposals exist</a:t>
            </a:r>
          </a:p>
          <a:p>
            <a:endParaRPr lang="en-US" dirty="0"/>
          </a:p>
          <a:p>
            <a:r>
              <a:rPr lang="en-US" dirty="0" smtClean="0"/>
              <a:t>Instantiation hard</a:t>
            </a:r>
          </a:p>
          <a:p>
            <a:pPr lvl="1"/>
            <a:r>
              <a:rPr lang="en-US" dirty="0" smtClean="0"/>
              <a:t>Sparse realization in natural language</a:t>
            </a:r>
          </a:p>
          <a:p>
            <a:pPr lvl="1"/>
            <a:r>
              <a:rPr lang="en-US" dirty="0" smtClean="0"/>
              <a:t>Correct extraction nontrivial</a:t>
            </a:r>
          </a:p>
          <a:p>
            <a:pPr lvl="1"/>
            <a:endParaRPr lang="en-US" dirty="0"/>
          </a:p>
          <a:p>
            <a:r>
              <a:rPr lang="en-US" dirty="0" smtClean="0"/>
              <a:t>Most projects: </a:t>
            </a:r>
            <a:br>
              <a:rPr lang="en-US" dirty="0" smtClean="0"/>
            </a:br>
            <a:r>
              <a:rPr lang="en-US" dirty="0" smtClean="0">
                <a:solidFill>
                  <a:srgbClr val="0070C0"/>
                </a:solidFill>
              </a:rPr>
              <a:t>Pragmatic choice of (subject, predicate, object) triples with a single score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>
                <a:solidFill>
                  <a:srgbClr val="00B050"/>
                </a:solidFill>
              </a:rPr>
              <a:t>	Lion, hunts, zebra – 0.73</a:t>
            </a:r>
          </a:p>
          <a:p>
            <a:pPr marL="0" indent="0">
              <a:buNone/>
            </a:pPr>
            <a:r>
              <a:rPr lang="en-US" dirty="0">
                <a:solidFill>
                  <a:srgbClr val="00B050"/>
                </a:solidFill>
              </a:rPr>
              <a:t>	</a:t>
            </a:r>
            <a:r>
              <a:rPr lang="en-US" dirty="0" smtClean="0">
                <a:solidFill>
                  <a:srgbClr val="00B050"/>
                </a:solidFill>
              </a:rPr>
              <a:t>Lion, drinks, milk – 0.45</a:t>
            </a:r>
            <a:endParaRPr lang="en-US" dirty="0">
              <a:solidFill>
                <a:srgbClr val="00B05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A0265B-E43A-4480-BE0E-D03093A588BC}" type="slidenum">
              <a:rPr lang="en-GB" smtClean="0"/>
              <a:t>31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380181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Triples and done?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 smtClean="0">
                <a:solidFill>
                  <a:srgbClr val="0070C0"/>
                </a:solidFill>
              </a:rPr>
              <a:t>Still major design decisions left!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dirty="0" smtClean="0"/>
              <a:t>Fixed or open set of predicates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dirty="0" smtClean="0"/>
              <a:t>Subject range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dirty="0" smtClean="0"/>
              <a:t>Object range</a:t>
            </a:r>
          </a:p>
          <a:p>
            <a:pPr marL="914400" lvl="1" indent="-457200">
              <a:buFont typeface="+mj-lt"/>
              <a:buAutoNum type="arabicPeriod"/>
            </a:pPr>
            <a:endParaRPr lang="en-US" dirty="0"/>
          </a:p>
          <a:p>
            <a:r>
              <a:rPr lang="en-US" dirty="0" smtClean="0"/>
              <a:t>Fixed vs. open predicates</a:t>
            </a:r>
          </a:p>
          <a:p>
            <a:pPr lvl="1"/>
            <a:r>
              <a:rPr lang="en-US" dirty="0" smtClean="0">
                <a:solidFill>
                  <a:srgbClr val="00B050"/>
                </a:solidFill>
              </a:rPr>
              <a:t>E.g., ConceptNet: ~25 predicates (</a:t>
            </a:r>
            <a:r>
              <a:rPr lang="en-US" dirty="0" err="1" smtClean="0">
                <a:solidFill>
                  <a:srgbClr val="00B050"/>
                </a:solidFill>
              </a:rPr>
              <a:t>isCapableOf</a:t>
            </a:r>
            <a:r>
              <a:rPr lang="en-US" dirty="0" smtClean="0">
                <a:solidFill>
                  <a:srgbClr val="00B050"/>
                </a:solidFill>
              </a:rPr>
              <a:t>, requires, </a:t>
            </a:r>
            <a:r>
              <a:rPr lang="en-US" dirty="0" err="1" smtClean="0">
                <a:solidFill>
                  <a:srgbClr val="00B050"/>
                </a:solidFill>
              </a:rPr>
              <a:t>isA</a:t>
            </a:r>
            <a:r>
              <a:rPr lang="en-US" dirty="0" smtClean="0">
                <a:solidFill>
                  <a:srgbClr val="00B050"/>
                </a:solidFill>
              </a:rPr>
              <a:t>) vs. TupleKB ~1000 textual phrases</a:t>
            </a:r>
          </a:p>
          <a:p>
            <a:r>
              <a:rPr lang="en-US" dirty="0" smtClean="0"/>
              <a:t>Subjects: Strings or disambiguated terms?</a:t>
            </a:r>
          </a:p>
          <a:p>
            <a:pPr lvl="1"/>
            <a:r>
              <a:rPr lang="en-US" dirty="0" smtClean="0">
                <a:solidFill>
                  <a:srgbClr val="00B050"/>
                </a:solidFill>
              </a:rPr>
              <a:t>Lynx vs. lynx vs. lynx </a:t>
            </a:r>
          </a:p>
          <a:p>
            <a:r>
              <a:rPr lang="en-US" dirty="0" smtClean="0"/>
              <a:t>Granularity and modifiers</a:t>
            </a:r>
            <a:endParaRPr lang="en-US" dirty="0"/>
          </a:p>
          <a:p>
            <a:pPr lvl="1"/>
            <a:r>
              <a:rPr lang="en-US" dirty="0" smtClean="0">
                <a:solidFill>
                  <a:srgbClr val="00B050"/>
                </a:solidFill>
              </a:rPr>
              <a:t>Elephant, Foraging elephant? Newborn elephant?</a:t>
            </a:r>
          </a:p>
          <a:p>
            <a:r>
              <a:rPr lang="en-US" dirty="0" smtClean="0"/>
              <a:t>Objects: Entities or open phrases?</a:t>
            </a:r>
          </a:p>
          <a:p>
            <a:pPr lvl="1"/>
            <a:r>
              <a:rPr lang="en-US" dirty="0" smtClean="0">
                <a:solidFill>
                  <a:srgbClr val="00B050"/>
                </a:solidFill>
              </a:rPr>
              <a:t>Politician, </a:t>
            </a:r>
            <a:r>
              <a:rPr lang="en-US" dirty="0" err="1" smtClean="0">
                <a:solidFill>
                  <a:srgbClr val="00B050"/>
                </a:solidFill>
              </a:rPr>
              <a:t>isCapableOf</a:t>
            </a:r>
            <a:r>
              <a:rPr lang="en-US" dirty="0" smtClean="0">
                <a:solidFill>
                  <a:srgbClr val="00B050"/>
                </a:solidFill>
              </a:rPr>
              <a:t>, promise that impossible things will happen</a:t>
            </a:r>
          </a:p>
          <a:p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A0265B-E43A-4480-BE0E-D03093A588BC}" type="slidenum">
              <a:rPr lang="en-GB" smtClean="0"/>
              <a:t>32</a:t>
            </a:fld>
            <a:endParaRPr lang="en-GB"/>
          </a:p>
        </p:txBody>
      </p:sp>
      <p:pic>
        <p:nvPicPr>
          <p:cNvPr id="5" name="Picture 4" descr="Canada Lynx | Eric Kilby | Flickr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143" t="7853" r="23673" b="12747"/>
          <a:stretch/>
        </p:blipFill>
        <p:spPr>
          <a:xfrm>
            <a:off x="6326260" y="4089847"/>
            <a:ext cx="823215" cy="886408"/>
          </a:xfrm>
          <a:prstGeom prst="rect">
            <a:avLst/>
          </a:prstGeom>
        </p:spPr>
      </p:pic>
      <p:pic>
        <p:nvPicPr>
          <p:cNvPr id="6" name="Picture 5" descr="File:Lynx constellation.gif - Wikimedia Commons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63175" y="4089847"/>
            <a:ext cx="933768" cy="933768"/>
          </a:xfrm>
          <a:prstGeom prst="rect">
            <a:avLst/>
          </a:prstGeom>
        </p:spPr>
      </p:pic>
      <p:pic>
        <p:nvPicPr>
          <p:cNvPr id="7" name="Picture 6" descr="File:Applications-internet Gion.svg - Wikimedia Commons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96943" y="4089847"/>
            <a:ext cx="951723" cy="9517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62718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Knowledge representation – Summary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Balance between </a:t>
            </a:r>
            <a:r>
              <a:rPr lang="en-US" dirty="0">
                <a:solidFill>
                  <a:srgbClr val="0070C0"/>
                </a:solidFill>
              </a:rPr>
              <a:t>expressivity</a:t>
            </a:r>
            <a:r>
              <a:rPr lang="en-US" dirty="0"/>
              <a:t> and </a:t>
            </a:r>
            <a:r>
              <a:rPr lang="en-US" dirty="0" smtClean="0">
                <a:solidFill>
                  <a:srgbClr val="0070C0"/>
                </a:solidFill>
              </a:rPr>
              <a:t>extractive tractability</a:t>
            </a:r>
            <a:endParaRPr lang="en-US" dirty="0" smtClean="0"/>
          </a:p>
          <a:p>
            <a:endParaRPr lang="en-US" dirty="0"/>
          </a:p>
          <a:p>
            <a:r>
              <a:rPr lang="en-US" dirty="0" smtClean="0"/>
              <a:t>Use cases impact choice of formalism</a:t>
            </a:r>
          </a:p>
          <a:p>
            <a:pPr lvl="1"/>
            <a:r>
              <a:rPr lang="en-US" dirty="0" smtClean="0"/>
              <a:t>Dialogue/QA: Textual phrases help matches</a:t>
            </a:r>
          </a:p>
          <a:p>
            <a:pPr lvl="1"/>
            <a:r>
              <a:rPr lang="en-US" dirty="0" smtClean="0"/>
              <a:t>Entity comparison: Stricter predicates help matching</a:t>
            </a:r>
          </a:p>
          <a:p>
            <a:pPr lvl="1"/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A0265B-E43A-4480-BE0E-D03093A588BC}" type="slidenum">
              <a:rPr lang="en-GB" smtClean="0"/>
              <a:t>33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879210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49" y="1825625"/>
            <a:ext cx="7973483" cy="4786842"/>
          </a:xfrm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dirty="0" smtClean="0"/>
              <a:t>Motivation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Knowledge representation</a:t>
            </a:r>
          </a:p>
          <a:p>
            <a:pPr marL="514350" indent="-514350">
              <a:buFont typeface="+mj-lt"/>
              <a:buAutoNum type="arabicPeriod"/>
            </a:pPr>
            <a:r>
              <a:rPr lang="en-US" b="1" dirty="0" smtClean="0"/>
              <a:t>Crowdsourcing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Text Extraction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Transformer-based techniques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Consolidation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Summary and Outlook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A0265B-E43A-4480-BE0E-D03093A588BC}" type="slidenum">
              <a:rPr lang="en-GB" smtClean="0"/>
              <a:t>34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920181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trike="sngStrike" dirty="0" smtClean="0"/>
              <a:t>Crowdsourcing</a:t>
            </a:r>
            <a:r>
              <a:rPr lang="en-US" dirty="0" smtClean="0"/>
              <a:t> Expert annotation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 smtClean="0">
                <a:solidFill>
                  <a:srgbClr val="0070C0"/>
                </a:solidFill>
              </a:rPr>
              <a:t>WordNet</a:t>
            </a:r>
            <a:r>
              <a:rPr lang="en-US" dirty="0" smtClean="0"/>
              <a:t> [Miller and </a:t>
            </a:r>
            <a:r>
              <a:rPr lang="en-US" dirty="0" err="1" smtClean="0"/>
              <a:t>Fellbaum</a:t>
            </a:r>
            <a:r>
              <a:rPr lang="en-US" dirty="0" smtClean="0"/>
              <a:t>, ~80s]</a:t>
            </a:r>
          </a:p>
          <a:p>
            <a:pPr lvl="1"/>
            <a:r>
              <a:rPr lang="en-US" dirty="0" smtClean="0"/>
              <a:t>Lexical resource still popular today</a:t>
            </a:r>
          </a:p>
          <a:p>
            <a:pPr lvl="1"/>
            <a:r>
              <a:rPr lang="en-US" dirty="0" smtClean="0"/>
              <a:t>Is-A, synonym, </a:t>
            </a:r>
            <a:r>
              <a:rPr lang="en-US" dirty="0" err="1" smtClean="0"/>
              <a:t>partOf</a:t>
            </a:r>
            <a:endParaRPr lang="en-US" dirty="0" smtClean="0"/>
          </a:p>
          <a:p>
            <a:pPr lvl="1"/>
            <a:r>
              <a:rPr lang="en-US" dirty="0" smtClean="0"/>
              <a:t>~200k word senses</a:t>
            </a:r>
          </a:p>
          <a:p>
            <a:pPr lvl="1"/>
            <a:r>
              <a:rPr lang="en-US" dirty="0" smtClean="0"/>
              <a:t>2 expert annotators (=authors)</a:t>
            </a:r>
          </a:p>
          <a:p>
            <a:pPr lvl="1"/>
            <a:r>
              <a:rPr lang="en-US" dirty="0" smtClean="0"/>
              <a:t>Limitations: Imbalance, idiosyncrasies,</a:t>
            </a:r>
            <a:br>
              <a:rPr lang="en-US" dirty="0" smtClean="0"/>
            </a:br>
            <a:r>
              <a:rPr lang="en-US" dirty="0" smtClean="0"/>
              <a:t>lack of scores/ranking</a:t>
            </a:r>
          </a:p>
          <a:p>
            <a:pPr lvl="1"/>
            <a:endParaRPr lang="en-US" dirty="0"/>
          </a:p>
          <a:p>
            <a:r>
              <a:rPr lang="en-US" dirty="0" err="1" smtClean="0">
                <a:solidFill>
                  <a:srgbClr val="0070C0"/>
                </a:solidFill>
              </a:rPr>
              <a:t>Cyc</a:t>
            </a:r>
            <a:r>
              <a:rPr lang="en-US" dirty="0" smtClean="0"/>
              <a:t> [</a:t>
            </a:r>
            <a:r>
              <a:rPr lang="en-US" dirty="0" err="1" smtClean="0"/>
              <a:t>Lenat</a:t>
            </a:r>
            <a:r>
              <a:rPr lang="en-US" dirty="0" smtClean="0"/>
              <a:t>, ~80s]</a:t>
            </a:r>
          </a:p>
          <a:p>
            <a:pPr lvl="1"/>
            <a:r>
              <a:rPr lang="en-US" dirty="0" smtClean="0"/>
              <a:t>CSK, world knowledge, rules</a:t>
            </a:r>
          </a:p>
          <a:p>
            <a:pPr lvl="1"/>
            <a:r>
              <a:rPr lang="en-US" dirty="0" smtClean="0"/>
              <a:t>Hired experts on specific domains</a:t>
            </a:r>
          </a:p>
          <a:p>
            <a:pPr lvl="1"/>
            <a:r>
              <a:rPr lang="en-US" dirty="0" smtClean="0"/>
              <a:t>&gt;1000 person-years of effort estimated</a:t>
            </a:r>
          </a:p>
          <a:p>
            <a:pPr lvl="1"/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 smtClean="0"/>
              <a:t>Next projects: Harness power of laypeople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A0265B-E43A-4480-BE0E-D03093A588BC}" type="slidenum">
              <a:rPr lang="en-GB" smtClean="0"/>
              <a:t>35</a:t>
            </a:fld>
            <a:endParaRPr lang="en-GB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06700" y="1299707"/>
            <a:ext cx="3737300" cy="30718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14545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Open Mind Common Sense / ConceptNet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err="1" smtClean="0"/>
              <a:t>Havasi</a:t>
            </a:r>
            <a:r>
              <a:rPr lang="en-US" dirty="0" smtClean="0"/>
              <a:t> et al., MIT ~1999 [</a:t>
            </a:r>
            <a:r>
              <a:rPr lang="en-US" dirty="0" smtClean="0">
                <a:hlinkClick r:id="rId2"/>
              </a:rPr>
              <a:t>http</a:t>
            </a:r>
            <a:r>
              <a:rPr lang="en-US" dirty="0">
                <a:hlinkClick r:id="rId2"/>
              </a:rPr>
              <a:t>://conceptnet.io</a:t>
            </a:r>
            <a:r>
              <a:rPr lang="en-US" dirty="0" smtClean="0">
                <a:hlinkClick r:id="rId2"/>
              </a:rPr>
              <a:t>/</a:t>
            </a:r>
            <a:r>
              <a:rPr lang="en-US" dirty="0" smtClean="0"/>
              <a:t>]</a:t>
            </a:r>
          </a:p>
          <a:p>
            <a:r>
              <a:rPr lang="en-US" dirty="0" smtClean="0"/>
              <a:t>CSK for ~25 relations</a:t>
            </a:r>
          </a:p>
          <a:p>
            <a:pPr lvl="1"/>
            <a:r>
              <a:rPr lang="en-US" dirty="0" smtClean="0"/>
              <a:t>Construction statistics</a:t>
            </a:r>
          </a:p>
          <a:p>
            <a:pPr lvl="2"/>
            <a:r>
              <a:rPr lang="en-US" dirty="0" smtClean="0"/>
              <a:t>~14k volunteers filled in sentences with blanks</a:t>
            </a:r>
          </a:p>
          <a:p>
            <a:pPr lvl="2"/>
            <a:r>
              <a:rPr lang="en-US" dirty="0" smtClean="0"/>
              <a:t>~700 </a:t>
            </a:r>
            <a:r>
              <a:rPr lang="en-US" dirty="0"/>
              <a:t>000 English sentences </a:t>
            </a:r>
            <a:endParaRPr lang="en-US" dirty="0" smtClean="0"/>
          </a:p>
          <a:p>
            <a:pPr lvl="2"/>
            <a:r>
              <a:rPr lang="en-US" dirty="0" smtClean="0"/>
              <a:t>NLP tools: 300 </a:t>
            </a:r>
            <a:r>
              <a:rPr lang="en-US" dirty="0"/>
              <a:t>000 concepts and 1.6 million </a:t>
            </a:r>
            <a:r>
              <a:rPr lang="en-US" dirty="0" smtClean="0"/>
              <a:t>assertions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A0265B-E43A-4480-BE0E-D03093A588BC}" type="slidenum">
              <a:rPr lang="en-GB" smtClean="0"/>
              <a:t>36</a:t>
            </a:fld>
            <a:endParaRPr lang="en-GB"/>
          </a:p>
        </p:txBody>
      </p:sp>
      <p:sp>
        <p:nvSpPr>
          <p:cNvPr id="6" name="Rectangle 5"/>
          <p:cNvSpPr/>
          <p:nvPr/>
        </p:nvSpPr>
        <p:spPr>
          <a:xfrm>
            <a:off x="4506686" y="6075145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 smtClean="0">
                <a:latin typeface="Arial" panose="020B0604020202020204" pitchFamily="34" charset="0"/>
              </a:rPr>
              <a:t>[ConceptNet </a:t>
            </a:r>
            <a:r>
              <a:rPr lang="en-US" dirty="0">
                <a:latin typeface="Arial" panose="020B0604020202020204" pitchFamily="34" charset="0"/>
              </a:rPr>
              <a:t>— a practical commonsense reasoning </a:t>
            </a:r>
            <a:r>
              <a:rPr lang="en-US" dirty="0" smtClean="0">
                <a:latin typeface="Arial" panose="020B0604020202020204" pitchFamily="34" charset="0"/>
              </a:rPr>
              <a:t>tool-kit, Liu and Singh, 2004]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/>
          <a:srcRect b="28924"/>
          <a:stretch/>
        </p:blipFill>
        <p:spPr>
          <a:xfrm>
            <a:off x="430130" y="4368115"/>
            <a:ext cx="8489011" cy="17968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6931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Open Mind Common Sense / ConceptNet</a:t>
            </a:r>
            <a:endParaRPr lang="en-US" sz="3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A0265B-E43A-4480-BE0E-D03093A588BC}" type="slidenum">
              <a:rPr lang="en-GB" smtClean="0"/>
              <a:t>37</a:t>
            </a:fld>
            <a:endParaRPr lang="en-GB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3720" y="2074642"/>
            <a:ext cx="7227219" cy="41023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14021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Verbosity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825625"/>
            <a:ext cx="4874683" cy="4530726"/>
          </a:xfrm>
        </p:spPr>
        <p:txBody>
          <a:bodyPr>
            <a:normAutofit fontScale="62500" lnSpcReduction="20000"/>
          </a:bodyPr>
          <a:lstStyle/>
          <a:p>
            <a:r>
              <a:rPr lang="en-US" dirty="0" smtClean="0"/>
              <a:t>2-player game inspired by Taboo</a:t>
            </a:r>
          </a:p>
          <a:p>
            <a:r>
              <a:rPr lang="en-US" dirty="0" smtClean="0"/>
              <a:t>Narrator must describe a word by </a:t>
            </a:r>
            <a:r>
              <a:rPr lang="en-US" dirty="0" err="1" smtClean="0"/>
              <a:t>fillig</a:t>
            </a:r>
            <a:r>
              <a:rPr lang="en-US" dirty="0" smtClean="0"/>
              <a:t> blanks in templates</a:t>
            </a:r>
          </a:p>
          <a:p>
            <a:pPr lvl="1"/>
            <a:r>
              <a:rPr lang="en-US" dirty="0"/>
              <a:t>___ is a kind of ___. Allows for hierarchical categorization. </a:t>
            </a:r>
            <a:endParaRPr lang="en-US" dirty="0" smtClean="0"/>
          </a:p>
          <a:p>
            <a:pPr lvl="1"/>
            <a:r>
              <a:rPr lang="en-US" dirty="0" smtClean="0"/>
              <a:t>___ </a:t>
            </a:r>
            <a:r>
              <a:rPr lang="en-US" dirty="0"/>
              <a:t>is used for ___. Provides information about the purpose of a word</a:t>
            </a:r>
            <a:r>
              <a:rPr lang="en-US" dirty="0" smtClean="0"/>
              <a:t>.</a:t>
            </a:r>
          </a:p>
          <a:p>
            <a:pPr lvl="1"/>
            <a:r>
              <a:rPr lang="en-US" dirty="0" smtClean="0"/>
              <a:t>___ </a:t>
            </a:r>
            <a:r>
              <a:rPr lang="en-US" dirty="0"/>
              <a:t>is typically near/in/on ___ (three templates). Provide spatial data</a:t>
            </a:r>
            <a:r>
              <a:rPr lang="en-US" dirty="0" smtClean="0"/>
              <a:t>.</a:t>
            </a:r>
          </a:p>
          <a:p>
            <a:pPr lvl="1"/>
            <a:r>
              <a:rPr lang="en-US" dirty="0" smtClean="0"/>
              <a:t>___ </a:t>
            </a:r>
            <a:r>
              <a:rPr lang="en-US" dirty="0"/>
              <a:t>is the opposite of ___ / ___ is related to ___(two templates). Provide data about basic relations between words.</a:t>
            </a:r>
            <a:endParaRPr lang="en-US" dirty="0" smtClean="0"/>
          </a:p>
          <a:p>
            <a:r>
              <a:rPr lang="en-US" dirty="0" smtClean="0"/>
              <a:t>Templates give rise to CSK assertions</a:t>
            </a:r>
          </a:p>
          <a:p>
            <a:r>
              <a:rPr lang="en-US" dirty="0" smtClean="0"/>
              <a:t>Verification via automated narrator that replays human assertions</a:t>
            </a:r>
          </a:p>
          <a:p>
            <a:r>
              <a:rPr lang="en-US" dirty="0" smtClean="0"/>
              <a:t>Used to feed ConceptNet</a:t>
            </a:r>
          </a:p>
          <a:p>
            <a:r>
              <a:rPr lang="en-US" dirty="0" smtClean="0"/>
              <a:t>High-quality: 85% of sentences rated as correct by 6/6 annotators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A0265B-E43A-4480-BE0E-D03093A588BC}" type="slidenum">
              <a:rPr lang="en-GB" smtClean="0"/>
              <a:t>38</a:t>
            </a:fld>
            <a:endParaRPr lang="en-GB"/>
          </a:p>
        </p:txBody>
      </p:sp>
      <p:sp>
        <p:nvSpPr>
          <p:cNvPr id="5" name="TextBox 4"/>
          <p:cNvSpPr txBox="1"/>
          <p:nvPr/>
        </p:nvSpPr>
        <p:spPr>
          <a:xfrm>
            <a:off x="6358294" y="6171685"/>
            <a:ext cx="29379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[</a:t>
            </a:r>
            <a:r>
              <a:rPr lang="en-US" dirty="0" err="1" smtClean="0"/>
              <a:t>Ahn</a:t>
            </a:r>
            <a:r>
              <a:rPr lang="en-US" dirty="0" smtClean="0"/>
              <a:t> et al., 2006]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16580" y="1690689"/>
            <a:ext cx="3681882" cy="39946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95511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Atomic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548882"/>
            <a:ext cx="7886700" cy="4628081"/>
          </a:xfrm>
        </p:spPr>
        <p:txBody>
          <a:bodyPr/>
          <a:lstStyle/>
          <a:p>
            <a:r>
              <a:rPr lang="en-US" dirty="0" smtClean="0"/>
              <a:t>Targets event knowledge</a:t>
            </a:r>
          </a:p>
          <a:p>
            <a:pPr marL="0" indent="0">
              <a:buNone/>
            </a:pPr>
            <a:r>
              <a:rPr lang="en-US" sz="1400" dirty="0" smtClean="0"/>
              <a:t>			https</a:t>
            </a:r>
            <a:r>
              <a:rPr lang="en-US" sz="1400" dirty="0"/>
              <a:t>://mosaickg.apps.allenai.org/kg_atomic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A0265B-E43A-4480-BE0E-D03093A588BC}" type="slidenum">
              <a:rPr lang="en-GB" smtClean="0"/>
              <a:t>39</a:t>
            </a:fld>
            <a:endParaRPr lang="en-GB"/>
          </a:p>
        </p:txBody>
      </p:sp>
      <p:sp>
        <p:nvSpPr>
          <p:cNvPr id="5" name="TextBox 4"/>
          <p:cNvSpPr txBox="1"/>
          <p:nvPr/>
        </p:nvSpPr>
        <p:spPr>
          <a:xfrm>
            <a:off x="5875866" y="6419321"/>
            <a:ext cx="3048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[Sap et al., AAAI 2019]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5133" y="2424506"/>
            <a:ext cx="5537729" cy="3931845"/>
          </a:xfrm>
          <a:prstGeom prst="rect">
            <a:avLst/>
          </a:prstGeom>
        </p:spPr>
      </p:pic>
      <p:sp>
        <p:nvSpPr>
          <p:cNvPr id="7" name="Arc 6"/>
          <p:cNvSpPr/>
          <p:nvPr/>
        </p:nvSpPr>
        <p:spPr>
          <a:xfrm>
            <a:off x="5414698" y="5308600"/>
            <a:ext cx="1925902" cy="211667"/>
          </a:xfrm>
          <a:prstGeom prst="arc">
            <a:avLst>
              <a:gd name="adj1" fmla="val 16200000"/>
              <a:gd name="adj2" fmla="val 1017335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Arc 7"/>
          <p:cNvSpPr/>
          <p:nvPr/>
        </p:nvSpPr>
        <p:spPr>
          <a:xfrm>
            <a:off x="5473964" y="5583237"/>
            <a:ext cx="1925902" cy="177799"/>
          </a:xfrm>
          <a:prstGeom prst="arc">
            <a:avLst>
              <a:gd name="adj1" fmla="val 11445480"/>
              <a:gd name="adj2" fmla="val 5509077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7469717" y="5238523"/>
            <a:ext cx="19473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Redundancies!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20393919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Simon </a:t>
            </a:r>
            <a:r>
              <a:rPr lang="en-US" dirty="0" err="1" smtClean="0"/>
              <a:t>Razniewski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sz="2200" dirty="0" smtClean="0"/>
              <a:t>Senior Researcher </a:t>
            </a:r>
            <a:r>
              <a:rPr lang="en-US" sz="2200" dirty="0"/>
              <a:t>at MPII, </a:t>
            </a:r>
            <a:r>
              <a:rPr lang="en-US" sz="2200" dirty="0" smtClean="0"/>
              <a:t>Department 5</a:t>
            </a:r>
          </a:p>
          <a:p>
            <a:r>
              <a:rPr lang="en-US" sz="2200" dirty="0" smtClean="0"/>
              <a:t>Heading </a:t>
            </a:r>
            <a:r>
              <a:rPr lang="en-US" sz="2200" dirty="0">
                <a:solidFill>
                  <a:schemeClr val="accent1"/>
                </a:solidFill>
              </a:rPr>
              <a:t>“Knowledge Base Construction and Quality”</a:t>
            </a:r>
            <a:r>
              <a:rPr lang="en-US" sz="2200" dirty="0" smtClean="0"/>
              <a:t> area</a:t>
            </a:r>
            <a:endParaRPr lang="en-US" sz="2200" dirty="0"/>
          </a:p>
          <a:p>
            <a:endParaRPr lang="en-US" sz="2200" dirty="0" smtClean="0"/>
          </a:p>
          <a:p>
            <a:r>
              <a:rPr lang="en-US" sz="2200" dirty="0" smtClean="0"/>
              <a:t>Background</a:t>
            </a:r>
            <a:endParaRPr lang="en-US" sz="2200" dirty="0"/>
          </a:p>
          <a:p>
            <a:pPr lvl="1"/>
            <a:r>
              <a:rPr lang="en-US" sz="1800" dirty="0" smtClean="0"/>
              <a:t>Assistant </a:t>
            </a:r>
            <a:r>
              <a:rPr lang="en-US" sz="1800" dirty="0"/>
              <a:t>professor at </a:t>
            </a:r>
            <a:r>
              <a:rPr lang="en-US" sz="1800" dirty="0">
                <a:solidFill>
                  <a:schemeClr val="accent1"/>
                </a:solidFill>
              </a:rPr>
              <a:t>FU </a:t>
            </a:r>
            <a:r>
              <a:rPr lang="en-US" sz="1800" dirty="0" err="1">
                <a:solidFill>
                  <a:schemeClr val="accent1"/>
                </a:solidFill>
              </a:rPr>
              <a:t>Bozen</a:t>
            </a:r>
            <a:r>
              <a:rPr lang="en-US" sz="1800" dirty="0">
                <a:solidFill>
                  <a:schemeClr val="accent1"/>
                </a:solidFill>
              </a:rPr>
              <a:t>-Bolzano</a:t>
            </a:r>
            <a:r>
              <a:rPr lang="en-US" sz="1800" dirty="0"/>
              <a:t>, Italy, </a:t>
            </a:r>
            <a:r>
              <a:rPr lang="en-US" sz="1800" dirty="0" smtClean="0"/>
              <a:t>2014-2017</a:t>
            </a:r>
          </a:p>
          <a:p>
            <a:pPr lvl="1"/>
            <a:r>
              <a:rPr lang="en-US" sz="1800" dirty="0" smtClean="0"/>
              <a:t>Extended visits at </a:t>
            </a:r>
            <a:r>
              <a:rPr lang="en-US" sz="1800" dirty="0" smtClean="0">
                <a:solidFill>
                  <a:schemeClr val="accent1"/>
                </a:solidFill>
              </a:rPr>
              <a:t>AT&amp;T Labs-Research, University of Queensland, UC San Diego</a:t>
            </a:r>
            <a:endParaRPr lang="en-US" sz="1800" dirty="0">
              <a:solidFill>
                <a:schemeClr val="accent1"/>
              </a:solidFill>
            </a:endParaRPr>
          </a:p>
          <a:p>
            <a:pPr lvl="1"/>
            <a:r>
              <a:rPr lang="en-US" sz="1800" dirty="0"/>
              <a:t>PhD </a:t>
            </a:r>
            <a:r>
              <a:rPr lang="en-US" sz="1800" dirty="0" smtClean="0">
                <a:solidFill>
                  <a:schemeClr val="accent1"/>
                </a:solidFill>
              </a:rPr>
              <a:t>FU </a:t>
            </a:r>
            <a:r>
              <a:rPr lang="en-US" sz="1800" dirty="0" err="1" smtClean="0">
                <a:solidFill>
                  <a:schemeClr val="accent1"/>
                </a:solidFill>
              </a:rPr>
              <a:t>Bozen</a:t>
            </a:r>
            <a:r>
              <a:rPr lang="en-US" sz="1800" dirty="0" smtClean="0">
                <a:solidFill>
                  <a:schemeClr val="accent1"/>
                </a:solidFill>
              </a:rPr>
              <a:t>-Bolzano</a:t>
            </a:r>
            <a:r>
              <a:rPr lang="en-US" sz="1800" dirty="0" smtClean="0"/>
              <a:t>, </a:t>
            </a:r>
            <a:r>
              <a:rPr lang="en-US" sz="1800" dirty="0"/>
              <a:t>2014</a:t>
            </a:r>
          </a:p>
          <a:p>
            <a:pPr lvl="1"/>
            <a:r>
              <a:rPr lang="en-US" sz="1800" dirty="0" err="1"/>
              <a:t>Diplom</a:t>
            </a:r>
            <a:r>
              <a:rPr lang="en-US" sz="1800" dirty="0"/>
              <a:t> at </a:t>
            </a:r>
            <a:r>
              <a:rPr lang="en-US" sz="1800" dirty="0">
                <a:solidFill>
                  <a:schemeClr val="accent1"/>
                </a:solidFill>
              </a:rPr>
              <a:t>TU Dresden</a:t>
            </a:r>
            <a:r>
              <a:rPr lang="en-US" sz="1800" dirty="0"/>
              <a:t>, 2010</a:t>
            </a:r>
          </a:p>
          <a:p>
            <a:endParaRPr lang="en-US" dirty="0" smtClean="0"/>
          </a:p>
          <a:p>
            <a:r>
              <a:rPr lang="en-US" sz="2200" dirty="0" smtClean="0"/>
              <a:t>Background:</a:t>
            </a:r>
            <a:endParaRPr lang="en-US" sz="2200" dirty="0"/>
          </a:p>
          <a:p>
            <a:pPr lvl="1"/>
            <a:r>
              <a:rPr lang="en-US" sz="1800" dirty="0">
                <a:solidFill>
                  <a:schemeClr val="accent1"/>
                </a:solidFill>
              </a:rPr>
              <a:t>Logics, databases, Semantic Web</a:t>
            </a:r>
          </a:p>
          <a:p>
            <a:pPr lvl="1"/>
            <a:r>
              <a:rPr lang="en-US" sz="1800" dirty="0">
                <a:solidFill>
                  <a:schemeClr val="accent1"/>
                </a:solidFill>
              </a:rPr>
              <a:t>More recently IR, </a:t>
            </a:r>
            <a:r>
              <a:rPr lang="en-US" sz="1800" dirty="0" smtClean="0">
                <a:solidFill>
                  <a:schemeClr val="accent1"/>
                </a:solidFill>
              </a:rPr>
              <a:t>(applied) </a:t>
            </a:r>
            <a:r>
              <a:rPr lang="en-US" sz="1800" dirty="0">
                <a:solidFill>
                  <a:schemeClr val="accent1"/>
                </a:solidFill>
              </a:rPr>
              <a:t>NLP, ML, </a:t>
            </a:r>
            <a:r>
              <a:rPr lang="en-US" sz="1800" dirty="0" smtClean="0">
                <a:solidFill>
                  <a:schemeClr val="accent1"/>
                </a:solidFill>
              </a:rPr>
              <a:t>…</a:t>
            </a:r>
            <a:endParaRPr lang="en-US" dirty="0"/>
          </a:p>
          <a:p>
            <a:endParaRPr lang="en-US" sz="2000" dirty="0"/>
          </a:p>
          <a:p>
            <a:r>
              <a:rPr lang="en-US" sz="2200" dirty="0"/>
              <a:t>Research </a:t>
            </a:r>
            <a:r>
              <a:rPr lang="en-US" sz="2200" dirty="0" smtClean="0"/>
              <a:t>interests:</a:t>
            </a:r>
            <a:endParaRPr lang="en-US" sz="2200" dirty="0"/>
          </a:p>
          <a:p>
            <a:pPr lvl="1">
              <a:buFont typeface="Wingdings" pitchFamily="2" charset="2"/>
              <a:buChar char="§"/>
            </a:pPr>
            <a:r>
              <a:rPr lang="en-US" sz="1800" dirty="0" smtClean="0">
                <a:solidFill>
                  <a:schemeClr val="accent1"/>
                </a:solidFill>
              </a:rPr>
              <a:t>Information extraction, knowledge base construction, data quality, …</a:t>
            </a:r>
          </a:p>
          <a:p>
            <a:pPr lvl="1">
              <a:buFont typeface="Wingdings" pitchFamily="2" charset="2"/>
              <a:buChar char="§"/>
            </a:pPr>
            <a:endParaRPr lang="en-US" sz="1800" dirty="0">
              <a:solidFill>
                <a:schemeClr val="accent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BD2AF1-E3F7-4EC9-8368-99951890183C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15805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Atomic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825625"/>
            <a:ext cx="4332817" cy="4351338"/>
          </a:xfrm>
        </p:spPr>
        <p:txBody>
          <a:bodyPr>
            <a:normAutofit fontScale="92500"/>
          </a:bodyPr>
          <a:lstStyle/>
          <a:p>
            <a:r>
              <a:rPr lang="en-US" dirty="0" smtClean="0"/>
              <a:t>Archetype of large-scale paid crowdsourcing</a:t>
            </a:r>
          </a:p>
          <a:p>
            <a:r>
              <a:rPr lang="en-US" dirty="0" smtClean="0"/>
              <a:t>Subjects from text extraction (24k event phrases)</a:t>
            </a:r>
          </a:p>
          <a:p>
            <a:r>
              <a:rPr lang="en-US" dirty="0" smtClean="0"/>
              <a:t>Statement creation</a:t>
            </a:r>
          </a:p>
          <a:p>
            <a:pPr lvl="1"/>
            <a:r>
              <a:rPr lang="en-US" dirty="0" smtClean="0"/>
              <a:t>3 workers per subject</a:t>
            </a:r>
          </a:p>
          <a:p>
            <a:pPr lvl="1"/>
            <a:r>
              <a:rPr lang="en-US" dirty="0" smtClean="0"/>
              <a:t>Free-form interface</a:t>
            </a:r>
          </a:p>
          <a:p>
            <a:pPr lvl="1"/>
            <a:r>
              <a:rPr lang="en-US" dirty="0" smtClean="0"/>
              <a:t>~12$/hour</a:t>
            </a:r>
          </a:p>
          <a:p>
            <a:pPr lvl="1"/>
            <a:r>
              <a:rPr lang="en-US" dirty="0" smtClean="0"/>
              <a:t>300k statements</a:t>
            </a:r>
          </a:p>
          <a:p>
            <a:pPr lvl="1"/>
            <a:r>
              <a:rPr lang="en-US" dirty="0" smtClean="0"/>
              <a:t>3*5 minute/subject (?) </a:t>
            </a:r>
            <a:r>
              <a:rPr lang="en-US" dirty="0" smtClean="0">
                <a:sym typeface="Wingdings" panose="05000000000000000000" pitchFamily="2" charset="2"/>
              </a:rPr>
              <a:t> ~$100k cost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A0265B-E43A-4480-BE0E-D03093A588BC}" type="slidenum">
              <a:rPr lang="en-GB" smtClean="0"/>
              <a:t>40</a:t>
            </a:fld>
            <a:endParaRPr lang="en-GB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64100" y="1360521"/>
            <a:ext cx="4068233" cy="45312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14119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Quasimodo evaluation data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Not a KB construction effort!</a:t>
            </a:r>
          </a:p>
          <a:p>
            <a:r>
              <a:rPr lang="en-US" dirty="0" smtClean="0"/>
              <a:t>Only tiny slice of humans data for evaluation</a:t>
            </a:r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    </a:t>
            </a:r>
            <a:r>
              <a:rPr lang="en-US" sz="1400" dirty="0" smtClean="0">
                <a:hlinkClick r:id="rId2"/>
              </a:rPr>
              <a:t>https</a:t>
            </a:r>
            <a:r>
              <a:rPr lang="en-US" sz="1400" dirty="0">
                <a:hlinkClick r:id="rId2"/>
              </a:rPr>
              <a:t>://</a:t>
            </a:r>
            <a:r>
              <a:rPr lang="en-US" sz="1400" dirty="0" smtClean="0">
                <a:hlinkClick r:id="rId2"/>
              </a:rPr>
              <a:t>www.mpi-inf.mpg.de/fileadmin/inf/d5/research/quasimodo/CSK-crowd-for-recall.xlsx</a:t>
            </a:r>
            <a:endParaRPr lang="en-US" sz="1400" dirty="0" smtClean="0"/>
          </a:p>
          <a:p>
            <a:pPr marL="0" indent="0">
              <a:buNone/>
            </a:pPr>
            <a:r>
              <a:rPr lang="en-US" dirty="0"/>
              <a:t>2400 statements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A0265B-E43A-4480-BE0E-D03093A588BC}" type="slidenum">
              <a:rPr lang="en-GB" smtClean="0"/>
              <a:t>41</a:t>
            </a:fld>
            <a:endParaRPr lang="en-GB"/>
          </a:p>
        </p:txBody>
      </p:sp>
      <p:sp>
        <p:nvSpPr>
          <p:cNvPr id="5" name="TextBox 4"/>
          <p:cNvSpPr txBox="1"/>
          <p:nvPr/>
        </p:nvSpPr>
        <p:spPr>
          <a:xfrm>
            <a:off x="4038600" y="5943600"/>
            <a:ext cx="31411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[Romero et al., CIKM 2019]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059" y="4109498"/>
            <a:ext cx="8981881" cy="11042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16493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A0265B-E43A-4480-BE0E-D03093A588BC}" type="slidenum">
              <a:rPr lang="en-GB" smtClean="0"/>
              <a:t>42</a:t>
            </a:fld>
            <a:endParaRPr lang="en-GB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3320" y="365126"/>
            <a:ext cx="5717377" cy="327130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7120" y="3841890"/>
            <a:ext cx="4576755" cy="84017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5"/>
          <a:srcRect r="14011"/>
          <a:stretch/>
        </p:blipFill>
        <p:spPr>
          <a:xfrm>
            <a:off x="5226709" y="1378865"/>
            <a:ext cx="3527824" cy="4213105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247120" y="4960906"/>
            <a:ext cx="723953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Still lots of misunderstandings</a:t>
            </a:r>
          </a:p>
          <a:p>
            <a:r>
              <a:rPr lang="en-US" dirty="0" smtClean="0">
                <a:solidFill>
                  <a:srgbClr val="00B050"/>
                </a:solidFill>
              </a:rPr>
              <a:t>“I know a surgeon”</a:t>
            </a:r>
          </a:p>
          <a:p>
            <a:r>
              <a:rPr lang="en-US" dirty="0" smtClean="0">
                <a:solidFill>
                  <a:srgbClr val="00B050"/>
                </a:solidFill>
              </a:rPr>
              <a:t>“U</a:t>
            </a:r>
            <a:r>
              <a:rPr lang="es-ES" dirty="0" smtClean="0">
                <a:solidFill>
                  <a:srgbClr val="00B050"/>
                </a:solidFill>
              </a:rPr>
              <a:t>n </a:t>
            </a:r>
            <a:r>
              <a:rPr lang="es-ES" dirty="0">
                <a:solidFill>
                  <a:srgbClr val="00B050"/>
                </a:solidFill>
              </a:rPr>
              <a:t>cirujano es un gran </a:t>
            </a:r>
            <a:r>
              <a:rPr lang="es-ES" dirty="0" smtClean="0">
                <a:solidFill>
                  <a:srgbClr val="00B050"/>
                </a:solidFill>
              </a:rPr>
              <a:t>hombre”</a:t>
            </a:r>
          </a:p>
          <a:p>
            <a:r>
              <a:rPr lang="es-ES" dirty="0" smtClean="0">
                <a:solidFill>
                  <a:srgbClr val="00B050"/>
                </a:solidFill>
              </a:rPr>
              <a:t>“</a:t>
            </a:r>
            <a:r>
              <a:rPr lang="es-ES" dirty="0" err="1" smtClean="0">
                <a:solidFill>
                  <a:srgbClr val="00B050"/>
                </a:solidFill>
              </a:rPr>
              <a:t>The</a:t>
            </a:r>
            <a:r>
              <a:rPr lang="es-ES" dirty="0" smtClean="0">
                <a:solidFill>
                  <a:srgbClr val="00B050"/>
                </a:solidFill>
              </a:rPr>
              <a:t> </a:t>
            </a:r>
            <a:r>
              <a:rPr lang="es-ES" dirty="0" err="1" smtClean="0">
                <a:solidFill>
                  <a:srgbClr val="00B050"/>
                </a:solidFill>
              </a:rPr>
              <a:t>heart</a:t>
            </a:r>
            <a:r>
              <a:rPr lang="es-ES" dirty="0" smtClean="0">
                <a:solidFill>
                  <a:srgbClr val="00B050"/>
                </a:solidFill>
              </a:rPr>
              <a:t> </a:t>
            </a:r>
            <a:r>
              <a:rPr lang="es-ES" dirty="0" err="1" smtClean="0">
                <a:solidFill>
                  <a:srgbClr val="00B050"/>
                </a:solidFill>
              </a:rPr>
              <a:t>surgeon</a:t>
            </a:r>
            <a:r>
              <a:rPr lang="es-ES" dirty="0" smtClean="0">
                <a:solidFill>
                  <a:srgbClr val="00B050"/>
                </a:solidFill>
              </a:rPr>
              <a:t>”</a:t>
            </a:r>
            <a:endParaRPr lang="en-US" dirty="0">
              <a:solidFill>
                <a:srgbClr val="00B05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23319" y="6176963"/>
            <a:ext cx="548965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ym typeface="Wingdings" panose="05000000000000000000" pitchFamily="2" charset="2"/>
              </a:rPr>
              <a:t> Second round of peer filtering might help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619303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Wikidata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Collaborative knowledge base construction effort</a:t>
            </a:r>
          </a:p>
          <a:p>
            <a:r>
              <a:rPr lang="en-US" dirty="0" smtClean="0"/>
              <a:t>Under umbrella of Wikimedia foundation</a:t>
            </a:r>
          </a:p>
          <a:p>
            <a:r>
              <a:rPr lang="en-US" dirty="0" smtClean="0"/>
              <a:t>Best public source on encyclopedic knowledge today</a:t>
            </a:r>
          </a:p>
          <a:p>
            <a:r>
              <a:rPr lang="en-US" dirty="0" smtClean="0"/>
              <a:t>Commonsense:</a:t>
            </a:r>
          </a:p>
          <a:p>
            <a:pPr lvl="1"/>
            <a:r>
              <a:rPr lang="en-US" dirty="0" smtClean="0"/>
              <a:t>Comparably lower coverage</a:t>
            </a:r>
          </a:p>
          <a:p>
            <a:pPr lvl="1"/>
            <a:r>
              <a:rPr lang="en-US" dirty="0" smtClean="0"/>
              <a:t>Roughly comparable to </a:t>
            </a:r>
            <a:r>
              <a:rPr lang="en-US" dirty="0" err="1" smtClean="0"/>
              <a:t>ConceptNet</a:t>
            </a:r>
            <a:endParaRPr lang="en-US" dirty="0" smtClean="0"/>
          </a:p>
          <a:p>
            <a:pPr lvl="1"/>
            <a:r>
              <a:rPr lang="en-US" dirty="0" smtClean="0"/>
              <a:t>Growing…to be monitored</a:t>
            </a:r>
          </a:p>
          <a:p>
            <a:pPr lvl="1"/>
            <a:endParaRPr lang="en-US" dirty="0"/>
          </a:p>
          <a:p>
            <a:pPr marL="457200" lvl="1" indent="0">
              <a:buNone/>
            </a:pPr>
            <a:r>
              <a:rPr lang="en-US" dirty="0" smtClean="0"/>
              <a:t>					[</a:t>
            </a:r>
            <a:r>
              <a:rPr lang="en-US" dirty="0" err="1" smtClean="0"/>
              <a:t>Ilievski</a:t>
            </a:r>
            <a:r>
              <a:rPr lang="en-US" dirty="0" smtClean="0"/>
              <a:t> et al, </a:t>
            </a:r>
            <a:r>
              <a:rPr lang="en-US" dirty="0" err="1" smtClean="0"/>
              <a:t>Arxiv</a:t>
            </a:r>
            <a:r>
              <a:rPr lang="en-US" dirty="0" smtClean="0"/>
              <a:t> 2020]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A0265B-E43A-4480-BE0E-D03093A588BC}" type="slidenum">
              <a:rPr lang="en-GB" smtClean="0"/>
              <a:t>43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579132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Crowdsourcing - Summary</a:t>
            </a:r>
            <a:endParaRPr lang="en-US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/>
          </p:nvPr>
        </p:nvGraphicFramePr>
        <p:xfrm>
          <a:off x="628650" y="1825625"/>
          <a:ext cx="6309360" cy="38455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77340">
                  <a:extLst>
                    <a:ext uri="{9D8B030D-6E8A-4147-A177-3AD203B41FA5}">
                      <a16:colId xmlns:a16="http://schemas.microsoft.com/office/drawing/2014/main" val="2934112972"/>
                    </a:ext>
                  </a:extLst>
                </a:gridCol>
                <a:gridCol w="1577340">
                  <a:extLst>
                    <a:ext uri="{9D8B030D-6E8A-4147-A177-3AD203B41FA5}">
                      <a16:colId xmlns:a16="http://schemas.microsoft.com/office/drawing/2014/main" val="1009619153"/>
                    </a:ext>
                  </a:extLst>
                </a:gridCol>
                <a:gridCol w="1577340">
                  <a:extLst>
                    <a:ext uri="{9D8B030D-6E8A-4147-A177-3AD203B41FA5}">
                      <a16:colId xmlns:a16="http://schemas.microsoft.com/office/drawing/2014/main" val="907492148"/>
                    </a:ext>
                  </a:extLst>
                </a:gridCol>
                <a:gridCol w="1577340">
                  <a:extLst>
                    <a:ext uri="{9D8B030D-6E8A-4147-A177-3AD203B41FA5}">
                      <a16:colId xmlns:a16="http://schemas.microsoft.com/office/drawing/2014/main" val="354692866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Project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Focus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#statements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Notes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4912638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WordNet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Taxonomical relations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175k </a:t>
                      </a:r>
                      <a:r>
                        <a:rPr lang="en-US" dirty="0" err="1" smtClean="0"/>
                        <a:t>synsets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Expert-built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2168166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Cyc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General statements</a:t>
                      </a:r>
                      <a:r>
                        <a:rPr lang="en-US" baseline="0" dirty="0" smtClean="0"/>
                        <a:t> and rules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OpenCyc</a:t>
                      </a:r>
                      <a:r>
                        <a:rPr lang="en-US" dirty="0" smtClean="0"/>
                        <a:t>: ~2 M statements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Expert-built, closed</a:t>
                      </a:r>
                      <a:r>
                        <a:rPr lang="en-US" baseline="0" dirty="0" smtClean="0"/>
                        <a:t> source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8153999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ConceptNet</a:t>
                      </a:r>
                      <a:endParaRPr lang="en-US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Object properties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1.6 M statements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9870009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Atomic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Events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877k statements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4611063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Wikidata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Object</a:t>
                      </a:r>
                      <a:r>
                        <a:rPr lang="en-US" baseline="0" dirty="0" smtClean="0"/>
                        <a:t> properties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100k CSK</a:t>
                      </a:r>
                      <a:r>
                        <a:rPr lang="en-US" baseline="0" dirty="0" smtClean="0"/>
                        <a:t> statements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Editable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04416784"/>
                  </a:ext>
                </a:extLst>
              </a:tr>
            </a:tbl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A0265B-E43A-4480-BE0E-D03093A588BC}" type="slidenum">
              <a:rPr lang="en-GB" smtClean="0"/>
              <a:t>44</a:t>
            </a:fld>
            <a:endParaRPr lang="en-GB"/>
          </a:p>
        </p:txBody>
      </p:sp>
      <p:sp>
        <p:nvSpPr>
          <p:cNvPr id="7" name="TextBox 6"/>
          <p:cNvSpPr txBox="1"/>
          <p:nvPr/>
        </p:nvSpPr>
        <p:spPr>
          <a:xfrm>
            <a:off x="466531" y="5756988"/>
            <a:ext cx="501986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Limited by volunteer effort/money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Targeted domains in reach for industrial efforts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Quality assurance important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366270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49" y="1825625"/>
            <a:ext cx="7973483" cy="4786842"/>
          </a:xfrm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dirty="0" smtClean="0"/>
              <a:t>Motivation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Knowledge representation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Crowdsourcing</a:t>
            </a:r>
          </a:p>
          <a:p>
            <a:pPr marL="514350" indent="-514350">
              <a:buFont typeface="+mj-lt"/>
              <a:buAutoNum type="arabicPeriod"/>
            </a:pPr>
            <a:r>
              <a:rPr lang="en-US" b="1" dirty="0" smtClean="0"/>
              <a:t>Text Extraction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Transformer-based techniques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Consolidation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Summary and Outlook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A0265B-E43A-4480-BE0E-D03093A588BC}" type="slidenum">
              <a:rPr lang="en-GB" smtClean="0"/>
              <a:t>45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906033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Text extraction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en-US" dirty="0" smtClean="0"/>
              <a:t>Text extraction topic of long attention in </a:t>
            </a:r>
            <a:r>
              <a:rPr lang="en-US" dirty="0" smtClean="0">
                <a:solidFill>
                  <a:srgbClr val="0070C0"/>
                </a:solidFill>
              </a:rPr>
              <a:t>KBC/NLP</a:t>
            </a:r>
          </a:p>
          <a:p>
            <a:r>
              <a:rPr lang="en-US" dirty="0" smtClean="0"/>
              <a:t>Idea: </a:t>
            </a:r>
            <a:r>
              <a:rPr lang="en-US" dirty="0" smtClean="0">
                <a:solidFill>
                  <a:srgbClr val="0070C0"/>
                </a:solidFill>
              </a:rPr>
              <a:t>Exploit patterns/commonalities </a:t>
            </a:r>
            <a:r>
              <a:rPr lang="en-US" dirty="0" smtClean="0"/>
              <a:t>in natural language in order to extract commonsense knowledge</a:t>
            </a:r>
          </a:p>
          <a:p>
            <a:pPr lvl="1"/>
            <a:r>
              <a:rPr lang="en-US" dirty="0" smtClean="0"/>
              <a:t>Lynx eat hares</a:t>
            </a:r>
          </a:p>
          <a:p>
            <a:pPr lvl="1"/>
            <a:r>
              <a:rPr lang="en-US" dirty="0" smtClean="0"/>
              <a:t>Elephants eat grass</a:t>
            </a:r>
          </a:p>
          <a:p>
            <a:pPr lvl="1">
              <a:buFont typeface="Wingdings" panose="05000000000000000000" pitchFamily="2" charset="2"/>
              <a:buChar char="à"/>
            </a:pPr>
            <a:r>
              <a:rPr lang="en-US" dirty="0" smtClean="0"/>
              <a:t>_ eats _</a:t>
            </a:r>
          </a:p>
          <a:p>
            <a:pPr marL="457200" lvl="1" indent="0">
              <a:buNone/>
            </a:pPr>
            <a:endParaRPr lang="en-US" dirty="0" smtClean="0"/>
          </a:p>
          <a:p>
            <a:r>
              <a:rPr lang="en-US" dirty="0" smtClean="0">
                <a:solidFill>
                  <a:srgbClr val="0070C0"/>
                </a:solidFill>
              </a:rPr>
              <a:t>Design points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dirty="0" smtClean="0"/>
              <a:t>Choice of sources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dirty="0" smtClean="0"/>
              <a:t>Choice of extraction method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dirty="0" smtClean="0"/>
              <a:t>Choice of consolidation</a:t>
            </a:r>
          </a:p>
          <a:p>
            <a:endParaRPr lang="en-US" dirty="0" smtClean="0"/>
          </a:p>
          <a:p>
            <a:r>
              <a:rPr lang="en-US" dirty="0" smtClean="0">
                <a:solidFill>
                  <a:srgbClr val="0070C0"/>
                </a:solidFill>
              </a:rPr>
              <a:t>Prominent projects:</a:t>
            </a:r>
          </a:p>
          <a:p>
            <a:pPr lvl="1"/>
            <a:r>
              <a:rPr lang="en-US" dirty="0" smtClean="0"/>
              <a:t>WebChild</a:t>
            </a:r>
          </a:p>
          <a:p>
            <a:pPr lvl="1"/>
            <a:r>
              <a:rPr lang="en-US" dirty="0" smtClean="0"/>
              <a:t>TupleKB</a:t>
            </a:r>
          </a:p>
          <a:p>
            <a:pPr lvl="1"/>
            <a:r>
              <a:rPr lang="en-US" dirty="0" smtClean="0"/>
              <a:t>Quasimodo</a:t>
            </a:r>
          </a:p>
          <a:p>
            <a:pPr lvl="1"/>
            <a:r>
              <a:rPr lang="en-US" dirty="0" err="1" smtClean="0"/>
              <a:t>DoQ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A0265B-E43A-4480-BE0E-D03093A588BC}" type="slidenum">
              <a:rPr lang="en-GB" smtClean="0"/>
              <a:t>46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056613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Design point 1 – Extraction source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Wikipedia</a:t>
            </a:r>
          </a:p>
          <a:p>
            <a:r>
              <a:rPr lang="en-US" dirty="0" smtClean="0"/>
              <a:t>Books and other dedicated sources</a:t>
            </a:r>
          </a:p>
          <a:p>
            <a:pPr lvl="1"/>
            <a:r>
              <a:rPr lang="en-US" dirty="0" smtClean="0"/>
              <a:t>ARC science corpus</a:t>
            </a:r>
          </a:p>
          <a:p>
            <a:r>
              <a:rPr lang="en-US" dirty="0" smtClean="0"/>
              <a:t>Web crawls</a:t>
            </a:r>
          </a:p>
          <a:p>
            <a:pPr lvl="1"/>
            <a:r>
              <a:rPr lang="en-US" dirty="0" err="1" smtClean="0"/>
              <a:t>ClueWeb</a:t>
            </a:r>
            <a:endParaRPr lang="en-US" dirty="0" smtClean="0"/>
          </a:p>
          <a:p>
            <a:pPr lvl="1"/>
            <a:r>
              <a:rPr lang="en-US" dirty="0" err="1" smtClean="0"/>
              <a:t>CommonCrawl</a:t>
            </a:r>
            <a:endParaRPr lang="en-US" dirty="0" smtClean="0"/>
          </a:p>
          <a:p>
            <a:r>
              <a:rPr lang="en-US" dirty="0" smtClean="0"/>
              <a:t>Web search</a:t>
            </a:r>
          </a:p>
          <a:p>
            <a:r>
              <a:rPr lang="en-US" dirty="0" smtClean="0"/>
              <a:t>Forums</a:t>
            </a:r>
          </a:p>
          <a:p>
            <a:pPr lvl="1"/>
            <a:r>
              <a:rPr lang="en-US" dirty="0" err="1" smtClean="0"/>
              <a:t>Reddit</a:t>
            </a:r>
            <a:endParaRPr lang="en-US" dirty="0" smtClean="0"/>
          </a:p>
          <a:p>
            <a:pPr lvl="1"/>
            <a:r>
              <a:rPr lang="en-US" dirty="0" smtClean="0"/>
              <a:t>Yahoo Answers</a:t>
            </a:r>
          </a:p>
          <a:p>
            <a:r>
              <a:rPr lang="en-US" dirty="0" smtClean="0"/>
              <a:t>Search engine query logs</a:t>
            </a:r>
          </a:p>
          <a:p>
            <a:r>
              <a:rPr lang="en-US" dirty="0" smtClean="0"/>
              <a:t>…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A0265B-E43A-4480-BE0E-D03093A588BC}" type="slidenum">
              <a:rPr lang="en-GB" smtClean="0"/>
              <a:t>47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854786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 smtClean="0"/>
              <a:t>Design point 2 – Extraction scheme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Manual patterns</a:t>
            </a:r>
          </a:p>
          <a:p>
            <a:pPr lvl="1"/>
            <a:r>
              <a:rPr lang="en-US" dirty="0" smtClean="0"/>
              <a:t>Hearst patterns etc.</a:t>
            </a:r>
          </a:p>
          <a:p>
            <a:r>
              <a:rPr lang="en-US" dirty="0" smtClean="0"/>
              <a:t>Co-occurrence</a:t>
            </a:r>
          </a:p>
          <a:p>
            <a:pPr lvl="1"/>
            <a:r>
              <a:rPr lang="en-US" dirty="0" smtClean="0"/>
              <a:t>Window, same sentence, …</a:t>
            </a:r>
          </a:p>
          <a:p>
            <a:r>
              <a:rPr lang="en-US" dirty="0" smtClean="0"/>
              <a:t>Open information extraction</a:t>
            </a:r>
          </a:p>
          <a:p>
            <a:pPr lvl="1"/>
            <a:r>
              <a:rPr lang="en-US" dirty="0" smtClean="0"/>
              <a:t>Any verb phrase</a:t>
            </a:r>
          </a:p>
          <a:p>
            <a:r>
              <a:rPr lang="en-US" dirty="0" smtClean="0"/>
              <a:t>Relation-specific supervised learning</a:t>
            </a:r>
          </a:p>
          <a:p>
            <a:pPr marL="0" indent="0">
              <a:buNone/>
            </a:pP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A0265B-E43A-4480-BE0E-D03093A588BC}" type="slidenum">
              <a:rPr lang="en-GB" smtClean="0"/>
              <a:t>48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465120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Design point 3 – Consolidation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Keep all</a:t>
            </a:r>
          </a:p>
          <a:p>
            <a:r>
              <a:rPr lang="en-US" dirty="0" smtClean="0"/>
              <a:t>Frequency cutoff</a:t>
            </a:r>
          </a:p>
          <a:p>
            <a:pPr lvl="1"/>
            <a:r>
              <a:rPr lang="en-US" dirty="0" smtClean="0"/>
              <a:t>E.g., at least seen 5 times</a:t>
            </a:r>
          </a:p>
          <a:p>
            <a:r>
              <a:rPr lang="en-US" dirty="0"/>
              <a:t>Per-statement consolidation</a:t>
            </a:r>
          </a:p>
          <a:p>
            <a:r>
              <a:rPr lang="en-US" dirty="0" smtClean="0"/>
              <a:t>Joint consolidation</a:t>
            </a:r>
          </a:p>
          <a:p>
            <a:endParaRPr lang="en-US" dirty="0" smtClean="0"/>
          </a:p>
          <a:p>
            <a:r>
              <a:rPr lang="en-US" dirty="0" smtClean="0"/>
              <a:t>See section 6</a:t>
            </a:r>
            <a:endParaRPr lang="en-US" dirty="0"/>
          </a:p>
          <a:p>
            <a:pPr lvl="1"/>
            <a:endParaRPr lang="en-US" dirty="0" smtClean="0"/>
          </a:p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A0265B-E43A-4480-BE0E-D03093A588BC}" type="slidenum">
              <a:rPr lang="en-GB" smtClean="0"/>
              <a:t>49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51319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2"/>
          <p:cNvSpPr txBox="1">
            <a:spLocks/>
          </p:cNvSpPr>
          <p:nvPr/>
        </p:nvSpPr>
        <p:spPr>
          <a:xfrm>
            <a:off x="457200" y="1620254"/>
            <a:ext cx="7908758" cy="602991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9pPr>
          </a:lstStyle>
          <a:p>
            <a:r>
              <a:rPr lang="en-US" sz="2200" dirty="0" smtClean="0">
                <a:solidFill>
                  <a:schemeClr val="tx1"/>
                </a:solidFill>
              </a:rPr>
              <a:t>Department 5:</a:t>
            </a:r>
            <a:r>
              <a:rPr lang="en-US" sz="2200" dirty="0" smtClean="0">
                <a:solidFill>
                  <a:schemeClr val="accent1"/>
                </a:solidFill>
              </a:rPr>
              <a:t> Database and information systems, </a:t>
            </a:r>
            <a:r>
              <a:rPr lang="en-US" sz="2200" dirty="0" smtClean="0">
                <a:solidFill>
                  <a:schemeClr val="tx1"/>
                </a:solidFill>
              </a:rPr>
              <a:t>~25 members</a:t>
            </a:r>
          </a:p>
          <a:p>
            <a:endParaRPr lang="en-US" sz="2200" dirty="0">
              <a:solidFill>
                <a:schemeClr val="accent1"/>
              </a:solidFill>
            </a:endParaRPr>
          </a:p>
          <a:p>
            <a:r>
              <a:rPr lang="en-US" sz="2200" dirty="0" smtClean="0">
                <a:solidFill>
                  <a:schemeClr val="accent1"/>
                </a:solidFill>
              </a:rPr>
              <a:t>Knowledge </a:t>
            </a:r>
            <a:r>
              <a:rPr lang="en-US" sz="2200" dirty="0">
                <a:solidFill>
                  <a:schemeClr val="accent1"/>
                </a:solidFill>
              </a:rPr>
              <a:t>discovery</a:t>
            </a:r>
            <a:r>
              <a:rPr lang="en-US" sz="2200" dirty="0"/>
              <a:t>: </a:t>
            </a:r>
            <a:r>
              <a:rPr lang="en-US" sz="2200" i="1" dirty="0">
                <a:solidFill>
                  <a:schemeClr val="tx1"/>
                </a:solidFill>
              </a:rPr>
              <a:t>extracting</a:t>
            </a:r>
            <a:r>
              <a:rPr lang="en-US" sz="2200" dirty="0">
                <a:solidFill>
                  <a:schemeClr val="tx1"/>
                </a:solidFill>
              </a:rPr>
              <a:t>, </a:t>
            </a:r>
            <a:r>
              <a:rPr lang="en-US" sz="2200" i="1" dirty="0">
                <a:solidFill>
                  <a:schemeClr val="tx1"/>
                </a:solidFill>
              </a:rPr>
              <a:t>organizing</a:t>
            </a:r>
            <a:r>
              <a:rPr lang="en-US" sz="2200" dirty="0">
                <a:solidFill>
                  <a:schemeClr val="tx1"/>
                </a:solidFill>
              </a:rPr>
              <a:t>, </a:t>
            </a:r>
            <a:r>
              <a:rPr lang="en-US" sz="2200" i="1" dirty="0">
                <a:solidFill>
                  <a:schemeClr val="tx1"/>
                </a:solidFill>
              </a:rPr>
              <a:t>searching</a:t>
            </a:r>
            <a:r>
              <a:rPr lang="en-US" sz="2200" dirty="0">
                <a:solidFill>
                  <a:schemeClr val="tx1"/>
                </a:solidFill>
              </a:rPr>
              <a:t>, </a:t>
            </a:r>
            <a:r>
              <a:rPr lang="en-US" sz="2200" i="1" dirty="0">
                <a:solidFill>
                  <a:schemeClr val="tx1"/>
                </a:solidFill>
              </a:rPr>
              <a:t>exploring</a:t>
            </a:r>
            <a:r>
              <a:rPr lang="en-US" sz="2200" dirty="0">
                <a:solidFill>
                  <a:schemeClr val="tx1"/>
                </a:solidFill>
              </a:rPr>
              <a:t> and </a:t>
            </a:r>
            <a:r>
              <a:rPr lang="en-US" sz="2200" i="1" dirty="0">
                <a:solidFill>
                  <a:schemeClr val="tx1"/>
                </a:solidFill>
              </a:rPr>
              <a:t>ranking</a:t>
            </a:r>
            <a:r>
              <a:rPr lang="en-US" sz="2200" dirty="0">
                <a:solidFill>
                  <a:schemeClr val="tx1"/>
                </a:solidFill>
              </a:rPr>
              <a:t> </a:t>
            </a:r>
            <a:r>
              <a:rPr lang="en-US" sz="2200" dirty="0">
                <a:solidFill>
                  <a:schemeClr val="accent1"/>
                </a:solidFill>
              </a:rPr>
              <a:t>facts</a:t>
            </a:r>
            <a:r>
              <a:rPr lang="en-US" sz="2200" dirty="0"/>
              <a:t> </a:t>
            </a:r>
            <a:r>
              <a:rPr lang="en-US" sz="2200" dirty="0">
                <a:solidFill>
                  <a:schemeClr val="tx1"/>
                </a:solidFill>
              </a:rPr>
              <a:t>from </a:t>
            </a:r>
            <a:r>
              <a:rPr lang="en-US" sz="2200" i="1" dirty="0">
                <a:solidFill>
                  <a:schemeClr val="tx1"/>
                </a:solidFill>
              </a:rPr>
              <a:t>structured</a:t>
            </a:r>
            <a:r>
              <a:rPr lang="en-US" sz="2200" dirty="0">
                <a:solidFill>
                  <a:schemeClr val="tx1"/>
                </a:solidFill>
              </a:rPr>
              <a:t>, </a:t>
            </a:r>
            <a:r>
              <a:rPr lang="en-US" sz="2200" i="1" dirty="0">
                <a:solidFill>
                  <a:schemeClr val="tx1"/>
                </a:solidFill>
              </a:rPr>
              <a:t>semi-structured</a:t>
            </a:r>
            <a:r>
              <a:rPr lang="en-US" sz="2200" dirty="0">
                <a:solidFill>
                  <a:schemeClr val="tx1"/>
                </a:solidFill>
              </a:rPr>
              <a:t>, </a:t>
            </a:r>
            <a:r>
              <a:rPr lang="en-US" sz="2200" i="1" dirty="0">
                <a:solidFill>
                  <a:schemeClr val="tx1"/>
                </a:solidFill>
              </a:rPr>
              <a:t>textual</a:t>
            </a:r>
            <a:r>
              <a:rPr lang="en-US" sz="2200" dirty="0">
                <a:solidFill>
                  <a:schemeClr val="tx1"/>
                </a:solidFill>
              </a:rPr>
              <a:t> and </a:t>
            </a:r>
            <a:r>
              <a:rPr lang="en-US" sz="2200" i="1" dirty="0">
                <a:solidFill>
                  <a:schemeClr val="tx1"/>
                </a:solidFill>
              </a:rPr>
              <a:t>multimodal</a:t>
            </a:r>
            <a:r>
              <a:rPr lang="en-US" sz="2200" dirty="0"/>
              <a:t> </a:t>
            </a:r>
            <a:r>
              <a:rPr lang="en-US" sz="2200" dirty="0">
                <a:solidFill>
                  <a:schemeClr val="accent1"/>
                </a:solidFill>
              </a:rPr>
              <a:t>information </a:t>
            </a:r>
            <a:r>
              <a:rPr lang="en-US" sz="2200" dirty="0" smtClean="0">
                <a:solidFill>
                  <a:schemeClr val="accent1"/>
                </a:solidFill>
              </a:rPr>
              <a:t>sources</a:t>
            </a:r>
            <a:br>
              <a:rPr lang="en-US" sz="2200" dirty="0" smtClean="0">
                <a:solidFill>
                  <a:schemeClr val="accent1"/>
                </a:solidFill>
              </a:rPr>
            </a:br>
            <a:r>
              <a:rPr lang="en-US" sz="2200" dirty="0" smtClean="0"/>
              <a:t>           </a:t>
            </a:r>
            <a:endParaRPr lang="en-US" sz="2200" dirty="0"/>
          </a:p>
          <a:p>
            <a:r>
              <a:rPr lang="en-US" sz="2200" dirty="0" smtClean="0"/>
              <a:t>                </a:t>
            </a:r>
            <a:r>
              <a:rPr lang="en-US" sz="2200" dirty="0">
                <a:solidFill>
                  <a:schemeClr val="tx1"/>
                </a:solidFill>
              </a:rPr>
              <a:t>Knowledge Base</a:t>
            </a:r>
          </a:p>
          <a:p>
            <a:pPr lvl="1">
              <a:buFont typeface="Wingdings" pitchFamily="2" charset="2"/>
              <a:buChar char="§"/>
            </a:pPr>
            <a:r>
              <a:rPr lang="en-US" sz="1800" dirty="0" smtClean="0">
                <a:solidFill>
                  <a:schemeClr val="tx1"/>
                </a:solidFill>
              </a:rPr>
              <a:t>Earliest prominent machine-generated </a:t>
            </a:r>
            <a:br>
              <a:rPr lang="en-US" sz="1800" dirty="0" smtClean="0">
                <a:solidFill>
                  <a:schemeClr val="tx1"/>
                </a:solidFill>
              </a:rPr>
            </a:br>
            <a:r>
              <a:rPr lang="en-US" sz="1800" dirty="0" smtClean="0">
                <a:solidFill>
                  <a:schemeClr val="tx1"/>
                </a:solidFill>
              </a:rPr>
              <a:t>knowledge base (2007)</a:t>
            </a:r>
          </a:p>
          <a:p>
            <a:pPr lvl="1">
              <a:buFont typeface="Wingdings" pitchFamily="2" charset="2"/>
              <a:buChar char="§"/>
            </a:pPr>
            <a:r>
              <a:rPr lang="en-US" sz="1800" dirty="0" smtClean="0">
                <a:solidFill>
                  <a:schemeClr val="tx1"/>
                </a:solidFill>
              </a:rPr>
              <a:t>Contains </a:t>
            </a:r>
            <a:r>
              <a:rPr lang="en-US" sz="1800" dirty="0">
                <a:solidFill>
                  <a:schemeClr val="accent1"/>
                </a:solidFill>
              </a:rPr>
              <a:t>more than 10 million entities</a:t>
            </a:r>
            <a:r>
              <a:rPr lang="en-US" sz="1800" dirty="0"/>
              <a:t> </a:t>
            </a:r>
            <a:r>
              <a:rPr lang="en-US" sz="1800" dirty="0" smtClean="0"/>
              <a:t/>
            </a:r>
            <a:br>
              <a:rPr lang="en-US" sz="1800" dirty="0" smtClean="0"/>
            </a:br>
            <a:r>
              <a:rPr lang="en-US" sz="1800" dirty="0" smtClean="0">
                <a:solidFill>
                  <a:schemeClr val="tx1"/>
                </a:solidFill>
              </a:rPr>
              <a:t>and</a:t>
            </a:r>
            <a:r>
              <a:rPr lang="en-US" sz="1800" dirty="0" smtClean="0"/>
              <a:t> </a:t>
            </a:r>
            <a:r>
              <a:rPr lang="en-US" sz="1800" dirty="0" smtClean="0">
                <a:solidFill>
                  <a:schemeClr val="accent1"/>
                </a:solidFill>
              </a:rPr>
              <a:t>more </a:t>
            </a:r>
            <a:r>
              <a:rPr lang="en-US" sz="1800" dirty="0">
                <a:solidFill>
                  <a:schemeClr val="accent1"/>
                </a:solidFill>
              </a:rPr>
              <a:t>than 120 million </a:t>
            </a:r>
            <a:r>
              <a:rPr lang="en-US" sz="1800" dirty="0" smtClean="0">
                <a:solidFill>
                  <a:schemeClr val="accent1"/>
                </a:solidFill>
              </a:rPr>
              <a:t>facts</a:t>
            </a:r>
            <a:br>
              <a:rPr lang="en-US" sz="1800" dirty="0" smtClean="0">
                <a:solidFill>
                  <a:schemeClr val="accent1"/>
                </a:solidFill>
              </a:rPr>
            </a:br>
            <a:endParaRPr lang="en-US" sz="1800" dirty="0" smtClean="0"/>
          </a:p>
          <a:p>
            <a:pPr>
              <a:buFont typeface="Wingdings" pitchFamily="2" charset="2"/>
              <a:buChar char="§"/>
            </a:pPr>
            <a:r>
              <a:rPr lang="en-US" sz="2200" dirty="0" smtClean="0">
                <a:solidFill>
                  <a:schemeClr val="tx1"/>
                </a:solidFill>
              </a:rPr>
              <a:t>Gerhard </a:t>
            </a:r>
            <a:r>
              <a:rPr lang="en-US" sz="2200" dirty="0" err="1">
                <a:solidFill>
                  <a:schemeClr val="tx1"/>
                </a:solidFill>
              </a:rPr>
              <a:t>Weikum</a:t>
            </a:r>
            <a:r>
              <a:rPr lang="en-US" sz="2200" dirty="0">
                <a:solidFill>
                  <a:schemeClr val="tx1"/>
                </a:solidFill>
              </a:rPr>
              <a:t> 259th most cited </a:t>
            </a:r>
            <a:r>
              <a:rPr lang="en-US" sz="2200" dirty="0" smtClean="0">
                <a:solidFill>
                  <a:schemeClr val="tx1"/>
                </a:solidFill>
              </a:rPr>
              <a:t/>
            </a:r>
            <a:br>
              <a:rPr lang="en-US" sz="2200" dirty="0" smtClean="0">
                <a:solidFill>
                  <a:schemeClr val="tx1"/>
                </a:solidFill>
              </a:rPr>
            </a:br>
            <a:r>
              <a:rPr lang="en-US" sz="2200" dirty="0" smtClean="0">
                <a:solidFill>
                  <a:schemeClr val="tx1"/>
                </a:solidFill>
              </a:rPr>
              <a:t>computer </a:t>
            </a:r>
            <a:r>
              <a:rPr lang="en-US" sz="2200" dirty="0">
                <a:solidFill>
                  <a:schemeClr val="tx1"/>
                </a:solidFill>
              </a:rPr>
              <a:t>scientist worldwide</a:t>
            </a:r>
          </a:p>
        </p:txBody>
      </p:sp>
      <p:grpSp>
        <p:nvGrpSpPr>
          <p:cNvPr id="10" name="Group 9"/>
          <p:cNvGrpSpPr/>
          <p:nvPr/>
        </p:nvGrpSpPr>
        <p:grpSpPr>
          <a:xfrm>
            <a:off x="786063" y="3262313"/>
            <a:ext cx="7908758" cy="3276600"/>
            <a:chOff x="786063" y="3262313"/>
            <a:chExt cx="7908758" cy="3276600"/>
          </a:xfrm>
        </p:grpSpPr>
        <p:pic>
          <p:nvPicPr>
            <p:cNvPr id="6" name="Picture 7" descr="C:\Users\Paramita\Desktop\Yago-ontology-logo.png"/>
            <p:cNvPicPr>
              <a:picLocks noChangeAspect="1" noChangeArrowheads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86063" y="3623052"/>
              <a:ext cx="1302816" cy="67151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194" name="Picture 2" descr="https://www.mpi-inf.mpg.de/fileadmin/_processed_/a/5/csm_yago-graph_b488494451.png"/>
            <p:cNvPicPr>
              <a:picLocks noChangeAspect="1" noChangeArrowheads="1"/>
            </p:cNvPicPr>
            <p:nvPr/>
          </p:nvPicPr>
          <p:blipFill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146158" y="3262313"/>
              <a:ext cx="3548663" cy="32766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E9AC70-685E-4AB9-8C4E-20E39C6CE22B}" type="slidenum">
              <a:rPr lang="en-US" smtClean="0"/>
              <a:t>5</a:t>
            </a:fld>
            <a:endParaRPr lang="en-US"/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</p:spPr>
        <p:txBody>
          <a:bodyPr/>
          <a:lstStyle/>
          <a:p>
            <a:r>
              <a:rPr lang="en-US" dirty="0" smtClean="0"/>
              <a:t>Department 5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782484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WebChild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Among the first large-scale attempts at text extraction</a:t>
            </a:r>
          </a:p>
          <a:p>
            <a:r>
              <a:rPr lang="en-US" dirty="0" smtClean="0"/>
              <a:t>Named for getting children’s knowledge from the web</a:t>
            </a:r>
          </a:p>
          <a:p>
            <a:r>
              <a:rPr lang="en-US" dirty="0" smtClean="0">
                <a:solidFill>
                  <a:srgbClr val="0070C0"/>
                </a:solidFill>
              </a:rPr>
              <a:t>Original focus</a:t>
            </a:r>
            <a:r>
              <a:rPr lang="en-US" dirty="0" smtClean="0"/>
              <a:t>: Linking nouns with adjectives</a:t>
            </a:r>
          </a:p>
          <a:p>
            <a:r>
              <a:rPr lang="en-US" dirty="0" smtClean="0">
                <a:solidFill>
                  <a:srgbClr val="0070C0"/>
                </a:solidFill>
              </a:rPr>
              <a:t>Text source</a:t>
            </a:r>
            <a:r>
              <a:rPr lang="en-US" dirty="0" smtClean="0"/>
              <a:t>: Google web search 5-gram corpus</a:t>
            </a:r>
          </a:p>
          <a:p>
            <a:r>
              <a:rPr lang="en-US" dirty="0" smtClean="0">
                <a:solidFill>
                  <a:srgbClr val="0070C0"/>
                </a:solidFill>
              </a:rPr>
              <a:t>Patterns</a:t>
            </a:r>
            <a:r>
              <a:rPr lang="en-US" dirty="0" smtClean="0"/>
              <a:t>: ~20 copula verbs (be, look, feel, …)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A0265B-E43A-4480-BE0E-D03093A588BC}" type="slidenum">
              <a:rPr lang="en-GB" smtClean="0"/>
              <a:t>50</a:t>
            </a:fld>
            <a:endParaRPr lang="en-GB"/>
          </a:p>
        </p:txBody>
      </p:sp>
      <p:sp>
        <p:nvSpPr>
          <p:cNvPr id="5" name="Rectangle 4"/>
          <p:cNvSpPr/>
          <p:nvPr/>
        </p:nvSpPr>
        <p:spPr>
          <a:xfrm>
            <a:off x="5346741" y="5992297"/>
            <a:ext cx="281724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[</a:t>
            </a:r>
            <a:r>
              <a:rPr lang="en-US" dirty="0" err="1"/>
              <a:t>Tandon</a:t>
            </a:r>
            <a:r>
              <a:rPr lang="en-US" dirty="0"/>
              <a:t> et al., WSDM 2014]</a:t>
            </a:r>
          </a:p>
        </p:txBody>
      </p:sp>
    </p:spTree>
    <p:extLst>
      <p:ext uri="{BB962C8B-B14F-4D97-AF65-F5344CB8AC3E}">
        <p14:creationId xmlns:p14="http://schemas.microsoft.com/office/powerpoint/2010/main" val="36476047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TupleKB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825624"/>
            <a:ext cx="6212417" cy="3847387"/>
          </a:xfrm>
        </p:spPr>
        <p:txBody>
          <a:bodyPr>
            <a:normAutofit/>
          </a:bodyPr>
          <a:lstStyle/>
          <a:p>
            <a:r>
              <a:rPr lang="en-US" dirty="0" smtClean="0"/>
              <a:t>Knowledge about </a:t>
            </a:r>
            <a:r>
              <a:rPr lang="en-US" dirty="0" smtClean="0">
                <a:solidFill>
                  <a:srgbClr val="0070C0"/>
                </a:solidFill>
              </a:rPr>
              <a:t>science topics</a:t>
            </a:r>
          </a:p>
          <a:p>
            <a:endParaRPr lang="en-US" dirty="0" smtClean="0"/>
          </a:p>
          <a:p>
            <a:r>
              <a:rPr lang="en-US" dirty="0" smtClean="0"/>
              <a:t>Main ideas: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dirty="0" smtClean="0"/>
              <a:t>Direct web extraction via search engine queries (keywords)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dirty="0" smtClean="0"/>
              <a:t>Open predicate set by retaining predicate phrases “as is” (</a:t>
            </a:r>
            <a:r>
              <a:rPr lang="en-US" dirty="0" err="1" smtClean="0"/>
              <a:t>OpenIE</a:t>
            </a:r>
            <a:r>
              <a:rPr lang="en-US" dirty="0" smtClean="0"/>
              <a:t>)</a:t>
            </a:r>
          </a:p>
          <a:p>
            <a:pPr lvl="2"/>
            <a:r>
              <a:rPr lang="en-US" dirty="0" smtClean="0"/>
              <a:t>Partially consolidated using clustering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dirty="0" smtClean="0"/>
              <a:t>Supervised scoring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A0265B-E43A-4480-BE0E-D03093A588BC}" type="slidenum">
              <a:rPr lang="en-GB" smtClean="0"/>
              <a:t>51</a:t>
            </a:fld>
            <a:endParaRPr lang="en-GB"/>
          </a:p>
        </p:txBody>
      </p:sp>
      <p:sp>
        <p:nvSpPr>
          <p:cNvPr id="5" name="Rectangle 4"/>
          <p:cNvSpPr/>
          <p:nvPr/>
        </p:nvSpPr>
        <p:spPr>
          <a:xfrm>
            <a:off x="5255792" y="6080840"/>
            <a:ext cx="256993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[Mishra et al., TACL 2017]</a:t>
            </a:r>
          </a:p>
        </p:txBody>
      </p:sp>
    </p:spTree>
    <p:extLst>
      <p:ext uri="{BB962C8B-B14F-4D97-AF65-F5344CB8AC3E}">
        <p14:creationId xmlns:p14="http://schemas.microsoft.com/office/powerpoint/2010/main" val="30036544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TupleKB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A0265B-E43A-4480-BE0E-D03093A588BC}" type="slidenum">
              <a:rPr lang="en-GB" smtClean="0"/>
              <a:t>52</a:t>
            </a:fld>
            <a:endParaRPr lang="en-GB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54707" y="1644121"/>
            <a:ext cx="6195960" cy="190097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8650" y="3391382"/>
            <a:ext cx="3399736" cy="33022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7911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Quasimodo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825625"/>
            <a:ext cx="7886700" cy="4250709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dirty="0" smtClean="0"/>
              <a:t>= Query </a:t>
            </a:r>
            <a:r>
              <a:rPr lang="en-US" dirty="0"/>
              <a:t>Logs and QA Forums </a:t>
            </a:r>
            <a:r>
              <a:rPr lang="en-US" dirty="0" smtClean="0"/>
              <a:t>for</a:t>
            </a:r>
            <a:br>
              <a:rPr lang="en-US" dirty="0" smtClean="0"/>
            </a:br>
            <a:r>
              <a:rPr lang="en-US" dirty="0" smtClean="0"/>
              <a:t>   </a:t>
            </a:r>
            <a:r>
              <a:rPr lang="en-US" dirty="0"/>
              <a:t>Salient Commonsense </a:t>
            </a:r>
            <a:r>
              <a:rPr lang="en-US" dirty="0" smtClean="0"/>
              <a:t>Definitions</a:t>
            </a:r>
          </a:p>
          <a:p>
            <a:endParaRPr lang="en-US" dirty="0"/>
          </a:p>
          <a:p>
            <a:r>
              <a:rPr lang="en-US" dirty="0" smtClean="0"/>
              <a:t>Focus </a:t>
            </a:r>
            <a:r>
              <a:rPr lang="en-US" dirty="0"/>
              <a:t>on </a:t>
            </a:r>
            <a:r>
              <a:rPr lang="en-US" dirty="0">
                <a:solidFill>
                  <a:srgbClr val="0070C0"/>
                </a:solidFill>
              </a:rPr>
              <a:t>salient</a:t>
            </a:r>
            <a:r>
              <a:rPr lang="en-US" dirty="0"/>
              <a:t> knowledge</a:t>
            </a:r>
          </a:p>
          <a:p>
            <a:pPr lvl="1"/>
            <a:r>
              <a:rPr lang="en-US" dirty="0"/>
              <a:t>Human associations, </a:t>
            </a:r>
            <a:r>
              <a:rPr lang="en-US" dirty="0" smtClean="0"/>
              <a:t>curiosity</a:t>
            </a:r>
            <a:endParaRPr lang="en-US" dirty="0"/>
          </a:p>
          <a:p>
            <a:pPr marL="0" indent="0">
              <a:buNone/>
            </a:pPr>
            <a:endParaRPr lang="en-US" dirty="0" smtClean="0">
              <a:solidFill>
                <a:srgbClr val="0070C0"/>
              </a:solidFill>
            </a:endParaRPr>
          </a:p>
          <a:p>
            <a:r>
              <a:rPr lang="en-US" dirty="0" smtClean="0">
                <a:solidFill>
                  <a:srgbClr val="0070C0"/>
                </a:solidFill>
              </a:rPr>
              <a:t>Characteristics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dirty="0" smtClean="0"/>
              <a:t>Adopts </a:t>
            </a:r>
            <a:r>
              <a:rPr lang="en-US" dirty="0" smtClean="0">
                <a:solidFill>
                  <a:srgbClr val="0070C0"/>
                </a:solidFill>
              </a:rPr>
              <a:t>open(IE) schema (like TupleKB)</a:t>
            </a:r>
            <a:endParaRPr lang="en-US" dirty="0" smtClean="0"/>
          </a:p>
          <a:p>
            <a:pPr marL="914400" lvl="1" indent="-457200">
              <a:buFont typeface="+mj-lt"/>
              <a:buAutoNum type="arabicPeriod"/>
            </a:pPr>
            <a:r>
              <a:rPr lang="en-US" dirty="0" smtClean="0">
                <a:solidFill>
                  <a:srgbClr val="0070C0"/>
                </a:solidFill>
              </a:rPr>
              <a:t>Salient</a:t>
            </a:r>
            <a:r>
              <a:rPr lang="en-US" dirty="0" smtClean="0"/>
              <a:t> assertions via careful choice of </a:t>
            </a:r>
            <a:r>
              <a:rPr lang="en-US" dirty="0" smtClean="0">
                <a:solidFill>
                  <a:srgbClr val="0070C0"/>
                </a:solidFill>
              </a:rPr>
              <a:t>utterance context and sources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dirty="0" smtClean="0">
                <a:solidFill>
                  <a:srgbClr val="0070C0"/>
                </a:solidFill>
              </a:rPr>
              <a:t>Corroboration stage </a:t>
            </a:r>
            <a:r>
              <a:rPr lang="en-US" dirty="0" smtClean="0"/>
              <a:t>for candidate verification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A0265B-E43A-4480-BE0E-D03093A588BC}" type="slidenum">
              <a:rPr lang="en-GB" smtClean="0"/>
              <a:t>53</a:t>
            </a:fld>
            <a:endParaRPr lang="en-GB"/>
          </a:p>
        </p:txBody>
      </p:sp>
      <p:pic>
        <p:nvPicPr>
          <p:cNvPr id="5" name="Picture 4" descr="Quasimodo by IrmaZwart on Newgrounds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80207" y="1563328"/>
            <a:ext cx="2612885" cy="1458861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6101551" y="2963196"/>
            <a:ext cx="312110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i="1" dirty="0" smtClean="0"/>
              <a:t>(The Hunchback of Notre Dame)</a:t>
            </a:r>
            <a:endParaRPr lang="en-US" sz="1600" i="1" dirty="0"/>
          </a:p>
        </p:txBody>
      </p:sp>
      <p:sp>
        <p:nvSpPr>
          <p:cNvPr id="7" name="TextBox 6"/>
          <p:cNvSpPr txBox="1"/>
          <p:nvPr/>
        </p:nvSpPr>
        <p:spPr>
          <a:xfrm>
            <a:off x="4963886" y="6158204"/>
            <a:ext cx="32283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[Romero et al., CIKM 2019]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34866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 smtClean="0"/>
              <a:t>Salient knowledge: Utterance context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pPr marL="0" indent="0">
              <a:buNone/>
            </a:pPr>
            <a:r>
              <a:rPr lang="en-US" b="1" dirty="0" smtClean="0"/>
              <a:t>Key idea: </a:t>
            </a:r>
            <a:r>
              <a:rPr lang="en-US" dirty="0" smtClean="0">
                <a:solidFill>
                  <a:srgbClr val="0070C0"/>
                </a:solidFill>
              </a:rPr>
              <a:t>Questions convey salient knowledge</a:t>
            </a:r>
          </a:p>
          <a:p>
            <a:pPr marL="457200" lvl="1" indent="0">
              <a:buNone/>
            </a:pPr>
            <a:endParaRPr lang="en-US" dirty="0" smtClean="0"/>
          </a:p>
          <a:p>
            <a:r>
              <a:rPr lang="en-US" dirty="0" smtClean="0">
                <a:solidFill>
                  <a:srgbClr val="00B050"/>
                </a:solidFill>
              </a:rPr>
              <a:t>Why do cats purr?</a:t>
            </a:r>
          </a:p>
          <a:p>
            <a:r>
              <a:rPr lang="en-US" dirty="0" smtClean="0">
                <a:solidFill>
                  <a:srgbClr val="00B050"/>
                </a:solidFill>
              </a:rPr>
              <a:t>Why do Americans love guns?</a:t>
            </a:r>
          </a:p>
          <a:p>
            <a:r>
              <a:rPr lang="en-US" dirty="0" smtClean="0">
                <a:solidFill>
                  <a:srgbClr val="00B050"/>
                </a:solidFill>
              </a:rPr>
              <a:t>Why are airplanes white?</a:t>
            </a:r>
          </a:p>
          <a:p>
            <a:endParaRPr lang="en-US" dirty="0">
              <a:solidFill>
                <a:srgbClr val="00B050"/>
              </a:solidFill>
            </a:endParaRPr>
          </a:p>
          <a:p>
            <a:pPr marL="914400" lvl="1" indent="-457200">
              <a:buAutoNum type="alphaLcParenR"/>
            </a:pPr>
            <a:r>
              <a:rPr lang="en-US" dirty="0" smtClean="0"/>
              <a:t>So someone </a:t>
            </a:r>
            <a:r>
              <a:rPr lang="en-US" dirty="0"/>
              <a:t>knows </a:t>
            </a:r>
            <a:r>
              <a:rPr lang="en-US" dirty="0" smtClean="0"/>
              <a:t>these!</a:t>
            </a:r>
            <a:endParaRPr lang="en-US" dirty="0"/>
          </a:p>
          <a:p>
            <a:pPr marL="914400" lvl="1" indent="-457200">
              <a:buAutoNum type="alphaLcParenR"/>
            </a:pPr>
            <a:r>
              <a:rPr lang="en-US" dirty="0" smtClean="0"/>
              <a:t>That someone </a:t>
            </a:r>
            <a:r>
              <a:rPr lang="en-US" dirty="0"/>
              <a:t>cares enough to </a:t>
            </a:r>
            <a:r>
              <a:rPr lang="en-US" dirty="0" smtClean="0"/>
              <a:t>ask!</a:t>
            </a:r>
            <a:endParaRPr lang="en-US" dirty="0"/>
          </a:p>
          <a:p>
            <a:endParaRPr lang="en-US" dirty="0">
              <a:solidFill>
                <a:srgbClr val="00B05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A0265B-E43A-4480-BE0E-D03093A588BC}" type="slidenum">
              <a:rPr lang="en-GB" smtClean="0"/>
              <a:t>54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653755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 smtClean="0"/>
              <a:t>Salient knowledge: Premier sources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70C0"/>
                </a:solidFill>
              </a:rPr>
              <a:t>QA forums:</a:t>
            </a:r>
          </a:p>
          <a:p>
            <a:pPr lvl="1"/>
            <a:r>
              <a:rPr lang="en-US" dirty="0" err="1"/>
              <a:t>Reddit</a:t>
            </a:r>
            <a:endParaRPr lang="en-US" dirty="0"/>
          </a:p>
          <a:p>
            <a:pPr lvl="1"/>
            <a:r>
              <a:rPr lang="en-US" dirty="0" err="1"/>
              <a:t>Quora</a:t>
            </a:r>
            <a:endParaRPr lang="en-US" dirty="0"/>
          </a:p>
          <a:p>
            <a:pPr lvl="1"/>
            <a:r>
              <a:rPr lang="en-US" dirty="0"/>
              <a:t>Yahoo answers</a:t>
            </a:r>
          </a:p>
          <a:p>
            <a:pPr lvl="1"/>
            <a:r>
              <a:rPr lang="en-US" dirty="0"/>
              <a:t>Ask.com</a:t>
            </a:r>
          </a:p>
          <a:p>
            <a:r>
              <a:rPr lang="en-US" dirty="0" smtClean="0">
                <a:solidFill>
                  <a:srgbClr val="0070C0"/>
                </a:solidFill>
              </a:rPr>
              <a:t>Search engine query logs</a:t>
            </a:r>
          </a:p>
          <a:p>
            <a:pPr lvl="1"/>
            <a:r>
              <a:rPr lang="en-US" dirty="0"/>
              <a:t>Bing</a:t>
            </a:r>
          </a:p>
          <a:p>
            <a:pPr lvl="1"/>
            <a:r>
              <a:rPr lang="en-US" dirty="0"/>
              <a:t>Google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A0265B-E43A-4480-BE0E-D03093A588BC}" type="slidenum">
              <a:rPr lang="en-GB" smtClean="0"/>
              <a:t>55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355224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Tapping search engine query logs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85732" y="1825625"/>
            <a:ext cx="4129617" cy="4693708"/>
          </a:xfrm>
        </p:spPr>
        <p:txBody>
          <a:bodyPr>
            <a:normAutofit/>
          </a:bodyPr>
          <a:lstStyle/>
          <a:p>
            <a:r>
              <a:rPr lang="en-US" sz="2400" dirty="0" smtClean="0"/>
              <a:t>Autocomplete gives only 10 suggestions/query </a:t>
            </a:r>
            <a:br>
              <a:rPr lang="en-US" sz="2400" dirty="0" smtClean="0"/>
            </a:br>
            <a:r>
              <a:rPr lang="en-US" sz="2400" dirty="0" smtClean="0">
                <a:sym typeface="Wingdings" panose="05000000000000000000" pitchFamily="2" charset="2"/>
              </a:rPr>
              <a:t> </a:t>
            </a:r>
            <a:r>
              <a:rPr lang="en-US" sz="2400" dirty="0" smtClean="0"/>
              <a:t>Exhaustive suffix probing</a:t>
            </a:r>
            <a:endParaRPr lang="en-US" sz="2400" dirty="0"/>
          </a:p>
          <a:p>
            <a:pPr lvl="1"/>
            <a:r>
              <a:rPr lang="en-US" sz="2200" i="1" dirty="0" smtClean="0">
                <a:solidFill>
                  <a:srgbClr val="00B050"/>
                </a:solidFill>
              </a:rPr>
              <a:t>Why do cats a</a:t>
            </a:r>
          </a:p>
          <a:p>
            <a:pPr lvl="1"/>
            <a:r>
              <a:rPr lang="en-US" sz="2200" i="1" dirty="0" smtClean="0">
                <a:solidFill>
                  <a:srgbClr val="00B050"/>
                </a:solidFill>
              </a:rPr>
              <a:t>Why do cats b</a:t>
            </a:r>
          </a:p>
          <a:p>
            <a:pPr lvl="1"/>
            <a:r>
              <a:rPr lang="en-US" sz="2200" i="1" dirty="0" smtClean="0">
                <a:solidFill>
                  <a:srgbClr val="00B050"/>
                </a:solidFill>
              </a:rPr>
              <a:t>Why do cats …</a:t>
            </a:r>
          </a:p>
          <a:p>
            <a:pPr lvl="1"/>
            <a:r>
              <a:rPr lang="en-US" sz="2200" i="1" dirty="0" smtClean="0">
                <a:solidFill>
                  <a:srgbClr val="00B050"/>
                </a:solidFill>
              </a:rPr>
              <a:t>Why do cats aa</a:t>
            </a:r>
          </a:p>
          <a:p>
            <a:pPr lvl="1"/>
            <a:r>
              <a:rPr lang="en-US" sz="2200" i="1" dirty="0" smtClean="0">
                <a:solidFill>
                  <a:srgbClr val="00B050"/>
                </a:solidFill>
              </a:rPr>
              <a:t>Why do cats ab</a:t>
            </a:r>
          </a:p>
          <a:p>
            <a:pPr lvl="1"/>
            <a:r>
              <a:rPr lang="en-US" sz="2200" i="1" dirty="0" smtClean="0">
                <a:solidFill>
                  <a:srgbClr val="00B050"/>
                </a:solidFill>
              </a:rPr>
              <a:t>…</a:t>
            </a:r>
            <a:endParaRPr lang="en-US" sz="2200" i="1" dirty="0">
              <a:solidFill>
                <a:srgbClr val="00B05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A0265B-E43A-4480-BE0E-D03093A588BC}" type="slidenum">
              <a:rPr lang="en-GB" smtClean="0"/>
              <a:t>56</a:t>
            </a:fld>
            <a:endParaRPr lang="en-GB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158" y="1825625"/>
            <a:ext cx="3297631" cy="33155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8320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540774" y="861914"/>
            <a:ext cx="5004619" cy="689932"/>
          </a:xfrm>
          <a:prstGeom prst="rect">
            <a:avLst/>
          </a:prstGeom>
        </p:spPr>
        <p:txBody>
          <a:bodyPr vert="horz" wrap="square" lIns="0" tIns="12700" rIns="0" bIns="0" rtlCol="0" anchor="ctr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Anecdotal Examples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2325891" y="5763660"/>
            <a:ext cx="819150" cy="118622"/>
          </a:xfrm>
          <a:prstGeom prst="rect">
            <a:avLst/>
          </a:prstGeom>
        </p:spPr>
        <p:txBody>
          <a:bodyPr vert="horz" wrap="square" lIns="0" tIns="3175" rIns="0" bIns="0" rtlCol="0">
            <a:spAutoFit/>
          </a:bodyPr>
          <a:lstStyle/>
          <a:p>
            <a:pPr marL="12700">
              <a:spcBef>
                <a:spcPts val="25"/>
              </a:spcBef>
            </a:pPr>
            <a:r>
              <a:rPr sz="750" spc="-5" dirty="0">
                <a:solidFill>
                  <a:srgbClr val="FFFFFF"/>
                </a:solidFill>
                <a:latin typeface="Arial"/>
                <a:cs typeface="Arial"/>
              </a:rPr>
              <a:t>Une école de</a:t>
            </a:r>
            <a:r>
              <a:rPr sz="750" spc="-7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750" spc="-5" dirty="0">
                <a:solidFill>
                  <a:srgbClr val="FFFFFF"/>
                </a:solidFill>
                <a:latin typeface="Arial"/>
                <a:cs typeface="Arial"/>
              </a:rPr>
              <a:t>l’IMT</a:t>
            </a:r>
            <a:endParaRPr sz="750">
              <a:latin typeface="Arial"/>
              <a:cs typeface="Arial"/>
            </a:endParaRPr>
          </a:p>
        </p:txBody>
      </p:sp>
      <p:graphicFrame>
        <p:nvGraphicFramePr>
          <p:cNvPr id="4" name="object 4"/>
          <p:cNvGraphicFramePr>
            <a:graphicFrameLocks noGrp="1"/>
          </p:cNvGraphicFramePr>
          <p:nvPr>
            <p:extLst/>
          </p:nvPr>
        </p:nvGraphicFramePr>
        <p:xfrm>
          <a:off x="409122" y="2229662"/>
          <a:ext cx="8482965" cy="3299243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25691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2260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30499">
                <a:tc>
                  <a:txBody>
                    <a:bodyPr/>
                    <a:lstStyle/>
                    <a:p>
                      <a:pPr marL="85725">
                        <a:lnSpc>
                          <a:spcPct val="100000"/>
                        </a:lnSpc>
                        <a:spcBef>
                          <a:spcPts val="610"/>
                        </a:spcBef>
                      </a:pPr>
                      <a:r>
                        <a:rPr sz="1650" spc="-5" dirty="0">
                          <a:latin typeface="Arial"/>
                          <a:cs typeface="Arial"/>
                        </a:rPr>
                        <a:t>Practical </a:t>
                      </a:r>
                      <a:r>
                        <a:rPr lang="en-US" sz="1650" spc="-5" dirty="0" smtClean="0">
                          <a:latin typeface="Arial"/>
                          <a:cs typeface="Arial"/>
                        </a:rPr>
                        <a:t>human</a:t>
                      </a:r>
                      <a:r>
                        <a:rPr lang="en-US" sz="1650" spc="-5" baseline="0" dirty="0" smtClean="0">
                          <a:latin typeface="Arial"/>
                          <a:cs typeface="Arial"/>
                        </a:rPr>
                        <a:t> </a:t>
                      </a:r>
                      <a:r>
                        <a:rPr sz="1650" dirty="0" smtClean="0">
                          <a:latin typeface="Arial"/>
                          <a:cs typeface="Arial"/>
                        </a:rPr>
                        <a:t>knowledge</a:t>
                      </a:r>
                      <a:endParaRPr sz="1650" dirty="0">
                        <a:latin typeface="Arial"/>
                        <a:cs typeface="Arial"/>
                      </a:endParaRPr>
                    </a:p>
                  </a:txBody>
                  <a:tcPr marL="0" marR="0" marT="77470" marB="0">
                    <a:lnL w="9525">
                      <a:solidFill>
                        <a:srgbClr val="9E9E9E"/>
                      </a:solidFill>
                      <a:prstDash val="solid"/>
                    </a:lnL>
                    <a:lnR w="9525">
                      <a:solidFill>
                        <a:srgbClr val="9E9E9E"/>
                      </a:solidFill>
                      <a:prstDash val="solid"/>
                    </a:lnR>
                    <a:lnT w="9525">
                      <a:solidFill>
                        <a:srgbClr val="9E9E9E"/>
                      </a:solidFill>
                      <a:prstDash val="solid"/>
                    </a:lnT>
                    <a:lnB w="9525">
                      <a:solidFill>
                        <a:srgbClr val="9E9E9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5090">
                        <a:lnSpc>
                          <a:spcPct val="100000"/>
                        </a:lnSpc>
                        <a:spcBef>
                          <a:spcPts val="610"/>
                        </a:spcBef>
                      </a:pPr>
                      <a:r>
                        <a:rPr sz="1650" b="1" spc="-20" dirty="0">
                          <a:latin typeface="Arial"/>
                          <a:cs typeface="Arial"/>
                        </a:rPr>
                        <a:t>(car, </a:t>
                      </a:r>
                      <a:r>
                        <a:rPr sz="1650" b="1" spc="-5" dirty="0">
                          <a:latin typeface="Arial"/>
                          <a:cs typeface="Arial"/>
                        </a:rPr>
                        <a:t>slip on,</a:t>
                      </a:r>
                      <a:r>
                        <a:rPr sz="1650" b="1" spc="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650" b="1" spc="-5" dirty="0">
                          <a:latin typeface="Arial"/>
                          <a:cs typeface="Arial"/>
                        </a:rPr>
                        <a:t>ice)</a:t>
                      </a:r>
                      <a:endParaRPr sz="1650">
                        <a:latin typeface="Arial"/>
                        <a:cs typeface="Arial"/>
                      </a:endParaRPr>
                    </a:p>
                  </a:txBody>
                  <a:tcPr marL="0" marR="0" marT="77470" marB="0">
                    <a:lnL w="9525">
                      <a:solidFill>
                        <a:srgbClr val="9E9E9E"/>
                      </a:solidFill>
                      <a:prstDash val="solid"/>
                    </a:lnL>
                    <a:lnR w="9525">
                      <a:solidFill>
                        <a:srgbClr val="9E9E9E"/>
                      </a:solidFill>
                      <a:prstDash val="solid"/>
                    </a:lnR>
                    <a:lnT w="9525">
                      <a:solidFill>
                        <a:srgbClr val="9E9E9E"/>
                      </a:solidFill>
                      <a:prstDash val="solid"/>
                    </a:lnT>
                    <a:lnB w="9525">
                      <a:solidFill>
                        <a:srgbClr val="9E9E9E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78124">
                <a:tc>
                  <a:txBody>
                    <a:bodyPr/>
                    <a:lstStyle/>
                    <a:p>
                      <a:pPr marL="85725">
                        <a:lnSpc>
                          <a:spcPct val="100000"/>
                        </a:lnSpc>
                        <a:spcBef>
                          <a:spcPts val="935"/>
                        </a:spcBef>
                      </a:pPr>
                      <a:r>
                        <a:rPr sz="1650" spc="-5" dirty="0">
                          <a:latin typeface="Arial"/>
                          <a:cs typeface="Arial"/>
                        </a:rPr>
                        <a:t>Problems linked to </a:t>
                      </a:r>
                      <a:r>
                        <a:rPr sz="1650" dirty="0">
                          <a:latin typeface="Arial"/>
                          <a:cs typeface="Arial"/>
                        </a:rPr>
                        <a:t>a</a:t>
                      </a:r>
                      <a:r>
                        <a:rPr sz="1650" spc="-3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650" dirty="0">
                          <a:latin typeface="Arial"/>
                          <a:cs typeface="Arial"/>
                        </a:rPr>
                        <a:t>subject</a:t>
                      </a:r>
                      <a:endParaRPr sz="1650">
                        <a:latin typeface="Arial"/>
                        <a:cs typeface="Arial"/>
                      </a:endParaRPr>
                    </a:p>
                  </a:txBody>
                  <a:tcPr marL="0" marR="0" marT="118745" marB="0">
                    <a:lnL w="9525">
                      <a:solidFill>
                        <a:srgbClr val="9E9E9E"/>
                      </a:solidFill>
                      <a:prstDash val="solid"/>
                    </a:lnL>
                    <a:lnR w="9525">
                      <a:solidFill>
                        <a:srgbClr val="9E9E9E"/>
                      </a:solidFill>
                      <a:prstDash val="solid"/>
                    </a:lnR>
                    <a:lnT w="9525">
                      <a:solidFill>
                        <a:srgbClr val="9E9E9E"/>
                      </a:solidFill>
                      <a:prstDash val="solid"/>
                    </a:lnT>
                    <a:lnB w="9525">
                      <a:solidFill>
                        <a:srgbClr val="9E9E9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5090">
                        <a:lnSpc>
                          <a:spcPct val="100000"/>
                        </a:lnSpc>
                        <a:spcBef>
                          <a:spcPts val="935"/>
                        </a:spcBef>
                      </a:pPr>
                      <a:r>
                        <a:rPr sz="1650" b="1" dirty="0">
                          <a:latin typeface="Arial"/>
                          <a:cs typeface="Arial"/>
                        </a:rPr>
                        <a:t>(pen, </a:t>
                      </a:r>
                      <a:r>
                        <a:rPr sz="1650" b="1" spc="-5" dirty="0">
                          <a:latin typeface="Arial"/>
                          <a:cs typeface="Arial"/>
                        </a:rPr>
                        <a:t>can,</a:t>
                      </a:r>
                      <a:r>
                        <a:rPr sz="1650" b="1" spc="-1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650" b="1" spc="-5" dirty="0">
                          <a:latin typeface="Arial"/>
                          <a:cs typeface="Arial"/>
                        </a:rPr>
                        <a:t>leak)</a:t>
                      </a:r>
                      <a:endParaRPr sz="1650">
                        <a:latin typeface="Arial"/>
                        <a:cs typeface="Arial"/>
                      </a:endParaRPr>
                    </a:p>
                  </a:txBody>
                  <a:tcPr marL="0" marR="0" marT="118745" marB="0">
                    <a:lnL w="9525">
                      <a:solidFill>
                        <a:srgbClr val="9E9E9E"/>
                      </a:solidFill>
                      <a:prstDash val="solid"/>
                    </a:lnL>
                    <a:lnR w="9525">
                      <a:solidFill>
                        <a:srgbClr val="9E9E9E"/>
                      </a:solidFill>
                      <a:prstDash val="solid"/>
                    </a:lnR>
                    <a:lnT w="9525">
                      <a:solidFill>
                        <a:srgbClr val="9E9E9E"/>
                      </a:solidFill>
                      <a:prstDash val="solid"/>
                    </a:lnT>
                    <a:lnB w="9525">
                      <a:solidFill>
                        <a:srgbClr val="9E9E9E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78124">
                <a:tc>
                  <a:txBody>
                    <a:bodyPr/>
                    <a:lstStyle/>
                    <a:p>
                      <a:pPr marL="85725">
                        <a:lnSpc>
                          <a:spcPct val="100000"/>
                        </a:lnSpc>
                        <a:spcBef>
                          <a:spcPts val="935"/>
                        </a:spcBef>
                      </a:pPr>
                      <a:r>
                        <a:rPr sz="1650" spc="-5" dirty="0">
                          <a:latin typeface="Arial"/>
                          <a:cs typeface="Arial"/>
                        </a:rPr>
                        <a:t>Emotions linked to</a:t>
                      </a:r>
                      <a:r>
                        <a:rPr sz="1650" spc="-2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650" spc="-5" dirty="0">
                          <a:latin typeface="Arial"/>
                          <a:cs typeface="Arial"/>
                        </a:rPr>
                        <a:t>events</a:t>
                      </a:r>
                      <a:endParaRPr sz="1650" dirty="0">
                        <a:latin typeface="Arial"/>
                        <a:cs typeface="Arial"/>
                      </a:endParaRPr>
                    </a:p>
                  </a:txBody>
                  <a:tcPr marL="0" marR="0" marT="118745" marB="0">
                    <a:lnL w="9525">
                      <a:solidFill>
                        <a:srgbClr val="9E9E9E"/>
                      </a:solidFill>
                      <a:prstDash val="solid"/>
                    </a:lnL>
                    <a:lnR w="9525">
                      <a:solidFill>
                        <a:srgbClr val="9E9E9E"/>
                      </a:solidFill>
                      <a:prstDash val="solid"/>
                    </a:lnR>
                    <a:lnT w="9525">
                      <a:solidFill>
                        <a:srgbClr val="9E9E9E"/>
                      </a:solidFill>
                      <a:prstDash val="solid"/>
                    </a:lnT>
                    <a:lnB w="9525">
                      <a:solidFill>
                        <a:srgbClr val="9E9E9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5090">
                        <a:lnSpc>
                          <a:spcPct val="100000"/>
                        </a:lnSpc>
                        <a:spcBef>
                          <a:spcPts val="935"/>
                        </a:spcBef>
                      </a:pPr>
                      <a:r>
                        <a:rPr sz="1650" b="1" dirty="0">
                          <a:latin typeface="Arial"/>
                          <a:cs typeface="Arial"/>
                        </a:rPr>
                        <a:t>(divorce, </a:t>
                      </a:r>
                      <a:r>
                        <a:rPr sz="1650" b="1" spc="-5" dirty="0">
                          <a:latin typeface="Arial"/>
                          <a:cs typeface="Arial"/>
                        </a:rPr>
                        <a:t>can,</a:t>
                      </a:r>
                      <a:r>
                        <a:rPr sz="1650" b="1" spc="-1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650" b="1" spc="-5" dirty="0">
                          <a:latin typeface="Arial"/>
                          <a:cs typeface="Arial"/>
                        </a:rPr>
                        <a:t>hurt)</a:t>
                      </a:r>
                      <a:endParaRPr sz="1650">
                        <a:latin typeface="Arial"/>
                        <a:cs typeface="Arial"/>
                      </a:endParaRPr>
                    </a:p>
                  </a:txBody>
                  <a:tcPr marL="0" marR="0" marT="118745" marB="0">
                    <a:lnL w="9525">
                      <a:solidFill>
                        <a:srgbClr val="9E9E9E"/>
                      </a:solidFill>
                      <a:prstDash val="solid"/>
                    </a:lnL>
                    <a:lnR w="9525">
                      <a:solidFill>
                        <a:srgbClr val="9E9E9E"/>
                      </a:solidFill>
                      <a:prstDash val="solid"/>
                    </a:lnR>
                    <a:lnT w="9525">
                      <a:solidFill>
                        <a:srgbClr val="9E9E9E"/>
                      </a:solidFill>
                      <a:prstDash val="solid"/>
                    </a:lnT>
                    <a:lnB w="9525">
                      <a:solidFill>
                        <a:srgbClr val="9E9E9E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78124">
                <a:tc>
                  <a:txBody>
                    <a:bodyPr/>
                    <a:lstStyle/>
                    <a:p>
                      <a:pPr marL="85725">
                        <a:lnSpc>
                          <a:spcPct val="100000"/>
                        </a:lnSpc>
                        <a:spcBef>
                          <a:spcPts val="935"/>
                        </a:spcBef>
                      </a:pPr>
                      <a:r>
                        <a:rPr sz="1650" spc="-5" dirty="0">
                          <a:latin typeface="Arial"/>
                          <a:cs typeface="Arial"/>
                        </a:rPr>
                        <a:t>Human</a:t>
                      </a:r>
                      <a:r>
                        <a:rPr sz="1650" spc="-1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650" spc="-5" dirty="0">
                          <a:latin typeface="Arial"/>
                          <a:cs typeface="Arial"/>
                        </a:rPr>
                        <a:t>behaviors</a:t>
                      </a:r>
                      <a:endParaRPr sz="1650">
                        <a:latin typeface="Arial"/>
                        <a:cs typeface="Arial"/>
                      </a:endParaRPr>
                    </a:p>
                  </a:txBody>
                  <a:tcPr marL="0" marR="0" marT="118745" marB="0">
                    <a:lnL w="9525">
                      <a:solidFill>
                        <a:srgbClr val="9E9E9E"/>
                      </a:solidFill>
                      <a:prstDash val="solid"/>
                    </a:lnL>
                    <a:lnR w="9525">
                      <a:solidFill>
                        <a:srgbClr val="9E9E9E"/>
                      </a:solidFill>
                      <a:prstDash val="solid"/>
                    </a:lnR>
                    <a:lnT w="9525">
                      <a:solidFill>
                        <a:srgbClr val="9E9E9E"/>
                      </a:solidFill>
                      <a:prstDash val="solid"/>
                    </a:lnT>
                    <a:lnB w="9525">
                      <a:solidFill>
                        <a:srgbClr val="9E9E9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5090">
                        <a:lnSpc>
                          <a:spcPct val="100000"/>
                        </a:lnSpc>
                        <a:spcBef>
                          <a:spcPts val="935"/>
                        </a:spcBef>
                      </a:pPr>
                      <a:r>
                        <a:rPr sz="1650" b="1" dirty="0">
                          <a:latin typeface="Arial"/>
                          <a:cs typeface="Arial"/>
                        </a:rPr>
                        <a:t>(ghost, </a:t>
                      </a:r>
                      <a:r>
                        <a:rPr sz="1650" b="1" spc="-5" dirty="0">
                          <a:latin typeface="Arial"/>
                          <a:cs typeface="Arial"/>
                        </a:rPr>
                        <a:t>scare,</a:t>
                      </a:r>
                      <a:r>
                        <a:rPr sz="1650" b="1" spc="-1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650" b="1" spc="-5" dirty="0">
                          <a:latin typeface="Arial"/>
                          <a:cs typeface="Arial"/>
                        </a:rPr>
                        <a:t>people)</a:t>
                      </a:r>
                      <a:endParaRPr sz="1650">
                        <a:latin typeface="Arial"/>
                        <a:cs typeface="Arial"/>
                      </a:endParaRPr>
                    </a:p>
                  </a:txBody>
                  <a:tcPr marL="0" marR="0" marT="118745" marB="0">
                    <a:lnL w="9525">
                      <a:solidFill>
                        <a:srgbClr val="9E9E9E"/>
                      </a:solidFill>
                      <a:prstDash val="solid"/>
                    </a:lnL>
                    <a:lnR w="9525">
                      <a:solidFill>
                        <a:srgbClr val="9E9E9E"/>
                      </a:solidFill>
                      <a:prstDash val="solid"/>
                    </a:lnR>
                    <a:lnT w="9525">
                      <a:solidFill>
                        <a:srgbClr val="9E9E9E"/>
                      </a:solidFill>
                      <a:prstDash val="solid"/>
                    </a:lnT>
                    <a:lnB w="9525">
                      <a:solidFill>
                        <a:srgbClr val="9E9E9E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78124">
                <a:tc>
                  <a:txBody>
                    <a:bodyPr/>
                    <a:lstStyle/>
                    <a:p>
                      <a:pPr marL="85725">
                        <a:lnSpc>
                          <a:spcPct val="100000"/>
                        </a:lnSpc>
                        <a:spcBef>
                          <a:spcPts val="935"/>
                        </a:spcBef>
                      </a:pPr>
                      <a:r>
                        <a:rPr sz="1650" spc="-10" dirty="0">
                          <a:latin typeface="Arial"/>
                          <a:cs typeface="Arial"/>
                        </a:rPr>
                        <a:t>Visual </a:t>
                      </a:r>
                      <a:r>
                        <a:rPr sz="1650" spc="-5" dirty="0">
                          <a:latin typeface="Arial"/>
                          <a:cs typeface="Arial"/>
                        </a:rPr>
                        <a:t>facts</a:t>
                      </a:r>
                      <a:endParaRPr sz="1650">
                        <a:latin typeface="Arial"/>
                        <a:cs typeface="Arial"/>
                      </a:endParaRPr>
                    </a:p>
                  </a:txBody>
                  <a:tcPr marL="0" marR="0" marT="118745" marB="0">
                    <a:lnL w="9525">
                      <a:solidFill>
                        <a:srgbClr val="9E9E9E"/>
                      </a:solidFill>
                      <a:prstDash val="solid"/>
                    </a:lnL>
                    <a:lnR w="9525">
                      <a:solidFill>
                        <a:srgbClr val="9E9E9E"/>
                      </a:solidFill>
                      <a:prstDash val="solid"/>
                    </a:lnR>
                    <a:lnT w="9525">
                      <a:solidFill>
                        <a:srgbClr val="9E9E9E"/>
                      </a:solidFill>
                      <a:prstDash val="solid"/>
                    </a:lnT>
                    <a:lnB w="9525">
                      <a:solidFill>
                        <a:srgbClr val="9E9E9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5090">
                        <a:lnSpc>
                          <a:spcPct val="100000"/>
                        </a:lnSpc>
                        <a:spcBef>
                          <a:spcPts val="935"/>
                        </a:spcBef>
                      </a:pPr>
                      <a:r>
                        <a:rPr sz="1650" b="1" dirty="0">
                          <a:latin typeface="Arial"/>
                          <a:cs typeface="Arial"/>
                        </a:rPr>
                        <a:t>(road, </a:t>
                      </a:r>
                      <a:r>
                        <a:rPr sz="1650" b="1" spc="-15" dirty="0">
                          <a:latin typeface="Arial"/>
                          <a:cs typeface="Arial"/>
                        </a:rPr>
                        <a:t>has_color, </a:t>
                      </a:r>
                      <a:r>
                        <a:rPr sz="1650" b="1" spc="-5" dirty="0">
                          <a:latin typeface="Arial"/>
                          <a:cs typeface="Arial"/>
                        </a:rPr>
                        <a:t>black)</a:t>
                      </a:r>
                      <a:endParaRPr sz="1650">
                        <a:latin typeface="Arial"/>
                        <a:cs typeface="Arial"/>
                      </a:endParaRPr>
                    </a:p>
                  </a:txBody>
                  <a:tcPr marL="0" marR="0" marT="118745" marB="0">
                    <a:lnL w="9525">
                      <a:solidFill>
                        <a:srgbClr val="9E9E9E"/>
                      </a:solidFill>
                      <a:prstDash val="solid"/>
                    </a:lnL>
                    <a:lnR w="9525">
                      <a:solidFill>
                        <a:srgbClr val="9E9E9E"/>
                      </a:solidFill>
                      <a:prstDash val="solid"/>
                    </a:lnR>
                    <a:lnT w="9525">
                      <a:solidFill>
                        <a:srgbClr val="9E9E9E"/>
                      </a:solidFill>
                      <a:prstDash val="solid"/>
                    </a:lnT>
                    <a:lnB w="9525">
                      <a:solidFill>
                        <a:srgbClr val="9E9E9E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78124">
                <a:tc>
                  <a:txBody>
                    <a:bodyPr/>
                    <a:lstStyle/>
                    <a:p>
                      <a:pPr marL="85725">
                        <a:lnSpc>
                          <a:spcPct val="100000"/>
                        </a:lnSpc>
                        <a:spcBef>
                          <a:spcPts val="935"/>
                        </a:spcBef>
                      </a:pPr>
                      <a:r>
                        <a:rPr sz="1650" spc="-5" dirty="0">
                          <a:latin typeface="Arial"/>
                          <a:cs typeface="Arial"/>
                        </a:rPr>
                        <a:t>Cultural </a:t>
                      </a:r>
                      <a:r>
                        <a:rPr sz="1650" dirty="0">
                          <a:latin typeface="Arial"/>
                          <a:cs typeface="Arial"/>
                        </a:rPr>
                        <a:t>knowledge </a:t>
                      </a:r>
                      <a:r>
                        <a:rPr sz="1650" dirty="0" smtClean="0">
                          <a:latin typeface="Arial"/>
                          <a:cs typeface="Arial"/>
                        </a:rPr>
                        <a:t>(</a:t>
                      </a:r>
                      <a:r>
                        <a:rPr sz="1650" spc="-5" dirty="0" smtClean="0">
                          <a:latin typeface="Arial"/>
                          <a:cs typeface="Arial"/>
                        </a:rPr>
                        <a:t>U</a:t>
                      </a:r>
                      <a:r>
                        <a:rPr lang="en-US" sz="1650" spc="-5" dirty="0" smtClean="0">
                          <a:latin typeface="Arial"/>
                          <a:cs typeface="Arial"/>
                        </a:rPr>
                        <a:t>SA</a:t>
                      </a:r>
                      <a:r>
                        <a:rPr sz="1650" spc="-5" dirty="0" smtClean="0">
                          <a:latin typeface="Arial"/>
                          <a:cs typeface="Arial"/>
                        </a:rPr>
                        <a:t>)</a:t>
                      </a:r>
                      <a:endParaRPr sz="1650" dirty="0">
                        <a:latin typeface="Arial"/>
                        <a:cs typeface="Arial"/>
                      </a:endParaRPr>
                    </a:p>
                  </a:txBody>
                  <a:tcPr marL="0" marR="0" marT="118745" marB="0">
                    <a:lnL w="9525">
                      <a:solidFill>
                        <a:srgbClr val="9E9E9E"/>
                      </a:solidFill>
                      <a:prstDash val="solid"/>
                    </a:lnL>
                    <a:lnR w="9525">
                      <a:solidFill>
                        <a:srgbClr val="9E9E9E"/>
                      </a:solidFill>
                      <a:prstDash val="solid"/>
                    </a:lnR>
                    <a:lnT w="9525">
                      <a:solidFill>
                        <a:srgbClr val="9E9E9E"/>
                      </a:solidFill>
                      <a:prstDash val="solid"/>
                    </a:lnT>
                    <a:lnB w="9525">
                      <a:solidFill>
                        <a:srgbClr val="9E9E9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5090">
                        <a:lnSpc>
                          <a:spcPct val="100000"/>
                        </a:lnSpc>
                        <a:spcBef>
                          <a:spcPts val="935"/>
                        </a:spcBef>
                      </a:pPr>
                      <a:r>
                        <a:rPr sz="1650" b="1" dirty="0">
                          <a:latin typeface="Arial"/>
                          <a:cs typeface="Arial"/>
                        </a:rPr>
                        <a:t>(school, </a:t>
                      </a:r>
                      <a:r>
                        <a:rPr sz="1650" b="1" spc="-5" dirty="0">
                          <a:latin typeface="Arial"/>
                          <a:cs typeface="Arial"/>
                        </a:rPr>
                        <a:t>have,</a:t>
                      </a:r>
                      <a:r>
                        <a:rPr sz="1650" b="1" spc="-1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650" b="1" spc="-5" dirty="0">
                          <a:latin typeface="Arial"/>
                          <a:cs typeface="Arial"/>
                        </a:rPr>
                        <a:t>locker)</a:t>
                      </a:r>
                      <a:endParaRPr sz="1650">
                        <a:latin typeface="Arial"/>
                        <a:cs typeface="Arial"/>
                      </a:endParaRPr>
                    </a:p>
                  </a:txBody>
                  <a:tcPr marL="0" marR="0" marT="118745" marB="0">
                    <a:lnL w="9525">
                      <a:solidFill>
                        <a:srgbClr val="9E9E9E"/>
                      </a:solidFill>
                      <a:prstDash val="solid"/>
                    </a:lnL>
                    <a:lnR w="9525">
                      <a:solidFill>
                        <a:srgbClr val="9E9E9E"/>
                      </a:solidFill>
                      <a:prstDash val="solid"/>
                    </a:lnR>
                    <a:lnT w="9525">
                      <a:solidFill>
                        <a:srgbClr val="9E9E9E"/>
                      </a:solidFill>
                      <a:prstDash val="solid"/>
                    </a:lnT>
                    <a:lnB w="9525">
                      <a:solidFill>
                        <a:srgbClr val="9E9E9E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78124">
                <a:tc>
                  <a:txBody>
                    <a:bodyPr/>
                    <a:lstStyle/>
                    <a:p>
                      <a:pPr marL="85725">
                        <a:lnSpc>
                          <a:spcPct val="100000"/>
                        </a:lnSpc>
                        <a:spcBef>
                          <a:spcPts val="935"/>
                        </a:spcBef>
                      </a:pPr>
                      <a:r>
                        <a:rPr sz="1650" spc="-5" dirty="0">
                          <a:latin typeface="Arial"/>
                          <a:cs typeface="Arial"/>
                        </a:rPr>
                        <a:t>Comparative</a:t>
                      </a:r>
                      <a:r>
                        <a:rPr sz="1650" spc="-1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650" dirty="0">
                          <a:latin typeface="Arial"/>
                          <a:cs typeface="Arial"/>
                        </a:rPr>
                        <a:t>knowledge</a:t>
                      </a:r>
                      <a:endParaRPr sz="1650">
                        <a:latin typeface="Arial"/>
                        <a:cs typeface="Arial"/>
                      </a:endParaRPr>
                    </a:p>
                  </a:txBody>
                  <a:tcPr marL="0" marR="0" marT="118745" marB="0">
                    <a:lnL w="9525">
                      <a:solidFill>
                        <a:srgbClr val="9E9E9E"/>
                      </a:solidFill>
                      <a:prstDash val="solid"/>
                    </a:lnL>
                    <a:lnR w="9525">
                      <a:solidFill>
                        <a:srgbClr val="9E9E9E"/>
                      </a:solidFill>
                      <a:prstDash val="solid"/>
                    </a:lnR>
                    <a:lnT w="9525">
                      <a:solidFill>
                        <a:srgbClr val="9E9E9E"/>
                      </a:solidFill>
                      <a:prstDash val="solid"/>
                    </a:lnT>
                    <a:lnB w="9525">
                      <a:solidFill>
                        <a:srgbClr val="9E9E9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5090">
                        <a:lnSpc>
                          <a:spcPct val="100000"/>
                        </a:lnSpc>
                        <a:spcBef>
                          <a:spcPts val="935"/>
                        </a:spcBef>
                      </a:pPr>
                      <a:r>
                        <a:rPr sz="1650" b="1" dirty="0">
                          <a:latin typeface="Arial"/>
                          <a:cs typeface="Arial"/>
                        </a:rPr>
                        <a:t>(light, faster than,</a:t>
                      </a:r>
                      <a:r>
                        <a:rPr sz="1650" b="1" spc="-2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650" b="1" spc="-5" dirty="0">
                          <a:latin typeface="Arial"/>
                          <a:cs typeface="Arial"/>
                        </a:rPr>
                        <a:t>sound)</a:t>
                      </a:r>
                      <a:endParaRPr sz="1650" dirty="0">
                        <a:latin typeface="Arial"/>
                        <a:cs typeface="Arial"/>
                      </a:endParaRPr>
                    </a:p>
                  </a:txBody>
                  <a:tcPr marL="0" marR="0" marT="118745" marB="0">
                    <a:lnL w="9525">
                      <a:solidFill>
                        <a:srgbClr val="9E9E9E"/>
                      </a:solidFill>
                      <a:prstDash val="solid"/>
                    </a:lnL>
                    <a:lnR w="9525">
                      <a:solidFill>
                        <a:srgbClr val="9E9E9E"/>
                      </a:solidFill>
                      <a:prstDash val="solid"/>
                    </a:lnR>
                    <a:lnT w="9525">
                      <a:solidFill>
                        <a:srgbClr val="9E9E9E"/>
                      </a:solidFill>
                      <a:prstDash val="solid"/>
                    </a:lnT>
                    <a:lnB w="9525">
                      <a:solidFill>
                        <a:srgbClr val="9E9E9E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664098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Quasimodo – Open issues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US" dirty="0" smtClean="0">
              <a:solidFill>
                <a:srgbClr val="0070C0"/>
              </a:solidFill>
            </a:endParaRPr>
          </a:p>
          <a:p>
            <a:r>
              <a:rPr lang="en-US" dirty="0" smtClean="0">
                <a:solidFill>
                  <a:srgbClr val="0070C0"/>
                </a:solidFill>
              </a:rPr>
              <a:t>Questions sometimes </a:t>
            </a:r>
            <a:r>
              <a:rPr lang="en-US" dirty="0" smtClean="0"/>
              <a:t>go towards the </a:t>
            </a:r>
            <a:r>
              <a:rPr lang="en-US" dirty="0" smtClean="0">
                <a:solidFill>
                  <a:srgbClr val="0070C0"/>
                </a:solidFill>
              </a:rPr>
              <a:t>odd</a:t>
            </a:r>
          </a:p>
          <a:p>
            <a:pPr lvl="1"/>
            <a:r>
              <a:rPr lang="en-US" dirty="0" smtClean="0">
                <a:solidFill>
                  <a:srgbClr val="00B050"/>
                </a:solidFill>
              </a:rPr>
              <a:t>Why does car leak oil, catch fire, not start … </a:t>
            </a:r>
          </a:p>
          <a:p>
            <a:pPr lvl="1"/>
            <a:r>
              <a:rPr lang="en-US" dirty="0" smtClean="0"/>
              <a:t>Not: </a:t>
            </a:r>
            <a:r>
              <a:rPr lang="en-US" dirty="0" smtClean="0">
                <a:solidFill>
                  <a:srgbClr val="00B050"/>
                </a:solidFill>
              </a:rPr>
              <a:t>Car transports people, consumes fuel, …</a:t>
            </a:r>
            <a:endParaRPr lang="en-US" dirty="0">
              <a:solidFill>
                <a:srgbClr val="00B050"/>
              </a:solidFill>
            </a:endParaRPr>
          </a:p>
          <a:p>
            <a:endParaRPr lang="en-US" dirty="0" smtClean="0"/>
          </a:p>
          <a:p>
            <a:r>
              <a:rPr lang="en-US" dirty="0" smtClean="0"/>
              <a:t>How to </a:t>
            </a:r>
            <a:r>
              <a:rPr lang="en-US" dirty="0" smtClean="0">
                <a:solidFill>
                  <a:srgbClr val="0070C0"/>
                </a:solidFill>
              </a:rPr>
              <a:t>fit</a:t>
            </a:r>
            <a:r>
              <a:rPr lang="en-US" dirty="0" smtClean="0"/>
              <a:t> phrases </a:t>
            </a:r>
            <a:r>
              <a:rPr lang="en-US" dirty="0" smtClean="0">
                <a:solidFill>
                  <a:srgbClr val="0070C0"/>
                </a:solidFill>
              </a:rPr>
              <a:t>into</a:t>
            </a:r>
            <a:r>
              <a:rPr lang="en-US" dirty="0" smtClean="0"/>
              <a:t> </a:t>
            </a:r>
            <a:r>
              <a:rPr lang="en-US" dirty="0" smtClean="0">
                <a:solidFill>
                  <a:srgbClr val="0070C0"/>
                </a:solidFill>
              </a:rPr>
              <a:t>triples</a:t>
            </a:r>
            <a:r>
              <a:rPr lang="en-US" dirty="0" smtClean="0"/>
              <a:t>?</a:t>
            </a:r>
          </a:p>
          <a:p>
            <a:pPr lvl="1"/>
            <a:r>
              <a:rPr lang="en-US" dirty="0" smtClean="0">
                <a:solidFill>
                  <a:srgbClr val="00B050"/>
                </a:solidFill>
              </a:rPr>
              <a:t>Lawyers, can make, the world a better place?</a:t>
            </a:r>
          </a:p>
          <a:p>
            <a:pPr lvl="1"/>
            <a:r>
              <a:rPr lang="en-US" dirty="0" smtClean="0">
                <a:solidFill>
                  <a:srgbClr val="00B050"/>
                </a:solidFill>
              </a:rPr>
              <a:t>Lawyers, are, good for a fair judicial system?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A0265B-E43A-4480-BE0E-D03093A588BC}" type="slidenum">
              <a:rPr lang="en-GB" smtClean="0"/>
              <a:t>58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075789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8007705" y="1146002"/>
            <a:ext cx="73660" cy="10515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sz="600" spc="-5" dirty="0">
                <a:solidFill>
                  <a:srgbClr val="D8D8D8"/>
                </a:solidFill>
                <a:latin typeface="RobotoRegular"/>
                <a:cs typeface="RobotoRegular"/>
              </a:rPr>
              <a:t>P</a:t>
            </a:r>
            <a:endParaRPr sz="600">
              <a:latin typeface="RobotoRegular"/>
              <a:cs typeface="RobotoRegular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8068412" y="1164208"/>
            <a:ext cx="810895" cy="895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675"/>
              </a:lnSpc>
            </a:pPr>
            <a:r>
              <a:rPr sz="600" spc="-5" dirty="0">
                <a:solidFill>
                  <a:srgbClr val="D8D8D8"/>
                </a:solidFill>
                <a:latin typeface="RobotoRegular"/>
                <a:cs typeface="RobotoRegular"/>
              </a:rPr>
              <a:t>roprietary </a:t>
            </a:r>
            <a:r>
              <a:rPr sz="600" dirty="0">
                <a:solidFill>
                  <a:srgbClr val="D8D8D8"/>
                </a:solidFill>
                <a:latin typeface="RobotoRegular"/>
                <a:cs typeface="RobotoRegular"/>
              </a:rPr>
              <a:t>+</a:t>
            </a:r>
            <a:r>
              <a:rPr sz="600" spc="-75" dirty="0">
                <a:solidFill>
                  <a:srgbClr val="D8D8D8"/>
                </a:solidFill>
                <a:latin typeface="RobotoRegular"/>
                <a:cs typeface="RobotoRegular"/>
              </a:rPr>
              <a:t> </a:t>
            </a:r>
            <a:r>
              <a:rPr sz="600" spc="-5" dirty="0">
                <a:solidFill>
                  <a:srgbClr val="D8D8D8"/>
                </a:solidFill>
                <a:latin typeface="RobotoRegular"/>
                <a:cs typeface="RobotoRegular"/>
              </a:rPr>
              <a:t>Conﬁdential</a:t>
            </a:r>
            <a:endParaRPr sz="600">
              <a:latin typeface="RobotoRegular"/>
              <a:cs typeface="RobotoRegular"/>
            </a:endParaRPr>
          </a:p>
        </p:txBody>
      </p:sp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xfrm>
            <a:off x="395388" y="801036"/>
            <a:ext cx="7828287" cy="689932"/>
          </a:xfrm>
          <a:prstGeom prst="rect">
            <a:avLst/>
          </a:prstGeom>
        </p:spPr>
        <p:txBody>
          <a:bodyPr vert="horz" wrap="square" lIns="0" tIns="12700" rIns="0" bIns="0" rtlCol="0" anchor="ctr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US" dirty="0" smtClean="0"/>
              <a:t>Distribution over quantities (</a:t>
            </a:r>
            <a:r>
              <a:rPr lang="en-US" dirty="0" err="1" smtClean="0"/>
              <a:t>DoQ</a:t>
            </a:r>
            <a:r>
              <a:rPr lang="en-US" dirty="0" smtClean="0"/>
              <a:t>)</a:t>
            </a:r>
            <a:endParaRPr spc="-5" dirty="0"/>
          </a:p>
        </p:txBody>
      </p:sp>
      <p:sp>
        <p:nvSpPr>
          <p:cNvPr id="9" name="object 9"/>
          <p:cNvSpPr txBox="1">
            <a:spLocks noGrp="1"/>
          </p:cNvSpPr>
          <p:nvPr>
            <p:ph type="body" idx="1"/>
          </p:nvPr>
        </p:nvSpPr>
        <p:spPr>
          <a:xfrm>
            <a:off x="366182" y="2166408"/>
            <a:ext cx="7886700" cy="1541447"/>
          </a:xfrm>
          <a:prstGeom prst="rect">
            <a:avLst/>
          </a:prstGeom>
        </p:spPr>
        <p:txBody>
          <a:bodyPr vert="horz" wrap="square" lIns="0" tIns="27939" rIns="0" bIns="0" rtlCol="0">
            <a:spAutoFit/>
          </a:bodyPr>
          <a:lstStyle/>
          <a:p>
            <a:pPr marL="424815" marR="5080" indent="-412750">
              <a:lnSpc>
                <a:spcPts val="2850"/>
              </a:lnSpc>
              <a:spcBef>
                <a:spcPts val="219"/>
              </a:spcBef>
              <a:buChar char="●"/>
              <a:tabLst>
                <a:tab pos="424815" algn="l"/>
                <a:tab pos="425450" algn="l"/>
              </a:tabLst>
            </a:pPr>
            <a:r>
              <a:rPr spc="-5" dirty="0" smtClean="0"/>
              <a:t>Understanding </a:t>
            </a:r>
            <a:r>
              <a:rPr spc="-5" dirty="0"/>
              <a:t>numerical properties and the way they </a:t>
            </a:r>
            <a:r>
              <a:rPr dirty="0" smtClean="0"/>
              <a:t>relate </a:t>
            </a:r>
            <a:r>
              <a:rPr spc="-5" dirty="0"/>
              <a:t>to</a:t>
            </a:r>
            <a:r>
              <a:rPr spc="-20" dirty="0"/>
              <a:t> </a:t>
            </a:r>
            <a:r>
              <a:rPr spc="-5" dirty="0"/>
              <a:t>words.</a:t>
            </a:r>
          </a:p>
          <a:p>
            <a:pPr marL="0" marR="572770" indent="0" algn="ctr">
              <a:lnSpc>
                <a:spcPct val="100000"/>
              </a:lnSpc>
              <a:spcBef>
                <a:spcPts val="2395"/>
              </a:spcBef>
              <a:buNone/>
            </a:pPr>
            <a:r>
              <a:rPr sz="3000" spc="-5" dirty="0"/>
              <a:t>Lion</a:t>
            </a:r>
            <a:endParaRPr sz="3000" dirty="0"/>
          </a:p>
        </p:txBody>
      </p:sp>
      <p:grpSp>
        <p:nvGrpSpPr>
          <p:cNvPr id="10" name="object 10"/>
          <p:cNvGrpSpPr/>
          <p:nvPr/>
        </p:nvGrpSpPr>
        <p:grpSpPr>
          <a:xfrm>
            <a:off x="2568270" y="3838494"/>
            <a:ext cx="967105" cy="671195"/>
            <a:chOff x="2568269" y="2981243"/>
            <a:chExt cx="967105" cy="671195"/>
          </a:xfrm>
        </p:grpSpPr>
        <p:sp>
          <p:nvSpPr>
            <p:cNvPr id="11" name="object 11"/>
            <p:cNvSpPr/>
            <p:nvPr/>
          </p:nvSpPr>
          <p:spPr>
            <a:xfrm>
              <a:off x="2608644" y="2990768"/>
              <a:ext cx="917575" cy="631190"/>
            </a:xfrm>
            <a:custGeom>
              <a:avLst/>
              <a:gdLst/>
              <a:ahLst/>
              <a:cxnLst/>
              <a:rect l="l" t="t" r="r" b="b"/>
              <a:pathLst>
                <a:path w="917575" h="631189">
                  <a:moveTo>
                    <a:pt x="916998" y="0"/>
                  </a:moveTo>
                  <a:lnTo>
                    <a:pt x="0" y="630798"/>
                  </a:lnTo>
                </a:path>
              </a:pathLst>
            </a:custGeom>
            <a:ln w="19049">
              <a:solidFill>
                <a:srgbClr val="75757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2568269" y="3582242"/>
              <a:ext cx="79674" cy="70074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3" name="object 13"/>
          <p:cNvGrpSpPr/>
          <p:nvPr/>
        </p:nvGrpSpPr>
        <p:grpSpPr>
          <a:xfrm>
            <a:off x="4419716" y="3838494"/>
            <a:ext cx="1035685" cy="380365"/>
            <a:chOff x="4419715" y="2981243"/>
            <a:chExt cx="1035685" cy="380365"/>
          </a:xfrm>
        </p:grpSpPr>
        <p:sp>
          <p:nvSpPr>
            <p:cNvPr id="14" name="object 14"/>
            <p:cNvSpPr/>
            <p:nvPr/>
          </p:nvSpPr>
          <p:spPr>
            <a:xfrm>
              <a:off x="4429240" y="2990768"/>
              <a:ext cx="981075" cy="347980"/>
            </a:xfrm>
            <a:custGeom>
              <a:avLst/>
              <a:gdLst/>
              <a:ahLst/>
              <a:cxnLst/>
              <a:rect l="l" t="t" r="r" b="b"/>
              <a:pathLst>
                <a:path w="981075" h="347979">
                  <a:moveTo>
                    <a:pt x="0" y="0"/>
                  </a:moveTo>
                  <a:lnTo>
                    <a:pt x="980973" y="347774"/>
                  </a:lnTo>
                </a:path>
              </a:pathLst>
            </a:custGeom>
            <a:ln w="19049">
              <a:solidFill>
                <a:srgbClr val="75757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5382863" y="3311193"/>
              <a:ext cx="62865" cy="40640"/>
            </a:xfrm>
            <a:custGeom>
              <a:avLst/>
              <a:gdLst/>
              <a:ahLst/>
              <a:cxnLst/>
              <a:rect l="l" t="t" r="r" b="b"/>
              <a:pathLst>
                <a:path w="62864" h="40639">
                  <a:moveTo>
                    <a:pt x="0" y="40399"/>
                  </a:moveTo>
                  <a:lnTo>
                    <a:pt x="27349" y="27349"/>
                  </a:lnTo>
                  <a:lnTo>
                    <a:pt x="14299" y="0"/>
                  </a:lnTo>
                  <a:lnTo>
                    <a:pt x="62624" y="39874"/>
                  </a:lnTo>
                  <a:lnTo>
                    <a:pt x="0" y="40399"/>
                  </a:lnTo>
                  <a:close/>
                </a:path>
              </a:pathLst>
            </a:custGeom>
            <a:solidFill>
              <a:srgbClr val="75757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5382863" y="3311193"/>
              <a:ext cx="62865" cy="40640"/>
            </a:xfrm>
            <a:custGeom>
              <a:avLst/>
              <a:gdLst/>
              <a:ahLst/>
              <a:cxnLst/>
              <a:rect l="l" t="t" r="r" b="b"/>
              <a:pathLst>
                <a:path w="62864" h="40639">
                  <a:moveTo>
                    <a:pt x="27349" y="27349"/>
                  </a:moveTo>
                  <a:lnTo>
                    <a:pt x="0" y="40399"/>
                  </a:lnTo>
                  <a:lnTo>
                    <a:pt x="62624" y="39874"/>
                  </a:lnTo>
                  <a:lnTo>
                    <a:pt x="14299" y="0"/>
                  </a:lnTo>
                  <a:lnTo>
                    <a:pt x="27349" y="27349"/>
                  </a:lnTo>
                  <a:close/>
                </a:path>
              </a:pathLst>
            </a:custGeom>
            <a:ln w="19049">
              <a:solidFill>
                <a:srgbClr val="75757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7" name="object 17"/>
          <p:cNvSpPr txBox="1"/>
          <p:nvPr/>
        </p:nvSpPr>
        <p:spPr>
          <a:xfrm rot="19560000">
            <a:off x="2441120" y="3971856"/>
            <a:ext cx="558037" cy="1778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400"/>
              </a:lnSpc>
            </a:pPr>
            <a:r>
              <a:rPr sz="1400" spc="-5" dirty="0">
                <a:solidFill>
                  <a:srgbClr val="E94234"/>
                </a:solidFill>
                <a:latin typeface="RobotoRegular"/>
                <a:cs typeface="RobotoRegular"/>
              </a:rPr>
              <a:t>weight</a:t>
            </a:r>
            <a:endParaRPr sz="1400">
              <a:latin typeface="RobotoRegular"/>
              <a:cs typeface="RobotoRegular"/>
            </a:endParaRPr>
          </a:p>
        </p:txBody>
      </p:sp>
      <p:sp>
        <p:nvSpPr>
          <p:cNvPr id="18" name="object 18"/>
          <p:cNvSpPr txBox="1"/>
          <p:nvPr/>
        </p:nvSpPr>
        <p:spPr>
          <a:xfrm rot="1320000">
            <a:off x="4990222" y="3743016"/>
            <a:ext cx="513119" cy="1778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400"/>
              </a:lnSpc>
            </a:pPr>
            <a:r>
              <a:rPr sz="1400" spc="-5" dirty="0">
                <a:solidFill>
                  <a:srgbClr val="93C37C"/>
                </a:solidFill>
                <a:latin typeface="RobotoRegular"/>
                <a:cs typeface="RobotoRegular"/>
              </a:rPr>
              <a:t>speed</a:t>
            </a:r>
            <a:endParaRPr sz="1400">
              <a:latin typeface="RobotoRegular"/>
              <a:cs typeface="RobotoRegular"/>
            </a:endParaRPr>
          </a:p>
        </p:txBody>
      </p:sp>
      <p:sp>
        <p:nvSpPr>
          <p:cNvPr id="19" name="object 19"/>
          <p:cNvSpPr txBox="1"/>
          <p:nvPr/>
        </p:nvSpPr>
        <p:spPr>
          <a:xfrm rot="18480000">
            <a:off x="3318057" y="4257118"/>
            <a:ext cx="363894" cy="1778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400"/>
              </a:lnSpc>
            </a:pPr>
            <a:r>
              <a:rPr sz="1400" spc="-5" dirty="0">
                <a:solidFill>
                  <a:srgbClr val="3B77D8"/>
                </a:solidFill>
                <a:latin typeface="RobotoRegular"/>
                <a:cs typeface="RobotoRegular"/>
              </a:rPr>
              <a:t>si</a:t>
            </a:r>
            <a:r>
              <a:rPr sz="1400" spc="-25" dirty="0">
                <a:solidFill>
                  <a:srgbClr val="3B77D8"/>
                </a:solidFill>
                <a:latin typeface="RobotoRegular"/>
                <a:cs typeface="RobotoRegular"/>
              </a:rPr>
              <a:t>z</a:t>
            </a:r>
            <a:r>
              <a:rPr sz="1400" dirty="0">
                <a:solidFill>
                  <a:srgbClr val="3B77D8"/>
                </a:solidFill>
                <a:latin typeface="RobotoRegular"/>
                <a:cs typeface="RobotoRegular"/>
              </a:rPr>
              <a:t>e</a:t>
            </a:r>
            <a:endParaRPr sz="1400">
              <a:latin typeface="RobotoRegular"/>
              <a:cs typeface="RobotoRegular"/>
            </a:endParaRPr>
          </a:p>
        </p:txBody>
      </p:sp>
      <p:grpSp>
        <p:nvGrpSpPr>
          <p:cNvPr id="20" name="object 20"/>
          <p:cNvGrpSpPr/>
          <p:nvPr/>
        </p:nvGrpSpPr>
        <p:grpSpPr>
          <a:xfrm>
            <a:off x="3353344" y="4052643"/>
            <a:ext cx="596265" cy="755650"/>
            <a:chOff x="3353343" y="3195393"/>
            <a:chExt cx="596265" cy="755650"/>
          </a:xfrm>
        </p:grpSpPr>
        <p:sp>
          <p:nvSpPr>
            <p:cNvPr id="21" name="object 21"/>
            <p:cNvSpPr/>
            <p:nvPr/>
          </p:nvSpPr>
          <p:spPr>
            <a:xfrm>
              <a:off x="3416193" y="3204918"/>
              <a:ext cx="523875" cy="668655"/>
            </a:xfrm>
            <a:custGeom>
              <a:avLst/>
              <a:gdLst/>
              <a:ahLst/>
              <a:cxnLst/>
              <a:rect l="l" t="t" r="r" b="b"/>
              <a:pathLst>
                <a:path w="523875" h="668654">
                  <a:moveTo>
                    <a:pt x="523498" y="0"/>
                  </a:moveTo>
                  <a:lnTo>
                    <a:pt x="0" y="668123"/>
                  </a:lnTo>
                </a:path>
              </a:pathLst>
            </a:custGeom>
            <a:ln w="19049">
              <a:solidFill>
                <a:srgbClr val="75757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3353343" y="3844117"/>
              <a:ext cx="97149" cy="106499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3" name="object 23"/>
          <p:cNvSpPr txBox="1"/>
          <p:nvPr/>
        </p:nvSpPr>
        <p:spPr>
          <a:xfrm rot="3240000">
            <a:off x="4557736" y="4094364"/>
            <a:ext cx="388752" cy="3048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2400"/>
              </a:lnSpc>
            </a:pPr>
            <a:r>
              <a:rPr sz="2400" spc="-5" dirty="0">
                <a:solidFill>
                  <a:srgbClr val="F0C131"/>
                </a:solidFill>
                <a:latin typeface="RobotoRegular"/>
                <a:cs typeface="RobotoRegular"/>
              </a:rPr>
              <a:t>...</a:t>
            </a:r>
            <a:endParaRPr sz="2400">
              <a:latin typeface="RobotoRegular"/>
              <a:cs typeface="RobotoRegular"/>
            </a:endParaRPr>
          </a:p>
        </p:txBody>
      </p:sp>
      <p:grpSp>
        <p:nvGrpSpPr>
          <p:cNvPr id="24" name="object 24"/>
          <p:cNvGrpSpPr/>
          <p:nvPr/>
        </p:nvGrpSpPr>
        <p:grpSpPr>
          <a:xfrm>
            <a:off x="4275216" y="4052643"/>
            <a:ext cx="580390" cy="778510"/>
            <a:chOff x="4275216" y="3195393"/>
            <a:chExt cx="580390" cy="778510"/>
          </a:xfrm>
        </p:grpSpPr>
        <p:sp>
          <p:nvSpPr>
            <p:cNvPr id="25" name="object 25"/>
            <p:cNvSpPr/>
            <p:nvPr/>
          </p:nvSpPr>
          <p:spPr>
            <a:xfrm>
              <a:off x="4284741" y="3204918"/>
              <a:ext cx="509905" cy="690245"/>
            </a:xfrm>
            <a:custGeom>
              <a:avLst/>
              <a:gdLst/>
              <a:ahLst/>
              <a:cxnLst/>
              <a:rect l="l" t="t" r="r" b="b"/>
              <a:pathLst>
                <a:path w="509904" h="690245">
                  <a:moveTo>
                    <a:pt x="0" y="0"/>
                  </a:moveTo>
                  <a:lnTo>
                    <a:pt x="509573" y="689848"/>
                  </a:lnTo>
                </a:path>
              </a:pathLst>
            </a:custGeom>
            <a:ln w="19049">
              <a:solidFill>
                <a:srgbClr val="75757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26"/>
            <p:cNvSpPr/>
            <p:nvPr/>
          </p:nvSpPr>
          <p:spPr>
            <a:xfrm>
              <a:off x="4759490" y="3866542"/>
              <a:ext cx="95724" cy="107299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27" name="object 27"/>
          <p:cNvGrpSpPr/>
          <p:nvPr/>
        </p:nvGrpSpPr>
        <p:grpSpPr>
          <a:xfrm>
            <a:off x="369543" y="3491929"/>
            <a:ext cx="8338363" cy="1955710"/>
            <a:chOff x="369543" y="2634679"/>
            <a:chExt cx="8338363" cy="1955710"/>
          </a:xfrm>
        </p:grpSpPr>
        <p:sp>
          <p:nvSpPr>
            <p:cNvPr id="28" name="object 28"/>
            <p:cNvSpPr/>
            <p:nvPr/>
          </p:nvSpPr>
          <p:spPr>
            <a:xfrm>
              <a:off x="369543" y="2634679"/>
              <a:ext cx="1390008" cy="1955710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" name="object 29"/>
            <p:cNvSpPr/>
            <p:nvPr/>
          </p:nvSpPr>
          <p:spPr>
            <a:xfrm>
              <a:off x="6077962" y="2941419"/>
              <a:ext cx="2629944" cy="1479346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1" name="object 31"/>
          <p:cNvSpPr/>
          <p:nvPr/>
        </p:nvSpPr>
        <p:spPr>
          <a:xfrm>
            <a:off x="8032685" y="1121199"/>
            <a:ext cx="927735" cy="185420"/>
          </a:xfrm>
          <a:custGeom>
            <a:avLst/>
            <a:gdLst/>
            <a:ahLst/>
            <a:cxnLst/>
            <a:rect l="l" t="t" r="r" b="b"/>
            <a:pathLst>
              <a:path w="927734" h="185420">
                <a:moveTo>
                  <a:pt x="927298" y="185399"/>
                </a:moveTo>
                <a:lnTo>
                  <a:pt x="0" y="185399"/>
                </a:lnTo>
                <a:lnTo>
                  <a:pt x="0" y="0"/>
                </a:lnTo>
                <a:lnTo>
                  <a:pt x="927298" y="0"/>
                </a:lnTo>
                <a:lnTo>
                  <a:pt x="927298" y="18539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 txBox="1"/>
          <p:nvPr/>
        </p:nvSpPr>
        <p:spPr>
          <a:xfrm>
            <a:off x="3174682" y="5176277"/>
            <a:ext cx="1603375" cy="22826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sz="1400" b="1" spc="-5" dirty="0">
                <a:latin typeface="Arial"/>
                <a:cs typeface="Arial"/>
              </a:rPr>
              <a:t>Physical</a:t>
            </a:r>
            <a:r>
              <a:rPr sz="1400" b="1" spc="-75" dirty="0">
                <a:latin typeface="Arial"/>
                <a:cs typeface="Arial"/>
              </a:rPr>
              <a:t> </a:t>
            </a:r>
            <a:r>
              <a:rPr sz="1400" b="1" spc="-5" dirty="0">
                <a:latin typeface="Arial"/>
                <a:cs typeface="Arial"/>
              </a:rPr>
              <a:t>attributes</a:t>
            </a:r>
            <a:endParaRPr sz="1400">
              <a:latin typeface="Arial"/>
              <a:cs typeface="Arial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6003545" y="6199905"/>
            <a:ext cx="2399375" cy="4642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12065" marR="5080" indent="0">
              <a:lnSpc>
                <a:spcPts val="2850"/>
              </a:lnSpc>
              <a:spcBef>
                <a:spcPts val="219"/>
              </a:spcBef>
              <a:buNone/>
              <a:tabLst>
                <a:tab pos="424815" algn="l"/>
                <a:tab pos="425450" algn="l"/>
              </a:tabLst>
            </a:pPr>
            <a:r>
              <a:rPr lang="en-US" dirty="0"/>
              <a:t>[Elazar et al., ACL 2019]</a:t>
            </a:r>
          </a:p>
        </p:txBody>
      </p:sp>
      <p:sp>
        <p:nvSpPr>
          <p:cNvPr id="30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</p:spPr>
        <p:txBody>
          <a:bodyPr/>
          <a:lstStyle/>
          <a:p>
            <a:fld id="{99A0265B-E43A-4480-BE0E-D03093A588BC}" type="slidenum">
              <a:rPr lang="en-GB" smtClean="0"/>
              <a:t>59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847819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And you?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ym typeface="Wingdings" pitchFamily="2" charset="2"/>
              </a:rPr>
              <a:t>Name</a:t>
            </a:r>
          </a:p>
          <a:p>
            <a:r>
              <a:rPr lang="en-US" dirty="0">
                <a:sym typeface="Wingdings" pitchFamily="2" charset="2"/>
              </a:rPr>
              <a:t>Course of </a:t>
            </a:r>
            <a:r>
              <a:rPr lang="en-US" dirty="0" smtClean="0">
                <a:sym typeface="Wingdings" pitchFamily="2" charset="2"/>
              </a:rPr>
              <a:t>study</a:t>
            </a:r>
          </a:p>
          <a:p>
            <a:r>
              <a:rPr lang="en-US" dirty="0" smtClean="0">
                <a:sym typeface="Wingdings" pitchFamily="2" charset="2"/>
              </a:rPr>
              <a:t>Specialization (thesis topic?)</a:t>
            </a:r>
            <a:endParaRPr lang="en-US" dirty="0">
              <a:sym typeface="Wingdings" pitchFamily="2" charset="2"/>
            </a:endParaRPr>
          </a:p>
          <a:p>
            <a:r>
              <a:rPr lang="en-US" dirty="0" smtClean="0">
                <a:sym typeface="Wingdings" pitchFamily="2" charset="2"/>
              </a:rPr>
              <a:t>…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E9AC70-685E-4AB9-8C4E-20E39C6CE22B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76597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ject 7"/>
          <p:cNvSpPr txBox="1"/>
          <p:nvPr/>
        </p:nvSpPr>
        <p:spPr>
          <a:xfrm>
            <a:off x="8007705" y="1146002"/>
            <a:ext cx="73660" cy="10515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sz="600" spc="-5" dirty="0">
                <a:solidFill>
                  <a:srgbClr val="D8D8D8"/>
                </a:solidFill>
                <a:latin typeface="RobotoRegular"/>
                <a:cs typeface="RobotoRegular"/>
              </a:rPr>
              <a:t>P</a:t>
            </a:r>
            <a:endParaRPr sz="600">
              <a:latin typeface="RobotoRegular"/>
              <a:cs typeface="RobotoRegular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8068412" y="1164208"/>
            <a:ext cx="810895" cy="895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675"/>
              </a:lnSpc>
            </a:pPr>
            <a:r>
              <a:rPr sz="600" spc="-5" dirty="0">
                <a:solidFill>
                  <a:srgbClr val="D8D8D8"/>
                </a:solidFill>
                <a:latin typeface="RobotoRegular"/>
                <a:cs typeface="RobotoRegular"/>
              </a:rPr>
              <a:t>roprietary </a:t>
            </a:r>
            <a:r>
              <a:rPr sz="600" dirty="0">
                <a:solidFill>
                  <a:srgbClr val="D8D8D8"/>
                </a:solidFill>
                <a:latin typeface="RobotoRegular"/>
                <a:cs typeface="RobotoRegular"/>
              </a:rPr>
              <a:t>+</a:t>
            </a:r>
            <a:r>
              <a:rPr sz="600" spc="-75" dirty="0">
                <a:solidFill>
                  <a:srgbClr val="D8D8D8"/>
                </a:solidFill>
                <a:latin typeface="RobotoRegular"/>
                <a:cs typeface="RobotoRegular"/>
              </a:rPr>
              <a:t> </a:t>
            </a:r>
            <a:r>
              <a:rPr sz="600" spc="-5" dirty="0">
                <a:solidFill>
                  <a:srgbClr val="D8D8D8"/>
                </a:solidFill>
                <a:latin typeface="RobotoRegular"/>
                <a:cs typeface="RobotoRegular"/>
              </a:rPr>
              <a:t>Conﬁdential</a:t>
            </a:r>
            <a:endParaRPr sz="600">
              <a:latin typeface="RobotoRegular"/>
              <a:cs typeface="RobotoRegular"/>
            </a:endParaRPr>
          </a:p>
        </p:txBody>
      </p:sp>
      <p:sp>
        <p:nvSpPr>
          <p:cNvPr id="9" name="object 9"/>
          <p:cNvSpPr txBox="1">
            <a:spLocks noGrp="1"/>
          </p:cNvSpPr>
          <p:nvPr>
            <p:ph type="title"/>
          </p:nvPr>
        </p:nvSpPr>
        <p:spPr>
          <a:xfrm>
            <a:off x="240125" y="864009"/>
            <a:ext cx="2526257" cy="689932"/>
          </a:xfrm>
          <a:prstGeom prst="rect">
            <a:avLst/>
          </a:prstGeom>
        </p:spPr>
        <p:txBody>
          <a:bodyPr vert="horz" wrap="square" lIns="0" tIns="12700" rIns="0" bIns="0" rtlCol="0" anchor="ctr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US" spc="-5" dirty="0" smtClean="0"/>
              <a:t>Approach</a:t>
            </a:r>
            <a:endParaRPr spc="-5" dirty="0"/>
          </a:p>
        </p:txBody>
      </p:sp>
      <p:sp>
        <p:nvSpPr>
          <p:cNvPr id="10" name="object 10"/>
          <p:cNvSpPr txBox="1"/>
          <p:nvPr/>
        </p:nvSpPr>
        <p:spPr>
          <a:xfrm>
            <a:off x="438224" y="2484551"/>
            <a:ext cx="7887334" cy="1131078"/>
          </a:xfrm>
          <a:prstGeom prst="rect">
            <a:avLst/>
          </a:prstGeom>
        </p:spPr>
        <p:txBody>
          <a:bodyPr vert="horz" wrap="square" lIns="0" tIns="27939" rIns="0" bIns="0" rtlCol="0">
            <a:spAutoFit/>
          </a:bodyPr>
          <a:lstStyle/>
          <a:p>
            <a:pPr marL="424815" marR="5080" indent="-412750">
              <a:lnSpc>
                <a:spcPts val="2850"/>
              </a:lnSpc>
              <a:spcBef>
                <a:spcPts val="219"/>
              </a:spcBef>
              <a:buChar char="●"/>
              <a:tabLst>
                <a:tab pos="424815" algn="l"/>
                <a:tab pos="425450" algn="l"/>
              </a:tabLst>
            </a:pPr>
            <a:r>
              <a:rPr sz="2400" spc="-5" dirty="0">
                <a:latin typeface="Arial"/>
                <a:cs typeface="Arial"/>
              </a:rPr>
              <a:t>Count </a:t>
            </a:r>
            <a:r>
              <a:rPr sz="2400" dirty="0">
                <a:latin typeface="Arial"/>
                <a:cs typeface="Arial"/>
              </a:rPr>
              <a:t>co-occurrences </a:t>
            </a:r>
            <a:r>
              <a:rPr sz="2400" spc="-5" dirty="0">
                <a:latin typeface="Arial"/>
                <a:cs typeface="Arial"/>
              </a:rPr>
              <a:t>of </a:t>
            </a:r>
            <a:r>
              <a:rPr sz="2400" dirty="0">
                <a:latin typeface="Arial"/>
                <a:cs typeface="Arial"/>
              </a:rPr>
              <a:t>measurements </a:t>
            </a:r>
            <a:r>
              <a:rPr sz="2400" spc="-5" dirty="0">
                <a:latin typeface="Arial"/>
                <a:cs typeface="Arial"/>
              </a:rPr>
              <a:t>with the</a:t>
            </a:r>
            <a:r>
              <a:rPr sz="2400" spc="-100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words  that appear in their</a:t>
            </a:r>
            <a:r>
              <a:rPr sz="2400" spc="-2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context</a:t>
            </a:r>
            <a:endParaRPr sz="2400">
              <a:latin typeface="Arial"/>
              <a:cs typeface="Arial"/>
            </a:endParaRPr>
          </a:p>
          <a:p>
            <a:pPr marL="424815" indent="-412750">
              <a:lnSpc>
                <a:spcPts val="2760"/>
              </a:lnSpc>
              <a:buChar char="●"/>
              <a:tabLst>
                <a:tab pos="424815" algn="l"/>
                <a:tab pos="425450" algn="l"/>
              </a:tabLst>
            </a:pPr>
            <a:r>
              <a:rPr sz="2400" spc="-5" dirty="0">
                <a:latin typeface="Arial"/>
                <a:cs typeface="Arial"/>
              </a:rPr>
              <a:t>By using </a:t>
            </a:r>
            <a:r>
              <a:rPr sz="2400" dirty="0">
                <a:latin typeface="Arial"/>
                <a:cs typeface="Arial"/>
              </a:rPr>
              <a:t>a </a:t>
            </a:r>
            <a:r>
              <a:rPr sz="2400" spc="-5" dirty="0">
                <a:latin typeface="Arial"/>
                <a:cs typeface="Arial"/>
              </a:rPr>
              <a:t>large text</a:t>
            </a:r>
            <a:r>
              <a:rPr sz="2400" spc="-2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corpora</a:t>
            </a:r>
            <a:endParaRPr sz="2400">
              <a:latin typeface="Arial"/>
              <a:cs typeface="Arial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8032685" y="1121199"/>
            <a:ext cx="927735" cy="185420"/>
          </a:xfrm>
          <a:custGeom>
            <a:avLst/>
            <a:gdLst/>
            <a:ahLst/>
            <a:cxnLst/>
            <a:rect l="l" t="t" r="r" b="b"/>
            <a:pathLst>
              <a:path w="927734" h="185420">
                <a:moveTo>
                  <a:pt x="927298" y="185399"/>
                </a:moveTo>
                <a:lnTo>
                  <a:pt x="0" y="185399"/>
                </a:lnTo>
                <a:lnTo>
                  <a:pt x="0" y="0"/>
                </a:lnTo>
                <a:lnTo>
                  <a:pt x="927298" y="0"/>
                </a:lnTo>
                <a:lnTo>
                  <a:pt x="927298" y="18539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</p:spPr>
        <p:txBody>
          <a:bodyPr/>
          <a:lstStyle/>
          <a:p>
            <a:fld id="{99A0265B-E43A-4480-BE0E-D03093A588BC}" type="slidenum">
              <a:rPr lang="en-GB" smtClean="0"/>
              <a:t>60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724079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xfrm>
            <a:off x="249454" y="1010171"/>
            <a:ext cx="8702722" cy="689932"/>
          </a:xfrm>
          <a:prstGeom prst="rect">
            <a:avLst/>
          </a:prstGeom>
        </p:spPr>
        <p:txBody>
          <a:bodyPr vert="horz" wrap="square" lIns="0" tIns="12700" rIns="0" bIns="0" rtlCol="0" anchor="ctr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5" dirty="0"/>
              <a:t>Example </a:t>
            </a:r>
            <a:r>
              <a:rPr dirty="0"/>
              <a:t>- </a:t>
            </a:r>
            <a:r>
              <a:rPr spc="-10" dirty="0"/>
              <a:t>Aggregating</a:t>
            </a:r>
            <a:r>
              <a:rPr spc="-85" dirty="0"/>
              <a:t> </a:t>
            </a:r>
            <a:r>
              <a:rPr spc="-10" dirty="0"/>
              <a:t>Measurements</a:t>
            </a:r>
          </a:p>
        </p:txBody>
      </p:sp>
      <p:sp>
        <p:nvSpPr>
          <p:cNvPr id="9" name="object 9"/>
          <p:cNvSpPr/>
          <p:nvPr/>
        </p:nvSpPr>
        <p:spPr>
          <a:xfrm>
            <a:off x="4667786" y="2629524"/>
            <a:ext cx="3376778" cy="210747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482194" y="2677433"/>
            <a:ext cx="3376778" cy="208353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</p:spPr>
        <p:txBody>
          <a:bodyPr/>
          <a:lstStyle/>
          <a:p>
            <a:fld id="{99A0265B-E43A-4480-BE0E-D03093A588BC}" type="slidenum">
              <a:rPr lang="en-GB" smtClean="0"/>
              <a:t>61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976282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8020406" y="1164208"/>
            <a:ext cx="858519" cy="895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675"/>
              </a:lnSpc>
            </a:pPr>
            <a:r>
              <a:rPr sz="600" spc="-5" dirty="0">
                <a:solidFill>
                  <a:srgbClr val="D8D8D8"/>
                </a:solidFill>
                <a:latin typeface="RobotoRegular"/>
                <a:cs typeface="RobotoRegular"/>
              </a:rPr>
              <a:t>Proprietary </a:t>
            </a:r>
            <a:r>
              <a:rPr sz="600" dirty="0">
                <a:solidFill>
                  <a:srgbClr val="D8D8D8"/>
                </a:solidFill>
                <a:latin typeface="RobotoRegular"/>
                <a:cs typeface="RobotoRegular"/>
              </a:rPr>
              <a:t>+</a:t>
            </a:r>
            <a:r>
              <a:rPr sz="600" spc="-75" dirty="0">
                <a:solidFill>
                  <a:srgbClr val="D8D8D8"/>
                </a:solidFill>
                <a:latin typeface="RobotoRegular"/>
                <a:cs typeface="RobotoRegular"/>
              </a:rPr>
              <a:t> </a:t>
            </a:r>
            <a:r>
              <a:rPr sz="600" spc="-5" dirty="0">
                <a:solidFill>
                  <a:srgbClr val="D8D8D8"/>
                </a:solidFill>
                <a:latin typeface="RobotoRegular"/>
                <a:cs typeface="RobotoRegular"/>
              </a:rPr>
              <a:t>Conﬁdential</a:t>
            </a:r>
            <a:endParaRPr sz="600">
              <a:latin typeface="RobotoRegular"/>
              <a:cs typeface="RobotoRegular"/>
            </a:endParaRPr>
          </a:p>
        </p:txBody>
      </p:sp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xfrm>
            <a:off x="277447" y="1099227"/>
            <a:ext cx="6440076" cy="689932"/>
          </a:xfrm>
          <a:prstGeom prst="rect">
            <a:avLst/>
          </a:prstGeom>
        </p:spPr>
        <p:txBody>
          <a:bodyPr vert="horz" wrap="square" lIns="0" tIns="12700" rIns="0" bIns="0" rtlCol="0" anchor="ctr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10" dirty="0"/>
              <a:t>Resource </a:t>
            </a:r>
            <a:r>
              <a:rPr spc="-5" dirty="0"/>
              <a:t>Statistics </a:t>
            </a:r>
            <a:r>
              <a:rPr dirty="0"/>
              <a:t>-</a:t>
            </a:r>
            <a:r>
              <a:rPr spc="-90" dirty="0"/>
              <a:t> </a:t>
            </a:r>
            <a:r>
              <a:rPr spc="-5" dirty="0"/>
              <a:t>DoQ</a:t>
            </a:r>
          </a:p>
        </p:txBody>
      </p:sp>
      <p:sp>
        <p:nvSpPr>
          <p:cNvPr id="9" name="object 9"/>
          <p:cNvSpPr txBox="1"/>
          <p:nvPr/>
        </p:nvSpPr>
        <p:spPr>
          <a:xfrm>
            <a:off x="438224" y="2484552"/>
            <a:ext cx="6902450" cy="300595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24815" indent="-412750">
              <a:lnSpc>
                <a:spcPts val="2865"/>
              </a:lnSpc>
              <a:spcBef>
                <a:spcPts val="100"/>
              </a:spcBef>
              <a:buChar char="●"/>
              <a:tabLst>
                <a:tab pos="424815" algn="l"/>
                <a:tab pos="425450" algn="l"/>
              </a:tabLst>
            </a:pPr>
            <a:r>
              <a:rPr sz="2400" b="1" spc="-5" dirty="0" smtClean="0">
                <a:solidFill>
                  <a:srgbClr val="0070C0"/>
                </a:solidFill>
                <a:latin typeface="Arial"/>
                <a:cs typeface="Arial"/>
              </a:rPr>
              <a:t>D</a:t>
            </a:r>
            <a:r>
              <a:rPr sz="2400" spc="-5" dirty="0" smtClean="0">
                <a:solidFill>
                  <a:srgbClr val="0070C0"/>
                </a:solidFill>
                <a:latin typeface="Arial"/>
                <a:cs typeface="Arial"/>
              </a:rPr>
              <a:t>istributions </a:t>
            </a:r>
            <a:r>
              <a:rPr sz="2400" b="1" dirty="0">
                <a:solidFill>
                  <a:srgbClr val="0070C0"/>
                </a:solidFill>
                <a:latin typeface="Arial"/>
                <a:cs typeface="Arial"/>
              </a:rPr>
              <a:t>o</a:t>
            </a:r>
            <a:r>
              <a:rPr sz="2400" dirty="0">
                <a:solidFill>
                  <a:srgbClr val="0070C0"/>
                </a:solidFill>
                <a:latin typeface="Arial"/>
                <a:cs typeface="Arial"/>
              </a:rPr>
              <a:t>ver </a:t>
            </a:r>
            <a:r>
              <a:rPr sz="2400" b="1" spc="-5" dirty="0">
                <a:solidFill>
                  <a:srgbClr val="0070C0"/>
                </a:solidFill>
                <a:latin typeface="Arial"/>
                <a:cs typeface="Arial"/>
              </a:rPr>
              <a:t>Q</a:t>
            </a:r>
            <a:r>
              <a:rPr sz="2400" spc="-5" dirty="0">
                <a:solidFill>
                  <a:srgbClr val="0070C0"/>
                </a:solidFill>
                <a:latin typeface="Arial"/>
                <a:cs typeface="Arial"/>
              </a:rPr>
              <a:t>uantities</a:t>
            </a:r>
            <a:r>
              <a:rPr sz="2400" spc="-40" dirty="0">
                <a:solidFill>
                  <a:srgbClr val="0070C0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0070C0"/>
                </a:solidFill>
                <a:latin typeface="Arial"/>
                <a:cs typeface="Arial"/>
              </a:rPr>
              <a:t>(DoQ)</a:t>
            </a:r>
          </a:p>
          <a:p>
            <a:pPr marL="424815" indent="-412750">
              <a:lnSpc>
                <a:spcPts val="2865"/>
              </a:lnSpc>
              <a:buChar char="●"/>
              <a:tabLst>
                <a:tab pos="424815" algn="l"/>
                <a:tab pos="425450" algn="l"/>
              </a:tabLst>
            </a:pPr>
            <a:r>
              <a:rPr sz="2400" dirty="0">
                <a:latin typeface="Arial"/>
                <a:cs typeface="Arial"/>
              </a:rPr>
              <a:t>A very </a:t>
            </a:r>
            <a:r>
              <a:rPr sz="2400" spc="-5" dirty="0">
                <a:latin typeface="Arial"/>
                <a:cs typeface="Arial"/>
              </a:rPr>
              <a:t>large and diverse</a:t>
            </a:r>
            <a:r>
              <a:rPr sz="2400" spc="-16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resource</a:t>
            </a:r>
          </a:p>
          <a:p>
            <a:pPr>
              <a:lnSpc>
                <a:spcPct val="100000"/>
              </a:lnSpc>
              <a:buFont typeface="Arial"/>
              <a:buChar char="●"/>
            </a:pPr>
            <a:endParaRPr sz="2450" dirty="0">
              <a:latin typeface="Arial"/>
              <a:cs typeface="Arial"/>
            </a:endParaRPr>
          </a:p>
          <a:p>
            <a:pPr marL="424815" indent="-412750">
              <a:lnSpc>
                <a:spcPts val="2865"/>
              </a:lnSpc>
              <a:buChar char="●"/>
              <a:tabLst>
                <a:tab pos="424815" algn="l"/>
                <a:tab pos="425450" algn="l"/>
              </a:tabLst>
            </a:pPr>
            <a:r>
              <a:rPr sz="2400" spc="-5" dirty="0">
                <a:latin typeface="Arial"/>
                <a:cs typeface="Arial"/>
              </a:rPr>
              <a:t>~120M Unique tuples </a:t>
            </a:r>
            <a:r>
              <a:rPr sz="2400" dirty="0">
                <a:latin typeface="Arial"/>
                <a:cs typeface="Arial"/>
              </a:rPr>
              <a:t>(object,</a:t>
            </a:r>
            <a:r>
              <a:rPr sz="2400" spc="-5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measurement)</a:t>
            </a:r>
          </a:p>
          <a:p>
            <a:pPr marL="882015" lvl="1" indent="-413384">
              <a:lnSpc>
                <a:spcPts val="2865"/>
              </a:lnSpc>
              <a:buChar char="○"/>
              <a:tabLst>
                <a:tab pos="882015" algn="l"/>
                <a:tab pos="882650" algn="l"/>
              </a:tabLst>
            </a:pPr>
            <a:r>
              <a:rPr sz="2400" spc="-5" dirty="0">
                <a:latin typeface="Arial"/>
                <a:cs typeface="Arial"/>
              </a:rPr>
              <a:t>~350K with &gt;= 1000</a:t>
            </a:r>
            <a:r>
              <a:rPr sz="2400" spc="-30" dirty="0">
                <a:latin typeface="Arial"/>
                <a:cs typeface="Arial"/>
              </a:rPr>
              <a:t> </a:t>
            </a:r>
            <a:r>
              <a:rPr sz="2400" spc="-5" dirty="0" smtClean="0">
                <a:latin typeface="Arial"/>
                <a:cs typeface="Arial"/>
              </a:rPr>
              <a:t>occurrences</a:t>
            </a:r>
            <a:endParaRPr lang="en-US" sz="2400" spc="-5" dirty="0" smtClean="0">
              <a:latin typeface="Arial"/>
              <a:cs typeface="Arial"/>
            </a:endParaRPr>
          </a:p>
          <a:p>
            <a:pPr marL="424815" indent="-412750">
              <a:lnSpc>
                <a:spcPts val="2865"/>
              </a:lnSpc>
              <a:spcBef>
                <a:spcPts val="100"/>
              </a:spcBef>
              <a:buChar char="●"/>
              <a:tabLst>
                <a:tab pos="424815" algn="l"/>
                <a:tab pos="425450" algn="l"/>
              </a:tabLst>
            </a:pPr>
            <a:r>
              <a:rPr lang="en-US" sz="2400" dirty="0">
                <a:latin typeface="Arial"/>
                <a:cs typeface="Arial"/>
              </a:rPr>
              <a:t>Measurement</a:t>
            </a:r>
            <a:r>
              <a:rPr lang="en-US" sz="2400" spc="-10" dirty="0">
                <a:latin typeface="Arial"/>
                <a:cs typeface="Arial"/>
              </a:rPr>
              <a:t> </a:t>
            </a:r>
            <a:r>
              <a:rPr lang="en-US" sz="2400" spc="-5" dirty="0">
                <a:latin typeface="Arial"/>
                <a:cs typeface="Arial"/>
              </a:rPr>
              <a:t>types:</a:t>
            </a:r>
            <a:endParaRPr lang="en-US" sz="2400" dirty="0">
              <a:latin typeface="Arial"/>
              <a:cs typeface="Arial"/>
            </a:endParaRPr>
          </a:p>
          <a:p>
            <a:pPr marL="882015" lvl="1" indent="-413384">
              <a:lnSpc>
                <a:spcPts val="2850"/>
              </a:lnSpc>
              <a:buChar char="○"/>
              <a:tabLst>
                <a:tab pos="882015" algn="l"/>
                <a:tab pos="882650" algn="l"/>
              </a:tabLst>
            </a:pPr>
            <a:r>
              <a:rPr lang="en-US" sz="2400" spc="-5" dirty="0" smtClean="0">
                <a:latin typeface="Arial"/>
                <a:cs typeface="Arial"/>
              </a:rPr>
              <a:t>Length, m</a:t>
            </a:r>
            <a:r>
              <a:rPr lang="en-US" sz="2400" dirty="0" smtClean="0">
                <a:latin typeface="Arial"/>
                <a:cs typeface="Arial"/>
              </a:rPr>
              <a:t>ass, c</a:t>
            </a:r>
            <a:r>
              <a:rPr lang="en-US" sz="2400" spc="-5" dirty="0" smtClean="0">
                <a:latin typeface="Arial"/>
                <a:cs typeface="Arial"/>
              </a:rPr>
              <a:t>urrency, t</a:t>
            </a:r>
            <a:r>
              <a:rPr lang="en-US" sz="2400" spc="-30" dirty="0" smtClean="0">
                <a:latin typeface="Arial"/>
                <a:cs typeface="Arial"/>
              </a:rPr>
              <a:t>emperature, </a:t>
            </a:r>
            <a:r>
              <a:rPr lang="en-US" sz="2400" dirty="0" smtClean="0">
                <a:latin typeface="Arial"/>
                <a:cs typeface="Arial"/>
              </a:rPr>
              <a:t>…</a:t>
            </a:r>
            <a:endParaRPr lang="en-US" sz="2400" dirty="0">
              <a:latin typeface="Arial"/>
              <a:cs typeface="Arial"/>
            </a:endParaRPr>
          </a:p>
          <a:p>
            <a:pPr marL="424815" indent="-412750">
              <a:lnSpc>
                <a:spcPts val="2865"/>
              </a:lnSpc>
              <a:buChar char="●"/>
              <a:tabLst>
                <a:tab pos="424815" algn="l"/>
                <a:tab pos="425450" algn="l"/>
              </a:tabLst>
            </a:pPr>
            <a:r>
              <a:rPr lang="en-US" sz="2400" spc="-5" dirty="0">
                <a:latin typeface="Arial"/>
                <a:cs typeface="Arial"/>
              </a:rPr>
              <a:t>27 In total</a:t>
            </a:r>
            <a:endParaRPr sz="2400" dirty="0">
              <a:latin typeface="Arial"/>
              <a:cs typeface="Arial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7956485" y="1121199"/>
            <a:ext cx="927735" cy="185420"/>
          </a:xfrm>
          <a:custGeom>
            <a:avLst/>
            <a:gdLst/>
            <a:ahLst/>
            <a:cxnLst/>
            <a:rect l="l" t="t" r="r" b="b"/>
            <a:pathLst>
              <a:path w="927734" h="185420">
                <a:moveTo>
                  <a:pt x="927298" y="185399"/>
                </a:moveTo>
                <a:lnTo>
                  <a:pt x="0" y="185399"/>
                </a:lnTo>
                <a:lnTo>
                  <a:pt x="0" y="0"/>
                </a:lnTo>
                <a:lnTo>
                  <a:pt x="927298" y="0"/>
                </a:lnTo>
                <a:lnTo>
                  <a:pt x="927298" y="18539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</p:spPr>
        <p:txBody>
          <a:bodyPr/>
          <a:lstStyle/>
          <a:p>
            <a:fld id="{99A0265B-E43A-4480-BE0E-D03093A588BC}" type="slidenum">
              <a:rPr lang="en-GB" smtClean="0"/>
              <a:t>62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417053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1" y="2184400"/>
            <a:ext cx="8878924" cy="3685715"/>
            <a:chOff x="1" y="1327149"/>
            <a:chExt cx="8878924" cy="3685715"/>
          </a:xfrm>
        </p:grpSpPr>
        <p:sp>
          <p:nvSpPr>
            <p:cNvPr id="5" name="object 5"/>
            <p:cNvSpPr/>
            <p:nvPr/>
          </p:nvSpPr>
          <p:spPr>
            <a:xfrm>
              <a:off x="176218" y="4841765"/>
              <a:ext cx="555423" cy="171099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4444319" y="1327149"/>
              <a:ext cx="4434606" cy="2997228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1" y="1427972"/>
              <a:ext cx="4123266" cy="2805387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2" name="object 12"/>
          <p:cNvSpPr txBox="1"/>
          <p:nvPr/>
        </p:nvSpPr>
        <p:spPr>
          <a:xfrm>
            <a:off x="8020406" y="1164208"/>
            <a:ext cx="858519" cy="895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675"/>
              </a:lnSpc>
            </a:pPr>
            <a:r>
              <a:rPr sz="600" spc="-5" dirty="0">
                <a:solidFill>
                  <a:srgbClr val="D8D8D8"/>
                </a:solidFill>
                <a:latin typeface="RobotoRegular"/>
                <a:cs typeface="RobotoRegular"/>
              </a:rPr>
              <a:t>Proprietary </a:t>
            </a:r>
            <a:r>
              <a:rPr sz="600" dirty="0">
                <a:solidFill>
                  <a:srgbClr val="D8D8D8"/>
                </a:solidFill>
                <a:latin typeface="RobotoRegular"/>
                <a:cs typeface="RobotoRegular"/>
              </a:rPr>
              <a:t>+</a:t>
            </a:r>
            <a:r>
              <a:rPr sz="600" spc="-75" dirty="0">
                <a:solidFill>
                  <a:srgbClr val="D8D8D8"/>
                </a:solidFill>
                <a:latin typeface="RobotoRegular"/>
                <a:cs typeface="RobotoRegular"/>
              </a:rPr>
              <a:t> </a:t>
            </a:r>
            <a:r>
              <a:rPr sz="600" spc="-5" dirty="0">
                <a:solidFill>
                  <a:srgbClr val="D8D8D8"/>
                </a:solidFill>
                <a:latin typeface="RobotoRegular"/>
                <a:cs typeface="RobotoRegular"/>
              </a:rPr>
              <a:t>Conﬁdential</a:t>
            </a:r>
            <a:endParaRPr sz="600">
              <a:latin typeface="RobotoRegular"/>
              <a:cs typeface="RobotoRegular"/>
            </a:endParaRPr>
          </a:p>
        </p:txBody>
      </p:sp>
      <p:sp>
        <p:nvSpPr>
          <p:cNvPr id="13" name="object 13"/>
          <p:cNvSpPr txBox="1">
            <a:spLocks noGrp="1"/>
          </p:cNvSpPr>
          <p:nvPr>
            <p:ph type="title"/>
          </p:nvPr>
        </p:nvSpPr>
        <p:spPr>
          <a:xfrm>
            <a:off x="284775" y="989385"/>
            <a:ext cx="8091076" cy="689932"/>
          </a:xfrm>
          <a:prstGeom prst="rect">
            <a:avLst/>
          </a:prstGeom>
        </p:spPr>
        <p:txBody>
          <a:bodyPr vert="horz" wrap="square" lIns="0" tIns="12700" rIns="0" bIns="0" rtlCol="0" anchor="ctr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15" dirty="0"/>
              <a:t>Comparable </a:t>
            </a:r>
            <a:r>
              <a:rPr spc="-5" dirty="0"/>
              <a:t>Objects </a:t>
            </a:r>
            <a:r>
              <a:rPr dirty="0"/>
              <a:t>- </a:t>
            </a:r>
            <a:r>
              <a:rPr spc="-10" dirty="0"/>
              <a:t>Cool</a:t>
            </a:r>
            <a:r>
              <a:rPr spc="-85" dirty="0"/>
              <a:t> </a:t>
            </a:r>
            <a:r>
              <a:rPr spc="-5" dirty="0"/>
              <a:t>Results</a:t>
            </a:r>
          </a:p>
        </p:txBody>
      </p:sp>
      <p:sp>
        <p:nvSpPr>
          <p:cNvPr id="14" name="object 14"/>
          <p:cNvSpPr/>
          <p:nvPr/>
        </p:nvSpPr>
        <p:spPr>
          <a:xfrm>
            <a:off x="7956485" y="1121199"/>
            <a:ext cx="927735" cy="185420"/>
          </a:xfrm>
          <a:custGeom>
            <a:avLst/>
            <a:gdLst/>
            <a:ahLst/>
            <a:cxnLst/>
            <a:rect l="l" t="t" r="r" b="b"/>
            <a:pathLst>
              <a:path w="927734" h="185420">
                <a:moveTo>
                  <a:pt x="927298" y="185399"/>
                </a:moveTo>
                <a:lnTo>
                  <a:pt x="0" y="185399"/>
                </a:lnTo>
                <a:lnTo>
                  <a:pt x="0" y="0"/>
                </a:lnTo>
                <a:lnTo>
                  <a:pt x="927298" y="0"/>
                </a:lnTo>
                <a:lnTo>
                  <a:pt x="927298" y="18539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</p:spPr>
        <p:txBody>
          <a:bodyPr/>
          <a:lstStyle/>
          <a:p>
            <a:fld id="{99A0265B-E43A-4480-BE0E-D03093A588BC}" type="slidenum">
              <a:rPr lang="en-GB" smtClean="0"/>
              <a:t>63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642460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Summary – Text extraction</a:t>
            </a:r>
            <a:endParaRPr lang="en-US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/>
          </p:nvPr>
        </p:nvGraphicFramePr>
        <p:xfrm>
          <a:off x="764837" y="3130233"/>
          <a:ext cx="6949197" cy="3408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16399">
                  <a:extLst>
                    <a:ext uri="{9D8B030D-6E8A-4147-A177-3AD203B41FA5}">
                      <a16:colId xmlns:a16="http://schemas.microsoft.com/office/drawing/2014/main" val="672490989"/>
                    </a:ext>
                  </a:extLst>
                </a:gridCol>
                <a:gridCol w="2316399">
                  <a:extLst>
                    <a:ext uri="{9D8B030D-6E8A-4147-A177-3AD203B41FA5}">
                      <a16:colId xmlns:a16="http://schemas.microsoft.com/office/drawing/2014/main" val="17412587"/>
                    </a:ext>
                  </a:extLst>
                </a:gridCol>
                <a:gridCol w="2316399">
                  <a:extLst>
                    <a:ext uri="{9D8B030D-6E8A-4147-A177-3AD203B41FA5}">
                      <a16:colId xmlns:a16="http://schemas.microsoft.com/office/drawing/2014/main" val="300641188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Project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Focus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Comments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0293984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Knext</a:t>
                      </a:r>
                      <a:r>
                        <a:rPr lang="en-US" dirty="0" smtClean="0"/>
                        <a:t> [2002]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Plausible assertions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7359939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XLore</a:t>
                      </a:r>
                      <a:r>
                        <a:rPr lang="en-US" dirty="0" smtClean="0"/>
                        <a:t> [2010]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Quantified assertions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Episodic</a:t>
                      </a:r>
                      <a:r>
                        <a:rPr lang="en-US" baseline="0" dirty="0" smtClean="0"/>
                        <a:t> logic</a:t>
                      </a:r>
                      <a:endParaRPr lang="en-US" dirty="0" smtClean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2727221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WebChild</a:t>
                      </a:r>
                      <a:r>
                        <a:rPr lang="en-US" dirty="0" smtClean="0"/>
                        <a:t> [2014]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Adjectives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Plausibility as inclusion criterion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9609135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TupleKB</a:t>
                      </a:r>
                      <a:r>
                        <a:rPr lang="en-US" dirty="0" smtClean="0"/>
                        <a:t> [2017]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Science knowledge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1066957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Quasimodo [2019]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General knowledge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Saliency</a:t>
                      </a:r>
                      <a:r>
                        <a:rPr lang="en-US" baseline="0" dirty="0" smtClean="0"/>
                        <a:t> instead of correctness as prime goal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3381662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DoQ</a:t>
                      </a:r>
                      <a:r>
                        <a:rPr lang="en-US" dirty="0" smtClean="0"/>
                        <a:t> [2019]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Quantities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70825646"/>
                  </a:ext>
                </a:extLst>
              </a:tr>
            </a:tbl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A0265B-E43A-4480-BE0E-D03093A588BC}" type="slidenum">
              <a:rPr lang="en-GB" smtClean="0"/>
              <a:t>64</a:t>
            </a:fld>
            <a:endParaRPr lang="en-GB"/>
          </a:p>
        </p:txBody>
      </p:sp>
      <p:sp>
        <p:nvSpPr>
          <p:cNvPr id="3" name="TextBox 2"/>
          <p:cNvSpPr txBox="1"/>
          <p:nvPr/>
        </p:nvSpPr>
        <p:spPr>
          <a:xfrm>
            <a:off x="764837" y="1690689"/>
            <a:ext cx="5048655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Design choice of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Resource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Data model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E</a:t>
            </a:r>
            <a:r>
              <a:rPr lang="en-US" dirty="0" smtClean="0"/>
              <a:t>xtraction scheme</a:t>
            </a:r>
          </a:p>
        </p:txBody>
      </p:sp>
    </p:spTree>
    <p:extLst>
      <p:ext uri="{BB962C8B-B14F-4D97-AF65-F5344CB8AC3E}">
        <p14:creationId xmlns:p14="http://schemas.microsoft.com/office/powerpoint/2010/main" val="34177423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49" y="1825625"/>
            <a:ext cx="7973483" cy="4786842"/>
          </a:xfrm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dirty="0" smtClean="0"/>
              <a:t>Motivation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Knowledge representation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Crowdsourcing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Text Extraction</a:t>
            </a:r>
          </a:p>
          <a:p>
            <a:pPr marL="514350" indent="-514350">
              <a:buFont typeface="+mj-lt"/>
              <a:buAutoNum type="arabicPeriod"/>
            </a:pPr>
            <a:r>
              <a:rPr lang="en-US" b="1" dirty="0" smtClean="0"/>
              <a:t>Transformer-based techniques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Consolidation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Summary and Outlook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A0265B-E43A-4480-BE0E-D03093A588BC}" type="slidenum">
              <a:rPr lang="en-GB" smtClean="0"/>
              <a:t>65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515145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Pretrained</a:t>
            </a:r>
            <a:r>
              <a:rPr lang="en-US" dirty="0" smtClean="0"/>
              <a:t> language models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BERT, ELMO, GPT, …</a:t>
            </a:r>
          </a:p>
          <a:p>
            <a:r>
              <a:rPr lang="en-US" dirty="0" smtClean="0"/>
              <a:t>Major recent trend in NLP</a:t>
            </a:r>
          </a:p>
          <a:p>
            <a:pPr lvl="1"/>
            <a:r>
              <a:rPr lang="en-US" dirty="0" smtClean="0"/>
              <a:t>Deep neural networks (Transformer networks)</a:t>
            </a:r>
          </a:p>
          <a:p>
            <a:pPr lvl="1"/>
            <a:r>
              <a:rPr lang="en-US" dirty="0"/>
              <a:t>T</a:t>
            </a:r>
            <a:r>
              <a:rPr lang="en-US" dirty="0" smtClean="0"/>
              <a:t>rained to fill gaps in text corpora, predict next sentences</a:t>
            </a:r>
          </a:p>
          <a:p>
            <a:pPr lvl="1"/>
            <a:r>
              <a:rPr lang="en-US" dirty="0" smtClean="0"/>
              <a:t>Unsupervised training on huge corpora (~web crawls)</a:t>
            </a:r>
          </a:p>
          <a:p>
            <a:r>
              <a:rPr lang="en-US" dirty="0" smtClean="0"/>
              <a:t>Able to generate plausible continuations for given input</a:t>
            </a:r>
          </a:p>
          <a:p>
            <a:r>
              <a:rPr lang="en-US" dirty="0" smtClean="0"/>
              <a:t>Encode basic linguistic and world knowledge (?) that benefits many downstream tasks (fine-tuning)</a:t>
            </a:r>
          </a:p>
          <a:p>
            <a:r>
              <a:rPr lang="en-US" dirty="0" smtClean="0"/>
              <a:t>Can we use them to generate CSK?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A0265B-E43A-4480-BE0E-D03093A588BC}" type="slidenum">
              <a:rPr lang="en-GB" smtClean="0"/>
              <a:t>66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569414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0709" y="2724911"/>
            <a:ext cx="7886700" cy="4351338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Query			Answer	Language model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A0265B-E43A-4480-BE0E-D03093A588BC}" type="slidenum">
              <a:rPr lang="en-GB" smtClean="0"/>
              <a:t>67</a:t>
            </a:fld>
            <a:endParaRPr lang="en-GB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0334" y="0"/>
            <a:ext cx="7077075" cy="16764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7148945" y="1269580"/>
            <a:ext cx="184391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EMNLP’19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6831" y="3440769"/>
            <a:ext cx="8411032" cy="160048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483650" y="5705554"/>
            <a:ext cx="625721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070C0"/>
                </a:solidFill>
              </a:rPr>
              <a:t>Encouraging, but closer look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rgbClr val="0070C0"/>
                </a:solidFill>
              </a:rPr>
              <a:t>Limited vocabulary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rgbClr val="0070C0"/>
                </a:solidFill>
              </a:rPr>
              <a:t>Single token only</a:t>
            </a:r>
            <a:endParaRPr lang="en-US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36770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Own experiments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2623" y="1825624"/>
            <a:ext cx="8802518" cy="3932829"/>
          </a:xfrm>
        </p:spPr>
        <p:txBody>
          <a:bodyPr>
            <a:normAutofit/>
          </a:bodyPr>
          <a:lstStyle/>
          <a:p>
            <a:r>
              <a:rPr lang="en-US" sz="2000" dirty="0" smtClean="0"/>
              <a:t>GPT2 from </a:t>
            </a:r>
            <a:r>
              <a:rPr lang="en-US" sz="1800" dirty="0">
                <a:hlinkClick r:id="rId2"/>
              </a:rPr>
              <a:t>https://</a:t>
            </a:r>
            <a:r>
              <a:rPr lang="en-US" sz="1800" dirty="0" smtClean="0">
                <a:hlinkClick r:id="rId2"/>
              </a:rPr>
              <a:t>demo.allennlp.org/next-token-lm</a:t>
            </a:r>
            <a:endParaRPr lang="en-US" sz="1800" dirty="0" smtClean="0"/>
          </a:p>
          <a:p>
            <a:endParaRPr lang="en-US" sz="1800" dirty="0" smtClean="0"/>
          </a:p>
          <a:p>
            <a:pPr marL="0" indent="0">
              <a:buNone/>
            </a:pPr>
            <a:r>
              <a:rPr lang="en-US" sz="1800" dirty="0" smtClean="0">
                <a:solidFill>
                  <a:srgbClr val="00B050"/>
                </a:solidFill>
              </a:rPr>
              <a:t>My prefix</a:t>
            </a:r>
            <a:r>
              <a:rPr lang="en-US" sz="1800" dirty="0" smtClean="0"/>
              <a:t>		</a:t>
            </a:r>
            <a:r>
              <a:rPr lang="en-US" sz="1800" dirty="0" smtClean="0">
                <a:solidFill>
                  <a:srgbClr val="FF0000"/>
                </a:solidFill>
              </a:rPr>
              <a:t>GPT2’s prediction</a:t>
            </a:r>
            <a:endParaRPr lang="en-US" sz="1800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en-US" sz="2000" dirty="0" smtClean="0"/>
          </a:p>
          <a:p>
            <a:pPr marL="0" indent="0">
              <a:buNone/>
            </a:pPr>
            <a:r>
              <a:rPr lang="en-US" sz="2000" dirty="0" smtClean="0">
                <a:solidFill>
                  <a:srgbClr val="00B050"/>
                </a:solidFill>
              </a:rPr>
              <a:t>Pandas eat bamboo in …</a:t>
            </a:r>
            <a:r>
              <a:rPr lang="en-US" sz="2000" dirty="0" smtClean="0"/>
              <a:t> </a:t>
            </a:r>
            <a:r>
              <a:rPr lang="en-US" sz="2000" dirty="0" smtClean="0">
                <a:solidFill>
                  <a:srgbClr val="FF0000"/>
                </a:solidFill>
              </a:rPr>
              <a:t>the forest.</a:t>
            </a:r>
          </a:p>
          <a:p>
            <a:pPr marL="0" indent="0">
              <a:buNone/>
            </a:pPr>
            <a:r>
              <a:rPr lang="en-US" sz="2000" dirty="0" smtClean="0">
                <a:solidFill>
                  <a:srgbClr val="00B050"/>
                </a:solidFill>
              </a:rPr>
              <a:t>Pandas like to eat … </a:t>
            </a:r>
            <a:r>
              <a:rPr lang="en-US" sz="2000" dirty="0" smtClean="0">
                <a:solidFill>
                  <a:srgbClr val="FF0000"/>
                </a:solidFill>
              </a:rPr>
              <a:t>the food they eat.</a:t>
            </a:r>
          </a:p>
          <a:p>
            <a:pPr marL="0" indent="0">
              <a:buNone/>
            </a:pPr>
            <a:r>
              <a:rPr lang="en-US" sz="2000" dirty="0">
                <a:solidFill>
                  <a:srgbClr val="00B050"/>
                </a:solidFill>
              </a:rPr>
              <a:t>Lions like to </a:t>
            </a:r>
            <a:r>
              <a:rPr lang="en-US" sz="2000" dirty="0" smtClean="0">
                <a:solidFill>
                  <a:srgbClr val="00B050"/>
                </a:solidFill>
              </a:rPr>
              <a:t>eat …</a:t>
            </a:r>
            <a:r>
              <a:rPr lang="en-US" sz="2000" dirty="0" smtClean="0"/>
              <a:t> </a:t>
            </a:r>
            <a:r>
              <a:rPr lang="en-US" sz="2000" dirty="0" smtClean="0">
                <a:solidFill>
                  <a:srgbClr val="FF0000"/>
                </a:solidFill>
              </a:rPr>
              <a:t>meat</a:t>
            </a:r>
            <a:r>
              <a:rPr lang="en-US" sz="2000" dirty="0">
                <a:solidFill>
                  <a:srgbClr val="FF0000"/>
                </a:solidFill>
              </a:rPr>
              <a:t>, but they are not </a:t>
            </a:r>
            <a:r>
              <a:rPr lang="en-US" sz="2000" dirty="0" smtClean="0">
                <a:solidFill>
                  <a:srgbClr val="FF0000"/>
                </a:solidFill>
              </a:rPr>
              <a:t>carnivores.</a:t>
            </a:r>
          </a:p>
          <a:p>
            <a:pPr marL="0" indent="0">
              <a:buNone/>
            </a:pPr>
            <a:r>
              <a:rPr lang="en-US" sz="2000" dirty="0">
                <a:solidFill>
                  <a:srgbClr val="00B050"/>
                </a:solidFill>
              </a:rPr>
              <a:t>Rabbits like to </a:t>
            </a:r>
            <a:r>
              <a:rPr lang="en-US" sz="2000" dirty="0" smtClean="0">
                <a:solidFill>
                  <a:srgbClr val="00B050"/>
                </a:solidFill>
              </a:rPr>
              <a:t>eat …</a:t>
            </a:r>
            <a:r>
              <a:rPr lang="en-US" sz="2000" dirty="0" smtClean="0"/>
              <a:t> </a:t>
            </a:r>
            <a:r>
              <a:rPr lang="en-US" sz="2000" dirty="0">
                <a:solidFill>
                  <a:srgbClr val="FF0000"/>
                </a:solidFill>
              </a:rPr>
              <a:t>and </a:t>
            </a:r>
            <a:r>
              <a:rPr lang="en-US" sz="2000" dirty="0" smtClean="0">
                <a:solidFill>
                  <a:srgbClr val="FF0000"/>
                </a:solidFill>
              </a:rPr>
              <a:t>drink.</a:t>
            </a:r>
          </a:p>
          <a:p>
            <a:pPr marL="0" indent="0">
              <a:buNone/>
            </a:pPr>
            <a:r>
              <a:rPr lang="en-US" sz="2000" dirty="0">
                <a:solidFill>
                  <a:srgbClr val="00B050"/>
                </a:solidFill>
              </a:rPr>
              <a:t>Cows mostly </a:t>
            </a:r>
            <a:r>
              <a:rPr lang="en-US" sz="2000" dirty="0" smtClean="0">
                <a:solidFill>
                  <a:srgbClr val="00B050"/>
                </a:solidFill>
              </a:rPr>
              <a:t>eat …</a:t>
            </a:r>
            <a:r>
              <a:rPr lang="en-US" sz="2000" dirty="0" smtClean="0"/>
              <a:t> </a:t>
            </a:r>
            <a:r>
              <a:rPr lang="en-US" sz="2000" dirty="0" smtClean="0">
                <a:solidFill>
                  <a:srgbClr val="FF0000"/>
                </a:solidFill>
              </a:rPr>
              <a:t>the </a:t>
            </a:r>
            <a:r>
              <a:rPr lang="en-US" sz="2000" dirty="0">
                <a:solidFill>
                  <a:srgbClr val="FF0000"/>
                </a:solidFill>
              </a:rPr>
              <a:t>same food as cows, but they also eat a lot of </a:t>
            </a:r>
            <a:r>
              <a:rPr lang="en-US" sz="2000" dirty="0" smtClean="0">
                <a:solidFill>
                  <a:srgbClr val="FF0000"/>
                </a:solidFill>
              </a:rPr>
              <a:t>other animals.</a:t>
            </a:r>
          </a:p>
          <a:p>
            <a:pPr marL="0" indent="0">
              <a:buNone/>
            </a:pPr>
            <a:r>
              <a:rPr lang="en-US" sz="2000" dirty="0">
                <a:solidFill>
                  <a:srgbClr val="00B050"/>
                </a:solidFill>
              </a:rPr>
              <a:t>Lawyers wear black because …</a:t>
            </a:r>
            <a:r>
              <a:rPr lang="en-US" sz="2000" dirty="0"/>
              <a:t> </a:t>
            </a:r>
            <a:r>
              <a:rPr lang="en-US" sz="2000" dirty="0">
                <a:solidFill>
                  <a:srgbClr val="FF0000"/>
                </a:solidFill>
              </a:rPr>
              <a:t>they are not allowed to wear black.</a:t>
            </a:r>
          </a:p>
          <a:p>
            <a:pPr marL="0" indent="0">
              <a:buNone/>
            </a:pPr>
            <a:endParaRPr lang="en-US" sz="2000" dirty="0" smtClean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en-US" sz="2000" dirty="0">
              <a:solidFill>
                <a:srgbClr val="FF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A0265B-E43A-4480-BE0E-D03093A588BC}" type="slidenum">
              <a:rPr lang="en-GB" smtClean="0"/>
              <a:t>68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035795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LMs struggle with proposing salient parts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A0265B-E43A-4480-BE0E-D03093A588BC}" type="slidenum">
              <a:rPr lang="en-GB" smtClean="0"/>
              <a:t>69</a:t>
            </a:fld>
            <a:endParaRPr lang="en-GB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8650" y="276383"/>
            <a:ext cx="7639050" cy="169545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/>
          <a:srcRect b="38612"/>
          <a:stretch/>
        </p:blipFill>
        <p:spPr>
          <a:xfrm>
            <a:off x="2509837" y="2081212"/>
            <a:ext cx="4124325" cy="1654765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4096139" y="2780522"/>
            <a:ext cx="438539" cy="205274"/>
          </a:xfrm>
          <a:prstGeom prst="rect">
            <a:avLst/>
          </a:prstGeom>
          <a:noFill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4096139" y="3315800"/>
            <a:ext cx="438539" cy="369305"/>
          </a:xfrm>
          <a:prstGeom prst="rect">
            <a:avLst/>
          </a:prstGeom>
          <a:noFill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00103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dirty="0" smtClean="0"/>
              <a:t>Introducing each other</a:t>
            </a:r>
          </a:p>
          <a:p>
            <a:pPr marL="514350" indent="-514350">
              <a:buFont typeface="+mj-lt"/>
              <a:buAutoNum type="arabicPeriod"/>
            </a:pPr>
            <a:r>
              <a:rPr lang="en-US" b="1" dirty="0" smtClean="0"/>
              <a:t>Organization of the seminar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Introduction to commonsense knowledge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Topic presentation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Seminar survival skills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Topic assignment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BD2AF1-E3F7-4EC9-8368-99951890183C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76089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pPr marL="0" indent="0">
              <a:buNone/>
            </a:pPr>
            <a:endParaRPr lang="en-US" sz="2000" dirty="0" smtClean="0"/>
          </a:p>
          <a:p>
            <a:pPr marL="0" indent="0">
              <a:buNone/>
            </a:pPr>
            <a:r>
              <a:rPr lang="en-US" sz="2000" dirty="0" smtClean="0"/>
              <a:t>Can LMs understand the degree to which statements are true?</a:t>
            </a:r>
            <a:endParaRPr lang="en-US" sz="2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A0265B-E43A-4480-BE0E-D03093A588BC}" type="slidenum">
              <a:rPr lang="en-GB" smtClean="0"/>
              <a:t>70</a:t>
            </a:fld>
            <a:endParaRPr lang="en-GB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7937" y="177768"/>
            <a:ext cx="8904239" cy="193093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26104" y="3079025"/>
            <a:ext cx="4743450" cy="247650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628649" y="5573235"/>
            <a:ext cx="6550363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Overall </a:t>
            </a:r>
            <a:r>
              <a:rPr lang="en-US" dirty="0" smtClean="0"/>
              <a:t>find that models do not </a:t>
            </a:r>
            <a:r>
              <a:rPr lang="en-US" dirty="0"/>
              <a:t>perform well. </a:t>
            </a:r>
            <a:endParaRPr lang="en-US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Reporting </a:t>
            </a:r>
            <a:r>
              <a:rPr lang="en-US" dirty="0"/>
              <a:t>bias </a:t>
            </a:r>
            <a:r>
              <a:rPr lang="en-US" dirty="0" smtClean="0"/>
              <a:t>may </a:t>
            </a:r>
            <a:r>
              <a:rPr lang="en-US" dirty="0"/>
              <a:t>play a </a:t>
            </a:r>
            <a:r>
              <a:rPr lang="en-US" dirty="0" smtClean="0"/>
              <a:t>role </a:t>
            </a:r>
            <a:r>
              <a:rPr lang="en-US" dirty="0"/>
              <a:t>in LMs in-ability to correctly determine cases such </a:t>
            </a:r>
            <a:r>
              <a:rPr lang="en-US" dirty="0" smtClean="0"/>
              <a:t>as “A rhinoceros </a:t>
            </a:r>
            <a:r>
              <a:rPr lang="en-US" dirty="0"/>
              <a:t>NEVER has fur.”</a:t>
            </a:r>
          </a:p>
        </p:txBody>
      </p:sp>
    </p:spTree>
    <p:extLst>
      <p:ext uri="{BB962C8B-B14F-4D97-AF65-F5344CB8AC3E}">
        <p14:creationId xmlns:p14="http://schemas.microsoft.com/office/powerpoint/2010/main" val="22813834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2571749"/>
            <a:ext cx="7886700" cy="3605213"/>
          </a:xfrm>
        </p:spPr>
        <p:txBody>
          <a:bodyPr>
            <a:normAutofit/>
          </a:bodyPr>
          <a:lstStyle/>
          <a:p>
            <a:pPr marL="0" lvl="1" indent="0">
              <a:spcBef>
                <a:spcPts val="0"/>
              </a:spcBef>
              <a:buNone/>
            </a:pPr>
            <a:endParaRPr lang="en-US" dirty="0"/>
          </a:p>
          <a:p>
            <a:pPr marL="0" lvl="1" indent="0">
              <a:spcBef>
                <a:spcPts val="0"/>
              </a:spcBef>
              <a:buNone/>
            </a:pPr>
            <a:endParaRPr lang="en-US" dirty="0" smtClean="0"/>
          </a:p>
          <a:p>
            <a:pPr marL="0" lvl="1" indent="0">
              <a:spcBef>
                <a:spcPts val="0"/>
              </a:spcBef>
              <a:buNone/>
            </a:pPr>
            <a:r>
              <a:rPr lang="en-US" sz="2800" dirty="0" smtClean="0"/>
              <a:t>Combine general LMs and CSK data to predict new CSK</a:t>
            </a:r>
            <a:endParaRPr lang="en-US" dirty="0" smtClean="0"/>
          </a:p>
          <a:p>
            <a:pPr lvl="1"/>
            <a:r>
              <a:rPr lang="en-US" dirty="0" smtClean="0"/>
              <a:t>Initialized with </a:t>
            </a:r>
            <a:r>
              <a:rPr lang="en-US" dirty="0" err="1" smtClean="0"/>
              <a:t>pretrained</a:t>
            </a:r>
            <a:r>
              <a:rPr lang="en-US" dirty="0" smtClean="0"/>
              <a:t> GPT model</a:t>
            </a:r>
            <a:endParaRPr lang="en-US" dirty="0"/>
          </a:p>
          <a:p>
            <a:pPr lvl="1"/>
            <a:r>
              <a:rPr lang="en-US" dirty="0" smtClean="0"/>
              <a:t>Trained on ConceptNet and Atomic triples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A0265B-E43A-4480-BE0E-D03093A588BC}" type="slidenum">
              <a:rPr lang="en-GB" smtClean="0"/>
              <a:t>71</a:t>
            </a:fld>
            <a:endParaRPr lang="en-GB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3745" y="0"/>
            <a:ext cx="8553450" cy="257175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7670380" y="249382"/>
            <a:ext cx="13678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[ACL’19]</a:t>
            </a:r>
            <a:endParaRPr lang="en-US" dirty="0"/>
          </a:p>
        </p:txBody>
      </p:sp>
      <p:sp>
        <p:nvSpPr>
          <p:cNvPr id="2" name="Rectangle 1"/>
          <p:cNvSpPr/>
          <p:nvPr/>
        </p:nvSpPr>
        <p:spPr>
          <a:xfrm>
            <a:off x="3209731" y="5710020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>
                <a:hlinkClick r:id="rId3"/>
              </a:rPr>
              <a:t>https://mosaickg.apps.allenai.org/comet_atomic/?</a:t>
            </a:r>
            <a:r>
              <a:rPr lang="en-US" dirty="0" smtClean="0">
                <a:hlinkClick r:id="rId3"/>
              </a:rPr>
              <a:t>l=holding%20a%20videoconference</a:t>
            </a:r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16280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A0265B-E43A-4480-BE0E-D03093A588BC}" type="slidenum">
              <a:rPr lang="en-GB" smtClean="0"/>
              <a:t>72</a:t>
            </a:fld>
            <a:endParaRPr lang="en-GB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b="33709"/>
          <a:stretch/>
        </p:blipFill>
        <p:spPr>
          <a:xfrm>
            <a:off x="494373" y="308543"/>
            <a:ext cx="7357973" cy="61967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17299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A0265B-E43A-4480-BE0E-D03093A588BC}" type="slidenum">
              <a:rPr lang="en-GB" smtClean="0"/>
              <a:t>73</a:t>
            </a:fld>
            <a:endParaRPr lang="en-GB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/>
          <a:srcRect t="16254" r="9859"/>
          <a:stretch/>
        </p:blipFill>
        <p:spPr>
          <a:xfrm>
            <a:off x="84419" y="966651"/>
            <a:ext cx="9059581" cy="46370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17938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Summary – Transformer-based techniques 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>
                <a:solidFill>
                  <a:srgbClr val="0070C0"/>
                </a:solidFill>
              </a:rPr>
              <a:t>Pretrained</a:t>
            </a:r>
            <a:r>
              <a:rPr lang="en-US" dirty="0" smtClean="0">
                <a:solidFill>
                  <a:srgbClr val="0070C0"/>
                </a:solidFill>
              </a:rPr>
              <a:t> language models </a:t>
            </a:r>
            <a:r>
              <a:rPr lang="en-US" dirty="0" smtClean="0"/>
              <a:t>come with a considerable set of statistical language knowledge</a:t>
            </a:r>
          </a:p>
          <a:p>
            <a:r>
              <a:rPr lang="en-US" dirty="0" smtClean="0">
                <a:solidFill>
                  <a:srgbClr val="0070C0"/>
                </a:solidFill>
              </a:rPr>
              <a:t>Can</a:t>
            </a:r>
            <a:r>
              <a:rPr lang="en-US" dirty="0" smtClean="0"/>
              <a:t> apply this to some extend to </a:t>
            </a:r>
            <a:r>
              <a:rPr lang="en-US" dirty="0" smtClean="0">
                <a:solidFill>
                  <a:srgbClr val="0070C0"/>
                </a:solidFill>
              </a:rPr>
              <a:t>predict CSK </a:t>
            </a:r>
          </a:p>
          <a:p>
            <a:r>
              <a:rPr lang="en-US" dirty="0" smtClean="0">
                <a:solidFill>
                  <a:srgbClr val="0070C0"/>
                </a:solidFill>
              </a:rPr>
              <a:t>Struggle with deeper semantics </a:t>
            </a:r>
            <a:r>
              <a:rPr lang="en-US" dirty="0" smtClean="0"/>
              <a:t>(degree, negation)</a:t>
            </a:r>
          </a:p>
          <a:p>
            <a:r>
              <a:rPr lang="en-US" dirty="0" smtClean="0"/>
              <a:t>Can </a:t>
            </a:r>
            <a:r>
              <a:rPr lang="en-US" dirty="0" smtClean="0">
                <a:solidFill>
                  <a:srgbClr val="0070C0"/>
                </a:solidFill>
              </a:rPr>
              <a:t>fine-tune </a:t>
            </a:r>
            <a:r>
              <a:rPr lang="en-US" dirty="0" smtClean="0"/>
              <a:t>them on existing CSK collections for better performance (COMET)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A0265B-E43A-4480-BE0E-D03093A588BC}" type="slidenum">
              <a:rPr lang="en-GB" smtClean="0"/>
              <a:t>74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434448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49" y="1825625"/>
            <a:ext cx="7973483" cy="4786842"/>
          </a:xfrm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dirty="0" smtClean="0"/>
              <a:t>Motivation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Knowledge representation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Crowdsourcing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Text Extraction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Transformer-based techniques</a:t>
            </a:r>
          </a:p>
          <a:p>
            <a:pPr marL="514350" indent="-514350">
              <a:buFont typeface="+mj-lt"/>
              <a:buAutoNum type="arabicPeriod"/>
            </a:pPr>
            <a:r>
              <a:rPr lang="en-US" b="1" dirty="0" smtClean="0"/>
              <a:t>Consolidation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Summary and Outlook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A0265B-E43A-4480-BE0E-D03093A588BC}" type="slidenum">
              <a:rPr lang="en-GB" smtClean="0"/>
              <a:t>75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146269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Consolidation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Merge resources</a:t>
            </a:r>
          </a:p>
          <a:p>
            <a:r>
              <a:rPr lang="en-US" dirty="0" smtClean="0"/>
              <a:t>Per-statement consolidation</a:t>
            </a:r>
          </a:p>
          <a:p>
            <a:pPr lvl="1"/>
            <a:r>
              <a:rPr lang="en-US" dirty="0" smtClean="0"/>
              <a:t>Feature-based classification/</a:t>
            </a:r>
            <a:r>
              <a:rPr lang="en-US" dirty="0" err="1" smtClean="0"/>
              <a:t>reranking</a:t>
            </a:r>
            <a:endParaRPr lang="en-US" dirty="0" smtClean="0"/>
          </a:p>
          <a:p>
            <a:r>
              <a:rPr lang="en-US" dirty="0" smtClean="0"/>
              <a:t>Joint consolidation</a:t>
            </a:r>
          </a:p>
          <a:p>
            <a:pPr lvl="1"/>
            <a:r>
              <a:rPr lang="en-US" dirty="0" smtClean="0"/>
              <a:t>Explore statement and facet interaction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A0265B-E43A-4480-BE0E-D03093A588BC}" type="slidenum">
              <a:rPr lang="en-GB" smtClean="0"/>
              <a:t>76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769380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Resource merging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ConceptNet</a:t>
            </a:r>
            <a:endParaRPr lang="en-US" dirty="0" smtClean="0"/>
          </a:p>
          <a:p>
            <a:pPr lvl="1"/>
            <a:r>
              <a:rPr lang="en-US" dirty="0" err="1" smtClean="0"/>
              <a:t>OpenMind</a:t>
            </a:r>
            <a:r>
              <a:rPr lang="en-US" dirty="0" smtClean="0"/>
              <a:t> Commonsense, WordNet, Wiktionary, Verbosity, …?</a:t>
            </a:r>
          </a:p>
          <a:p>
            <a:r>
              <a:rPr lang="en-US" dirty="0" smtClean="0"/>
              <a:t>CSKG [</a:t>
            </a:r>
            <a:r>
              <a:rPr lang="en-US" dirty="0" err="1" smtClean="0"/>
              <a:t>Ilievski</a:t>
            </a:r>
            <a:r>
              <a:rPr lang="en-US" dirty="0" smtClean="0"/>
              <a:t> et al., </a:t>
            </a:r>
            <a:r>
              <a:rPr lang="en-US" dirty="0" err="1" smtClean="0"/>
              <a:t>Arxiv</a:t>
            </a:r>
            <a:r>
              <a:rPr lang="en-US" dirty="0" smtClean="0"/>
              <a:t> 2020]</a:t>
            </a:r>
          </a:p>
          <a:p>
            <a:pPr lvl="1"/>
            <a:r>
              <a:rPr lang="en-US" dirty="0" err="1" smtClean="0"/>
              <a:t>ConceptNet</a:t>
            </a:r>
            <a:r>
              <a:rPr lang="en-US" dirty="0" smtClean="0"/>
              <a:t>, </a:t>
            </a:r>
            <a:r>
              <a:rPr lang="en-US" dirty="0" err="1" smtClean="0"/>
              <a:t>VisualGenome</a:t>
            </a:r>
            <a:r>
              <a:rPr lang="en-US" dirty="0" smtClean="0"/>
              <a:t>, Atomic, </a:t>
            </a:r>
            <a:r>
              <a:rPr lang="en-US" dirty="0" err="1" smtClean="0"/>
              <a:t>Wikidata</a:t>
            </a:r>
            <a:r>
              <a:rPr lang="en-US" dirty="0" smtClean="0"/>
              <a:t>, WordNet, </a:t>
            </a:r>
            <a:r>
              <a:rPr lang="en-US" dirty="0" err="1" smtClean="0"/>
              <a:t>Rogenet</a:t>
            </a:r>
            <a:r>
              <a:rPr lang="en-US" dirty="0" smtClean="0"/>
              <a:t>, </a:t>
            </a:r>
            <a:r>
              <a:rPr lang="en-US" dirty="0" err="1" smtClean="0"/>
              <a:t>FrameNet</a:t>
            </a:r>
            <a:endParaRPr lang="en-US" dirty="0" smtClean="0"/>
          </a:p>
          <a:p>
            <a:pPr lvl="1"/>
            <a:r>
              <a:rPr lang="en-US" dirty="0"/>
              <a:t>4.7 million </a:t>
            </a:r>
            <a:r>
              <a:rPr lang="en-US" dirty="0" smtClean="0"/>
              <a:t>nodes, 17.2 </a:t>
            </a:r>
            <a:r>
              <a:rPr lang="en-US" dirty="0"/>
              <a:t>million edges</a:t>
            </a:r>
            <a:endParaRPr lang="en-US" dirty="0" smtClean="0"/>
          </a:p>
          <a:p>
            <a:pPr lvl="1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A0265B-E43A-4480-BE0E-D03093A588BC}" type="slidenum">
              <a:rPr lang="en-GB" smtClean="0"/>
              <a:t>77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323636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538790" y="741040"/>
            <a:ext cx="7454836" cy="689932"/>
          </a:xfrm>
          <a:prstGeom prst="rect">
            <a:avLst/>
          </a:prstGeom>
        </p:spPr>
        <p:txBody>
          <a:bodyPr vert="horz" wrap="square" lIns="0" tIns="12700" rIns="0" bIns="0" rtlCol="0" anchor="ctr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US" spc="-5" dirty="0" smtClean="0">
                <a:latin typeface="+mn-lt"/>
              </a:rPr>
              <a:t>Per-statement consolidation</a:t>
            </a:r>
            <a:endParaRPr spc="-5" dirty="0">
              <a:latin typeface="+mn-lt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538790" y="1717391"/>
            <a:ext cx="7454836" cy="28982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90830" indent="-278765">
              <a:spcBef>
                <a:spcPts val="100"/>
              </a:spcBef>
              <a:buChar char="■"/>
              <a:tabLst>
                <a:tab pos="290830" algn="l"/>
                <a:tab pos="291465" algn="l"/>
              </a:tabLst>
            </a:pPr>
            <a:r>
              <a:rPr lang="en-US" spc="-5" dirty="0" smtClean="0">
                <a:solidFill>
                  <a:srgbClr val="0070C0"/>
                </a:solidFill>
                <a:cs typeface="Arial"/>
              </a:rPr>
              <a:t>Quasimodo: Corroborate initial extractions </a:t>
            </a:r>
            <a:r>
              <a:rPr lang="en-US" dirty="0" smtClean="0">
                <a:cs typeface="Arial"/>
              </a:rPr>
              <a:t>using</a:t>
            </a:r>
            <a:r>
              <a:rPr dirty="0" smtClean="0">
                <a:cs typeface="Arial"/>
              </a:rPr>
              <a:t> </a:t>
            </a:r>
            <a:r>
              <a:rPr spc="-5" dirty="0">
                <a:cs typeface="Arial"/>
              </a:rPr>
              <a:t>additional signals </a:t>
            </a:r>
            <a:r>
              <a:rPr dirty="0">
                <a:cs typeface="Arial"/>
              </a:rPr>
              <a:t>from</a:t>
            </a:r>
            <a:r>
              <a:rPr spc="-90" dirty="0">
                <a:cs typeface="Arial"/>
              </a:rPr>
              <a:t> </a:t>
            </a:r>
            <a:r>
              <a:rPr dirty="0">
                <a:cs typeface="Arial"/>
              </a:rPr>
              <a:t>: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1088943" y="2109058"/>
            <a:ext cx="4143375" cy="10769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47980" indent="-335280">
              <a:spcBef>
                <a:spcPts val="100"/>
              </a:spcBef>
              <a:buSzPct val="72727"/>
              <a:buFont typeface="Noto Sans Symbols"/>
              <a:buChar char="−"/>
              <a:tabLst>
                <a:tab pos="347345" algn="l"/>
                <a:tab pos="347980" algn="l"/>
              </a:tabLst>
            </a:pPr>
            <a:r>
              <a:rPr sz="1650" spc="-10" dirty="0">
                <a:cs typeface="Arial"/>
              </a:rPr>
              <a:t>Wikipedia </a:t>
            </a:r>
            <a:r>
              <a:rPr sz="1650" spc="-5" dirty="0">
                <a:cs typeface="Arial"/>
              </a:rPr>
              <a:t>and Simple </a:t>
            </a:r>
            <a:r>
              <a:rPr sz="1650" spc="-10" dirty="0">
                <a:cs typeface="Arial"/>
              </a:rPr>
              <a:t>Wikipedia</a:t>
            </a:r>
            <a:endParaRPr sz="1650">
              <a:cs typeface="Arial"/>
            </a:endParaRPr>
          </a:p>
          <a:p>
            <a:pPr marL="347980" indent="-335280">
              <a:spcBef>
                <a:spcPts val="1170"/>
              </a:spcBef>
              <a:buSzPct val="72727"/>
              <a:buFont typeface="Noto Sans Symbols"/>
              <a:buChar char="−"/>
              <a:tabLst>
                <a:tab pos="347345" algn="l"/>
                <a:tab pos="347980" algn="l"/>
              </a:tabLst>
            </a:pPr>
            <a:r>
              <a:rPr sz="1650" spc="-5" dirty="0">
                <a:cs typeface="Arial"/>
              </a:rPr>
              <a:t>Answer snippets </a:t>
            </a:r>
            <a:r>
              <a:rPr sz="1650" dirty="0">
                <a:cs typeface="Arial"/>
              </a:rPr>
              <a:t>from </a:t>
            </a:r>
            <a:r>
              <a:rPr sz="1650" spc="-5" dirty="0">
                <a:cs typeface="Arial"/>
              </a:rPr>
              <a:t>search</a:t>
            </a:r>
            <a:r>
              <a:rPr sz="1650" spc="-90" dirty="0">
                <a:cs typeface="Arial"/>
              </a:rPr>
              <a:t> </a:t>
            </a:r>
            <a:r>
              <a:rPr sz="1650" spc="-5" dirty="0">
                <a:cs typeface="Arial"/>
              </a:rPr>
              <a:t>engines</a:t>
            </a:r>
            <a:endParaRPr sz="1650">
              <a:cs typeface="Arial"/>
            </a:endParaRPr>
          </a:p>
          <a:p>
            <a:pPr marL="347980" indent="-335280">
              <a:spcBef>
                <a:spcPts val="1170"/>
              </a:spcBef>
              <a:buSzPct val="72727"/>
              <a:buFont typeface="Noto Sans Symbols"/>
              <a:buChar char="−"/>
              <a:tabLst>
                <a:tab pos="347345" algn="l"/>
                <a:tab pos="347980" algn="l"/>
              </a:tabLst>
            </a:pPr>
            <a:r>
              <a:rPr sz="1650" spc="-5" dirty="0">
                <a:cs typeface="Arial"/>
              </a:rPr>
              <a:t>Google</a:t>
            </a:r>
            <a:r>
              <a:rPr sz="1650" spc="-10" dirty="0">
                <a:cs typeface="Arial"/>
              </a:rPr>
              <a:t> </a:t>
            </a:r>
            <a:r>
              <a:rPr sz="1650" spc="-5" dirty="0">
                <a:cs typeface="Arial"/>
              </a:rPr>
              <a:t>Books</a:t>
            </a:r>
            <a:endParaRPr sz="1650">
              <a:cs typeface="Arial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328649" y="3257021"/>
            <a:ext cx="3676092" cy="206779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5389713" y="2074729"/>
            <a:ext cx="3400425" cy="1181100"/>
          </a:xfrm>
          <a:prstGeom prst="rect">
            <a:avLst/>
          </a:prstGeom>
        </p:spPr>
        <p:txBody>
          <a:bodyPr vert="horz" wrap="square" lIns="0" tIns="8255" rIns="0" bIns="0" rtlCol="0">
            <a:spAutoFit/>
          </a:bodyPr>
          <a:lstStyle/>
          <a:p>
            <a:pPr marL="347980" marR="73660" indent="-335280">
              <a:lnSpc>
                <a:spcPct val="101800"/>
              </a:lnSpc>
              <a:spcBef>
                <a:spcPts val="65"/>
              </a:spcBef>
              <a:buSzPct val="72727"/>
              <a:buFont typeface="Noto Sans Symbols"/>
              <a:buChar char="−"/>
              <a:tabLst>
                <a:tab pos="347345" algn="l"/>
                <a:tab pos="347980" algn="l"/>
              </a:tabLst>
            </a:pPr>
            <a:r>
              <a:rPr sz="1650" spc="-5" dirty="0">
                <a:cs typeface="Arial"/>
              </a:rPr>
              <a:t>Image </a:t>
            </a:r>
            <a:r>
              <a:rPr sz="1650" spc="-35" dirty="0">
                <a:cs typeface="Arial"/>
              </a:rPr>
              <a:t>Tags </a:t>
            </a:r>
            <a:r>
              <a:rPr sz="1650" dirty="0">
                <a:cs typeface="Arial"/>
              </a:rPr>
              <a:t>from</a:t>
            </a:r>
            <a:r>
              <a:rPr sz="1650" spc="-65" dirty="0">
                <a:cs typeface="Arial"/>
              </a:rPr>
              <a:t> </a:t>
            </a:r>
            <a:r>
              <a:rPr sz="1650" spc="-5" dirty="0">
                <a:cs typeface="Arial"/>
              </a:rPr>
              <a:t>OpenImages  and</a:t>
            </a:r>
            <a:r>
              <a:rPr sz="1650" spc="-10" dirty="0">
                <a:cs typeface="Arial"/>
              </a:rPr>
              <a:t> </a:t>
            </a:r>
            <a:r>
              <a:rPr sz="1650" spc="-5" dirty="0">
                <a:cs typeface="Arial"/>
              </a:rPr>
              <a:t>Flickr</a:t>
            </a:r>
            <a:endParaRPr sz="1650">
              <a:cs typeface="Arial"/>
            </a:endParaRPr>
          </a:p>
          <a:p>
            <a:pPr marL="347980" marR="5080" indent="-335280">
              <a:lnSpc>
                <a:spcPct val="101800"/>
              </a:lnSpc>
              <a:spcBef>
                <a:spcPts val="1065"/>
              </a:spcBef>
              <a:buSzPct val="72727"/>
              <a:buFont typeface="Noto Sans Symbols"/>
              <a:buChar char="−"/>
              <a:tabLst>
                <a:tab pos="347345" algn="l"/>
                <a:tab pos="347980" algn="l"/>
              </a:tabLst>
            </a:pPr>
            <a:r>
              <a:rPr sz="1650" spc="-15" dirty="0">
                <a:cs typeface="Arial"/>
              </a:rPr>
              <a:t>Google’s </a:t>
            </a:r>
            <a:r>
              <a:rPr sz="1650" spc="-5" dirty="0">
                <a:cs typeface="Arial"/>
              </a:rPr>
              <a:t>Conceptual Captions  dataset</a:t>
            </a:r>
            <a:endParaRPr sz="1650">
              <a:cs typeface="Arial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2325891" y="5763660"/>
            <a:ext cx="819150" cy="118622"/>
          </a:xfrm>
          <a:prstGeom prst="rect">
            <a:avLst/>
          </a:prstGeom>
        </p:spPr>
        <p:txBody>
          <a:bodyPr vert="horz" wrap="square" lIns="0" tIns="3175" rIns="0" bIns="0" rtlCol="0">
            <a:spAutoFit/>
          </a:bodyPr>
          <a:lstStyle/>
          <a:p>
            <a:pPr marL="12700">
              <a:spcBef>
                <a:spcPts val="25"/>
              </a:spcBef>
            </a:pPr>
            <a:r>
              <a:rPr sz="750" spc="-5" dirty="0">
                <a:solidFill>
                  <a:srgbClr val="FFFFFF"/>
                </a:solidFill>
                <a:cs typeface="Arial"/>
              </a:rPr>
              <a:t>Une école de</a:t>
            </a:r>
            <a:r>
              <a:rPr sz="750" spc="-75" dirty="0">
                <a:solidFill>
                  <a:srgbClr val="FFFFFF"/>
                </a:solidFill>
                <a:cs typeface="Arial"/>
              </a:rPr>
              <a:t> </a:t>
            </a:r>
            <a:r>
              <a:rPr sz="750" spc="-5" dirty="0">
                <a:solidFill>
                  <a:srgbClr val="FFFFFF"/>
                </a:solidFill>
                <a:cs typeface="Arial"/>
              </a:rPr>
              <a:t>l’IMT</a:t>
            </a:r>
            <a:endParaRPr sz="750"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538790" y="5486800"/>
            <a:ext cx="6727190" cy="57964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90830" indent="-278765">
              <a:spcBef>
                <a:spcPts val="100"/>
              </a:spcBef>
              <a:buChar char="■"/>
              <a:tabLst>
                <a:tab pos="290830" algn="l"/>
                <a:tab pos="291465" algn="l"/>
              </a:tabLst>
            </a:pPr>
            <a:r>
              <a:rPr spc="-25" dirty="0">
                <a:cs typeface="Arial"/>
              </a:rPr>
              <a:t>Train </a:t>
            </a:r>
            <a:r>
              <a:rPr spc="-5" dirty="0">
                <a:solidFill>
                  <a:srgbClr val="0070C0"/>
                </a:solidFill>
                <a:cs typeface="Arial"/>
              </a:rPr>
              <a:t>classifier </a:t>
            </a:r>
            <a:r>
              <a:rPr dirty="0">
                <a:solidFill>
                  <a:srgbClr val="0070C0"/>
                </a:solidFill>
                <a:cs typeface="Arial"/>
              </a:rPr>
              <a:t>from </a:t>
            </a:r>
            <a:r>
              <a:rPr spc="-5" dirty="0">
                <a:solidFill>
                  <a:srgbClr val="0070C0"/>
                </a:solidFill>
                <a:cs typeface="Arial"/>
              </a:rPr>
              <a:t>all signals </a:t>
            </a:r>
            <a:r>
              <a:rPr spc="-5" dirty="0">
                <a:cs typeface="Arial"/>
              </a:rPr>
              <a:t>in 700 manually annotated</a:t>
            </a:r>
            <a:r>
              <a:rPr spc="-40" dirty="0">
                <a:cs typeface="Arial"/>
              </a:rPr>
              <a:t> </a:t>
            </a:r>
            <a:r>
              <a:rPr dirty="0" smtClean="0">
                <a:cs typeface="Arial"/>
              </a:rPr>
              <a:t>triples</a:t>
            </a:r>
            <a:endParaRPr lang="en-US" dirty="0" smtClean="0">
              <a:cs typeface="Arial"/>
            </a:endParaRPr>
          </a:p>
          <a:p>
            <a:pPr marL="290830" indent="-278765">
              <a:spcBef>
                <a:spcPts val="100"/>
              </a:spcBef>
              <a:buChar char="■"/>
              <a:tabLst>
                <a:tab pos="290830" algn="l"/>
                <a:tab pos="291465" algn="l"/>
              </a:tabLst>
            </a:pPr>
            <a:r>
              <a:rPr lang="en-US" dirty="0" err="1" smtClean="0">
                <a:cs typeface="Arial"/>
              </a:rPr>
              <a:t>TupleKB</a:t>
            </a:r>
            <a:r>
              <a:rPr lang="en-US" dirty="0" smtClean="0">
                <a:cs typeface="Arial"/>
              </a:rPr>
              <a:t> similar from lexical features</a:t>
            </a:r>
            <a:endParaRPr dirty="0">
              <a:cs typeface="Aria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4249291" y="3799669"/>
            <a:ext cx="4343400" cy="879856"/>
          </a:xfrm>
          <a:prstGeom prst="rect">
            <a:avLst/>
          </a:prstGeom>
          <a:ln w="9524">
            <a:solidFill>
              <a:srgbClr val="BF1138"/>
            </a:solidFill>
          </a:ln>
        </p:spPr>
        <p:txBody>
          <a:bodyPr vert="horz" wrap="square" lIns="0" tIns="11430" rIns="0" bIns="0" rtlCol="0">
            <a:spAutoFit/>
          </a:bodyPr>
          <a:lstStyle/>
          <a:p>
            <a:pPr marL="54610" marR="29209">
              <a:lnSpc>
                <a:spcPct val="113599"/>
              </a:lnSpc>
              <a:spcBef>
                <a:spcPts val="90"/>
              </a:spcBef>
            </a:pPr>
            <a:r>
              <a:rPr sz="1650" spc="-10" dirty="0">
                <a:cs typeface="Arial"/>
              </a:rPr>
              <a:t>Wildlife </a:t>
            </a:r>
            <a:r>
              <a:rPr sz="1650" spc="-5" dirty="0">
                <a:cs typeface="Arial"/>
              </a:rPr>
              <a:t>Photographer of </a:t>
            </a:r>
            <a:r>
              <a:rPr sz="1650" dirty="0">
                <a:cs typeface="Arial"/>
              </a:rPr>
              <a:t>the </a:t>
            </a:r>
            <a:r>
              <a:rPr sz="1650" spc="-30" dirty="0">
                <a:cs typeface="Arial"/>
              </a:rPr>
              <a:t>Year </a:t>
            </a:r>
            <a:r>
              <a:rPr sz="1650" spc="-5" dirty="0">
                <a:cs typeface="Arial"/>
              </a:rPr>
              <a:t>award  goes </a:t>
            </a:r>
            <a:r>
              <a:rPr sz="1650" dirty="0">
                <a:cs typeface="Arial"/>
              </a:rPr>
              <a:t>to </a:t>
            </a:r>
            <a:r>
              <a:rPr sz="1650" spc="-20" dirty="0">
                <a:cs typeface="Arial"/>
              </a:rPr>
              <a:t>Yongqing </a:t>
            </a:r>
            <a:r>
              <a:rPr sz="1650" spc="-5" dirty="0">
                <a:cs typeface="Arial"/>
              </a:rPr>
              <a:t>Bao </a:t>
            </a:r>
            <a:r>
              <a:rPr sz="1650" dirty="0">
                <a:cs typeface="Arial"/>
              </a:rPr>
              <a:t>for </a:t>
            </a:r>
            <a:r>
              <a:rPr sz="1650" spc="-5" dirty="0">
                <a:cs typeface="Arial"/>
              </a:rPr>
              <a:t>image of</a:t>
            </a:r>
            <a:r>
              <a:rPr sz="1650" spc="-100" dirty="0">
                <a:cs typeface="Arial"/>
              </a:rPr>
              <a:t> </a:t>
            </a:r>
            <a:r>
              <a:rPr sz="1650" spc="-10" dirty="0">
                <a:cs typeface="Arial"/>
              </a:rPr>
              <a:t>Tibetan </a:t>
            </a:r>
            <a:r>
              <a:rPr sz="1650" dirty="0" smtClean="0">
                <a:solidFill>
                  <a:srgbClr val="00B050"/>
                </a:solidFill>
                <a:cs typeface="Arial"/>
              </a:rPr>
              <a:t>fox</a:t>
            </a:r>
            <a:r>
              <a:rPr sz="1650" dirty="0" smtClean="0">
                <a:cs typeface="Arial"/>
              </a:rPr>
              <a:t> </a:t>
            </a:r>
            <a:r>
              <a:rPr sz="1650" spc="-5" dirty="0">
                <a:cs typeface="Arial"/>
              </a:rPr>
              <a:t>attacking</a:t>
            </a:r>
            <a:r>
              <a:rPr sz="1650" spc="-15" dirty="0">
                <a:cs typeface="Arial"/>
              </a:rPr>
              <a:t> </a:t>
            </a:r>
            <a:r>
              <a:rPr sz="1650" spc="-5" dirty="0">
                <a:solidFill>
                  <a:srgbClr val="00B050"/>
                </a:solidFill>
                <a:cs typeface="Arial"/>
              </a:rPr>
              <a:t>marmot</a:t>
            </a:r>
            <a:endParaRPr sz="1650" dirty="0">
              <a:solidFill>
                <a:srgbClr val="00B050"/>
              </a:solidFill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9509542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Joint consolidation</a:t>
            </a:r>
            <a:br>
              <a:rPr lang="en-US" dirty="0" smtClean="0"/>
            </a:br>
            <a:r>
              <a:rPr lang="en-US" dirty="0" smtClean="0"/>
              <a:t>A step back – CSK semantics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A0265B-E43A-4480-BE0E-D03093A588BC}" type="slidenum">
              <a:rPr lang="en-GB" smtClean="0"/>
              <a:t>79</a:t>
            </a:fld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pPr marL="0" indent="0" algn="ctr">
              <a:buNone/>
            </a:pPr>
            <a:r>
              <a:rPr lang="en-US" sz="6000" dirty="0" smtClean="0">
                <a:solidFill>
                  <a:srgbClr val="00B050"/>
                </a:solidFill>
              </a:rPr>
              <a:t>Lions, attack, humans</a:t>
            </a:r>
            <a:endParaRPr lang="en-US" sz="6000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91810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41683" y="1676396"/>
            <a:ext cx="8229600" cy="4604088"/>
          </a:xfrm>
        </p:spPr>
        <p:txBody>
          <a:bodyPr vert="horz" lIns="91440" tIns="45720" rIns="91440" bIns="45720" rtlCol="0" anchor="t">
            <a:normAutofit lnSpcReduction="10000"/>
          </a:bodyPr>
          <a:lstStyle/>
          <a:p>
            <a:pPr>
              <a:spcAft>
                <a:spcPts val="600"/>
              </a:spcAft>
            </a:pPr>
            <a:r>
              <a:rPr lang="en-US" dirty="0"/>
              <a:t>Credit points: 7, </a:t>
            </a:r>
            <a:r>
              <a:rPr lang="en-US" dirty="0">
                <a:solidFill>
                  <a:srgbClr val="0070C0"/>
                </a:solidFill>
              </a:rPr>
              <a:t>hours: 210 (!)</a:t>
            </a:r>
          </a:p>
          <a:p>
            <a:r>
              <a:rPr lang="en-US" dirty="0" smtClean="0"/>
              <a:t>Registration</a:t>
            </a:r>
            <a:endParaRPr lang="en-US" dirty="0"/>
          </a:p>
          <a:p>
            <a:pPr lvl="1">
              <a:buFont typeface="Wingdings" pitchFamily="2" charset="2"/>
              <a:buChar char="§"/>
            </a:pPr>
            <a:r>
              <a:rPr lang="en-US" sz="2000" dirty="0" smtClean="0"/>
              <a:t>HISPOS</a:t>
            </a:r>
          </a:p>
          <a:p>
            <a:pPr lvl="2">
              <a:buFont typeface="Wingdings" pitchFamily="2" charset="2"/>
              <a:buChar char="§"/>
            </a:pPr>
            <a:r>
              <a:rPr lang="en-US" sz="1600" dirty="0" smtClean="0"/>
              <a:t>Till 2 weeks after topic assignment</a:t>
            </a:r>
          </a:p>
          <a:p>
            <a:pPr lvl="2">
              <a:buFont typeface="Wingdings" pitchFamily="2" charset="2"/>
              <a:buChar char="§"/>
            </a:pPr>
            <a:r>
              <a:rPr lang="en-US" sz="1600" dirty="0" smtClean="0"/>
              <a:t>So max. 3 weeks from now</a:t>
            </a:r>
          </a:p>
          <a:p>
            <a:r>
              <a:rPr lang="en-US" dirty="0" smtClean="0"/>
              <a:t>What to do?</a:t>
            </a:r>
            <a:endParaRPr lang="en-US" dirty="0"/>
          </a:p>
          <a:p>
            <a:pPr lvl="1">
              <a:buFont typeface="Wingdings" pitchFamily="2" charset="2"/>
              <a:buChar char="§"/>
            </a:pPr>
            <a:r>
              <a:rPr lang="en-US" sz="2000" dirty="0">
                <a:solidFill>
                  <a:srgbClr val="0070C0"/>
                </a:solidFill>
              </a:rPr>
              <a:t>Attend </a:t>
            </a:r>
            <a:r>
              <a:rPr lang="en-US" sz="2000" dirty="0" smtClean="0">
                <a:solidFill>
                  <a:srgbClr val="0070C0"/>
                </a:solidFill>
              </a:rPr>
              <a:t>the introductory </a:t>
            </a:r>
            <a:r>
              <a:rPr lang="en-US" sz="2000" dirty="0">
                <a:solidFill>
                  <a:srgbClr val="0070C0"/>
                </a:solidFill>
              </a:rPr>
              <a:t>lectures and block seminar days</a:t>
            </a:r>
          </a:p>
          <a:p>
            <a:pPr lvl="1">
              <a:buFont typeface="Wingdings" pitchFamily="2" charset="2"/>
              <a:buChar char="§"/>
            </a:pPr>
            <a:r>
              <a:rPr lang="en-US" sz="2000" dirty="0" smtClean="0">
                <a:solidFill>
                  <a:srgbClr val="0070C0"/>
                </a:solidFill>
              </a:rPr>
              <a:t>Produce 5 deliverables</a:t>
            </a:r>
          </a:p>
          <a:p>
            <a:pPr marL="1257300" lvl="2" indent="-342900">
              <a:buFont typeface="+mj-lt"/>
              <a:buAutoNum type="arabicPeriod"/>
            </a:pPr>
            <a:r>
              <a:rPr lang="en-US" sz="1600" dirty="0" smtClean="0">
                <a:solidFill>
                  <a:srgbClr val="0070C0"/>
                </a:solidFill>
              </a:rPr>
              <a:t>Short </a:t>
            </a:r>
            <a:r>
              <a:rPr lang="en-US" sz="1600" dirty="0" err="1" smtClean="0">
                <a:solidFill>
                  <a:srgbClr val="0070C0"/>
                </a:solidFill>
              </a:rPr>
              <a:t>writeup</a:t>
            </a:r>
            <a:r>
              <a:rPr lang="en-US" sz="1600" dirty="0" smtClean="0">
                <a:solidFill>
                  <a:srgbClr val="0070C0"/>
                </a:solidFill>
              </a:rPr>
              <a:t> on open questions (November 12 – 5%)</a:t>
            </a:r>
          </a:p>
          <a:p>
            <a:pPr marL="1257300" lvl="2" indent="-342900">
              <a:buFont typeface="+mj-lt"/>
              <a:buAutoNum type="arabicPeriod"/>
            </a:pPr>
            <a:r>
              <a:rPr lang="en-US" sz="1600" dirty="0" smtClean="0">
                <a:solidFill>
                  <a:srgbClr val="0070C0"/>
                </a:solidFill>
              </a:rPr>
              <a:t>Report extended outline (December 12 – 5%)</a:t>
            </a:r>
            <a:endParaRPr lang="en-US" sz="1600" dirty="0">
              <a:solidFill>
                <a:srgbClr val="0070C0"/>
              </a:solidFill>
            </a:endParaRPr>
          </a:p>
          <a:p>
            <a:pPr marL="1257300" lvl="2" indent="-342900">
              <a:buFont typeface="+mj-lt"/>
              <a:buAutoNum type="arabicPeriod"/>
            </a:pPr>
            <a:r>
              <a:rPr lang="en-US" sz="1600" dirty="0">
                <a:solidFill>
                  <a:srgbClr val="0070C0"/>
                </a:solidFill>
              </a:rPr>
              <a:t>Report 1st revision </a:t>
            </a:r>
            <a:r>
              <a:rPr lang="en-US" sz="1600" dirty="0" smtClean="0">
                <a:solidFill>
                  <a:srgbClr val="0070C0"/>
                </a:solidFill>
              </a:rPr>
              <a:t>(January 14 - 0</a:t>
            </a:r>
            <a:r>
              <a:rPr lang="en-US" sz="1600" dirty="0">
                <a:solidFill>
                  <a:srgbClr val="0070C0"/>
                </a:solidFill>
              </a:rPr>
              <a:t>%)*</a:t>
            </a:r>
          </a:p>
          <a:p>
            <a:pPr marL="1257300" lvl="2" indent="-342900">
              <a:buFont typeface="+mj-lt"/>
              <a:buAutoNum type="arabicPeriod"/>
            </a:pPr>
            <a:r>
              <a:rPr lang="en-US" sz="1600" dirty="0">
                <a:solidFill>
                  <a:srgbClr val="0070C0"/>
                </a:solidFill>
              </a:rPr>
              <a:t>Reviews on two other reports </a:t>
            </a:r>
            <a:r>
              <a:rPr lang="en-US" sz="1600" dirty="0" smtClean="0">
                <a:solidFill>
                  <a:srgbClr val="0070C0"/>
                </a:solidFill>
              </a:rPr>
              <a:t>(January 28 - 10</a:t>
            </a:r>
            <a:r>
              <a:rPr lang="en-US" sz="1600" dirty="0">
                <a:solidFill>
                  <a:srgbClr val="0070C0"/>
                </a:solidFill>
              </a:rPr>
              <a:t>%)</a:t>
            </a:r>
          </a:p>
          <a:p>
            <a:pPr marL="1257300" lvl="2" indent="-342900">
              <a:buFont typeface="+mj-lt"/>
              <a:buAutoNum type="arabicPeriod"/>
            </a:pPr>
            <a:r>
              <a:rPr lang="en-US" sz="1600" dirty="0">
                <a:solidFill>
                  <a:srgbClr val="0070C0"/>
                </a:solidFill>
              </a:rPr>
              <a:t>Reports 2nd revision </a:t>
            </a:r>
            <a:r>
              <a:rPr lang="en-US" sz="1600" dirty="0" smtClean="0">
                <a:solidFill>
                  <a:srgbClr val="0070C0"/>
                </a:solidFill>
              </a:rPr>
              <a:t>(February 11 - 40</a:t>
            </a:r>
            <a:r>
              <a:rPr lang="en-US" sz="1600" dirty="0">
                <a:solidFill>
                  <a:srgbClr val="0070C0"/>
                </a:solidFill>
              </a:rPr>
              <a:t>%)</a:t>
            </a:r>
          </a:p>
          <a:p>
            <a:pPr lvl="1">
              <a:buFont typeface="Wingdings" pitchFamily="2" charset="2"/>
              <a:buChar char="§"/>
            </a:pPr>
            <a:r>
              <a:rPr lang="en-US" sz="2000" dirty="0" smtClean="0">
                <a:solidFill>
                  <a:srgbClr val="0070C0"/>
                </a:solidFill>
              </a:rPr>
              <a:t>Give </a:t>
            </a:r>
            <a:r>
              <a:rPr lang="en-US" sz="2000" dirty="0">
                <a:solidFill>
                  <a:srgbClr val="0070C0"/>
                </a:solidFill>
              </a:rPr>
              <a:t>a </a:t>
            </a:r>
            <a:r>
              <a:rPr lang="en-US" sz="2000" dirty="0" smtClean="0">
                <a:solidFill>
                  <a:srgbClr val="0070C0"/>
                </a:solidFill>
              </a:rPr>
              <a:t>presentation (March 4 - 40%)</a:t>
            </a:r>
            <a:endParaRPr lang="en-US" sz="2000" dirty="0">
              <a:solidFill>
                <a:srgbClr val="0070C0"/>
              </a:solidFill>
            </a:endParaRPr>
          </a:p>
          <a:p>
            <a:pPr marL="457200" lvl="1" indent="0">
              <a:buNone/>
            </a:pPr>
            <a:endParaRPr lang="en-US" sz="2000" dirty="0"/>
          </a:p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E9AC70-685E-4AB9-8C4E-20E39C6CE22B}" type="slidenum">
              <a:rPr lang="en-US" smtClean="0"/>
              <a:t>8</a:t>
            </a:fld>
            <a:endParaRPr lang="en-US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</p:spPr>
        <p:txBody>
          <a:bodyPr/>
          <a:lstStyle/>
          <a:p>
            <a:r>
              <a:rPr lang="en-US" dirty="0" smtClean="0"/>
              <a:t>Formal organization</a:t>
            </a:r>
            <a:endParaRPr lang="en-US" dirty="0"/>
          </a:p>
        </p:txBody>
      </p:sp>
      <p:grpSp>
        <p:nvGrpSpPr>
          <p:cNvPr id="6" name="Group 5"/>
          <p:cNvGrpSpPr/>
          <p:nvPr/>
        </p:nvGrpSpPr>
        <p:grpSpPr>
          <a:xfrm>
            <a:off x="5666132" y="1882291"/>
            <a:ext cx="3398660" cy="1612886"/>
            <a:chOff x="5714258" y="3888860"/>
            <a:chExt cx="3398660" cy="1612886"/>
          </a:xfrm>
        </p:grpSpPr>
        <p:sp>
          <p:nvSpPr>
            <p:cNvPr id="7" name="TextBox 6"/>
            <p:cNvSpPr txBox="1"/>
            <p:nvPr/>
          </p:nvSpPr>
          <p:spPr>
            <a:xfrm>
              <a:off x="5787450" y="4155224"/>
              <a:ext cx="3325468" cy="1346522"/>
            </a:xfrm>
            <a:prstGeom prst="rect">
              <a:avLst/>
            </a:prstGeom>
            <a:solidFill>
              <a:schemeClr val="bg2">
                <a:lumMod val="50000"/>
              </a:schemeClr>
            </a:solidFill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r>
                <a:rPr lang="en-US" sz="1050" dirty="0" smtClean="0">
                  <a:solidFill>
                    <a:schemeClr val="bg2"/>
                  </a:solidFill>
                </a:rPr>
                <a:t>…</a:t>
              </a:r>
            </a:p>
            <a:p>
              <a:r>
                <a:rPr lang="en-US" sz="1050" dirty="0" smtClean="0">
                  <a:solidFill>
                    <a:schemeClr val="bg2"/>
                  </a:solidFill>
                </a:rPr>
                <a:t>2. Methodology</a:t>
              </a:r>
            </a:p>
            <a:p>
              <a:r>
                <a:rPr lang="en-US" sz="1050" dirty="0">
                  <a:solidFill>
                    <a:schemeClr val="bg2"/>
                  </a:solidFill>
                </a:rPr>
                <a:t> </a:t>
              </a:r>
              <a:r>
                <a:rPr lang="en-US" sz="1050" dirty="0" smtClean="0">
                  <a:solidFill>
                    <a:schemeClr val="bg2"/>
                  </a:solidFill>
                </a:rPr>
                <a:t>   2.1 KB Representation</a:t>
              </a:r>
            </a:p>
            <a:p>
              <a:pPr marL="914400" indent="-285750" defTabSz="515938">
                <a:buFont typeface="Arial" panose="020B0604020202020204" pitchFamily="34" charset="0"/>
                <a:buChar char="•"/>
              </a:pPr>
              <a:r>
                <a:rPr lang="en-US" sz="1000" dirty="0" smtClean="0">
                  <a:solidFill>
                    <a:schemeClr val="bg2"/>
                  </a:solidFill>
                </a:rPr>
                <a:t>Discussion on how to represent knowledge</a:t>
              </a:r>
            </a:p>
            <a:p>
              <a:pPr marL="914400" indent="-285750" defTabSz="515938">
                <a:buFont typeface="Arial" panose="020B0604020202020204" pitchFamily="34" charset="0"/>
                <a:buChar char="•"/>
              </a:pPr>
              <a:r>
                <a:rPr lang="en-US" sz="1000" dirty="0" smtClean="0">
                  <a:solidFill>
                    <a:schemeClr val="bg2"/>
                  </a:solidFill>
                </a:rPr>
                <a:t>Comparison with other representations</a:t>
              </a:r>
            </a:p>
            <a:p>
              <a:pPr marL="914400" indent="-285750" defTabSz="515938">
                <a:buFont typeface="Arial" panose="020B0604020202020204" pitchFamily="34" charset="0"/>
                <a:buChar char="•"/>
              </a:pPr>
              <a:r>
                <a:rPr lang="en-US" sz="1000" dirty="0" smtClean="0">
                  <a:solidFill>
                    <a:schemeClr val="bg2"/>
                  </a:solidFill>
                </a:rPr>
                <a:t>Benefits and limitations of such representations</a:t>
              </a:r>
            </a:p>
            <a:p>
              <a:pPr marL="914400" indent="-285750" defTabSz="515938">
                <a:buFont typeface="Arial" panose="020B0604020202020204" pitchFamily="34" charset="0"/>
                <a:buChar char="•"/>
              </a:pPr>
              <a:r>
                <a:rPr lang="en-US" sz="1000" dirty="0" smtClean="0">
                  <a:solidFill>
                    <a:schemeClr val="bg2"/>
                  </a:solidFill>
                </a:rPr>
                <a:t>…</a:t>
              </a: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5714258" y="3888860"/>
              <a:ext cx="1861407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 smtClean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Extended outline</a:t>
              </a:r>
              <a:endParaRPr lang="en-US" sz="1600" dirty="0">
                <a:solidFill>
                  <a:schemeClr val="tx1">
                    <a:lumMod val="50000"/>
                    <a:lumOff val="50000"/>
                  </a:schemeClr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38110376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 step back – CSK semantics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A0265B-E43A-4480-BE0E-D03093A588BC}" type="slidenum">
              <a:rPr lang="en-GB" smtClean="0"/>
              <a:t>80</a:t>
            </a:fld>
            <a:endParaRPr lang="en-GB"/>
          </a:p>
        </p:txBody>
      </p:sp>
      <p:sp>
        <p:nvSpPr>
          <p:cNvPr id="6" name="TextBox 5"/>
          <p:cNvSpPr txBox="1"/>
          <p:nvPr/>
        </p:nvSpPr>
        <p:spPr>
          <a:xfrm>
            <a:off x="4191000" y="2514082"/>
            <a:ext cx="16679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[TupleKB]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5647267" y="1753800"/>
            <a:ext cx="343746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 smtClean="0"/>
              <a:t>In WebChild’s evaluations </a:t>
            </a:r>
            <a:br>
              <a:rPr lang="en-US" i="1" dirty="0" smtClean="0"/>
            </a:br>
            <a:r>
              <a:rPr lang="en-US" i="1" dirty="0" smtClean="0"/>
              <a:t>we asked for plausibility</a:t>
            </a:r>
          </a:p>
          <a:p>
            <a:r>
              <a:rPr lang="en-US" i="1" dirty="0"/>
              <a:t>	</a:t>
            </a:r>
            <a:r>
              <a:rPr lang="en-US" dirty="0" smtClean="0"/>
              <a:t>[WebChild coauthor, </a:t>
            </a:r>
            <a:br>
              <a:rPr lang="en-US" dirty="0" smtClean="0"/>
            </a:br>
            <a:r>
              <a:rPr lang="en-US" dirty="0" smtClean="0"/>
              <a:t>                personal communication]</a:t>
            </a:r>
            <a:endParaRPr lang="en-US" dirty="0"/>
          </a:p>
        </p:txBody>
      </p:sp>
      <p:grpSp>
        <p:nvGrpSpPr>
          <p:cNvPr id="16" name="Group 15"/>
          <p:cNvGrpSpPr/>
          <p:nvPr/>
        </p:nvGrpSpPr>
        <p:grpSpPr>
          <a:xfrm>
            <a:off x="230716" y="3378626"/>
            <a:ext cx="3960284" cy="2572938"/>
            <a:chOff x="628650" y="4107390"/>
            <a:chExt cx="3960284" cy="2572938"/>
          </a:xfrm>
        </p:grpSpPr>
        <p:pic>
          <p:nvPicPr>
            <p:cNvPr id="9" name="Picture 8"/>
            <p:cNvPicPr>
              <a:picLocks noChangeAspect="1"/>
            </p:cNvPicPr>
            <p:nvPr/>
          </p:nvPicPr>
          <p:blipFill rotWithShape="1">
            <a:blip r:embed="rId2"/>
            <a:srcRect r="24632"/>
            <a:stretch/>
          </p:blipFill>
          <p:spPr>
            <a:xfrm>
              <a:off x="628650" y="4107390"/>
              <a:ext cx="3943350" cy="1556890"/>
            </a:xfrm>
            <a:prstGeom prst="rect">
              <a:avLst/>
            </a:prstGeom>
          </p:spPr>
        </p:pic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37117" y="5567222"/>
              <a:ext cx="3951817" cy="398109"/>
            </a:xfrm>
            <a:prstGeom prst="rect">
              <a:avLst/>
            </a:prstGeom>
          </p:spPr>
        </p:pic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662519" y="5940469"/>
              <a:ext cx="3833282" cy="739859"/>
            </a:xfrm>
            <a:prstGeom prst="rect">
              <a:avLst/>
            </a:prstGeom>
          </p:spPr>
        </p:pic>
      </p:grpSp>
      <p:sp>
        <p:nvSpPr>
          <p:cNvPr id="12" name="TextBox 11"/>
          <p:cNvSpPr txBox="1"/>
          <p:nvPr/>
        </p:nvSpPr>
        <p:spPr>
          <a:xfrm>
            <a:off x="2843742" y="6080399"/>
            <a:ext cx="21928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[ConceptNet]</a:t>
            </a:r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7692070" y="4670069"/>
            <a:ext cx="14308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[Quasimodo]</a:t>
            </a:r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5494867" y="5482772"/>
            <a:ext cx="28956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 smtClean="0"/>
              <a:t>Remarkability of terms is captured via inverse document frequency (IDF) </a:t>
            </a:r>
            <a:r>
              <a:rPr lang="en-US" dirty="0" smtClean="0"/>
              <a:t>[Information theory 101]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84717" y="1684795"/>
            <a:ext cx="4591050" cy="809625"/>
          </a:xfrm>
          <a:prstGeom prst="rect">
            <a:avLst/>
          </a:prstGeom>
        </p:spPr>
      </p:pic>
      <p:sp>
        <p:nvSpPr>
          <p:cNvPr id="17" name="Rounded Rectangle 16"/>
          <p:cNvSpPr/>
          <p:nvPr/>
        </p:nvSpPr>
        <p:spPr>
          <a:xfrm>
            <a:off x="2921000" y="1946556"/>
            <a:ext cx="1176867" cy="246311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ounded Rectangle 17"/>
          <p:cNvSpPr/>
          <p:nvPr/>
        </p:nvSpPr>
        <p:spPr>
          <a:xfrm>
            <a:off x="3251200" y="3488267"/>
            <a:ext cx="440267" cy="148798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ounded Rectangle 19"/>
          <p:cNvSpPr/>
          <p:nvPr/>
        </p:nvSpPr>
        <p:spPr>
          <a:xfrm>
            <a:off x="2390006" y="3764974"/>
            <a:ext cx="384367" cy="123514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ounded Rectangle 20"/>
          <p:cNvSpPr/>
          <p:nvPr/>
        </p:nvSpPr>
        <p:spPr>
          <a:xfrm>
            <a:off x="3522134" y="4521271"/>
            <a:ext cx="372534" cy="148798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ounded Rectangle 21"/>
          <p:cNvSpPr/>
          <p:nvPr/>
        </p:nvSpPr>
        <p:spPr>
          <a:xfrm>
            <a:off x="2743201" y="4885038"/>
            <a:ext cx="440267" cy="148798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ounded Rectangle 22"/>
          <p:cNvSpPr/>
          <p:nvPr/>
        </p:nvSpPr>
        <p:spPr>
          <a:xfrm>
            <a:off x="3522133" y="5274566"/>
            <a:ext cx="440267" cy="148798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ounded Rectangle 23"/>
          <p:cNvSpPr/>
          <p:nvPr/>
        </p:nvSpPr>
        <p:spPr>
          <a:xfrm>
            <a:off x="6917266" y="2108200"/>
            <a:ext cx="1168401" cy="215193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ounded Rectangle 24"/>
          <p:cNvSpPr/>
          <p:nvPr/>
        </p:nvSpPr>
        <p:spPr>
          <a:xfrm>
            <a:off x="8384117" y="3975100"/>
            <a:ext cx="601133" cy="201921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ounded Rectangle 25"/>
          <p:cNvSpPr/>
          <p:nvPr/>
        </p:nvSpPr>
        <p:spPr>
          <a:xfrm>
            <a:off x="5573524" y="5536537"/>
            <a:ext cx="1280583" cy="224272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TextBox 18"/>
          <p:cNvSpPr txBox="1"/>
          <p:nvPr/>
        </p:nvSpPr>
        <p:spPr>
          <a:xfrm>
            <a:off x="5623642" y="3618775"/>
            <a:ext cx="349929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 smtClean="0"/>
              <a:t>The goal of this paper is to advance the automatic acquisition of salient commonsense properties from online content of the Internet.</a:t>
            </a:r>
            <a:endParaRPr lang="en-US" i="1" dirty="0"/>
          </a:p>
        </p:txBody>
      </p:sp>
      <p:sp>
        <p:nvSpPr>
          <p:cNvPr id="27" name="Rounded Rectangle 26"/>
          <p:cNvSpPr/>
          <p:nvPr/>
        </p:nvSpPr>
        <p:spPr>
          <a:xfrm>
            <a:off x="619803" y="3534646"/>
            <a:ext cx="8160774" cy="90456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600" dirty="0" smtClean="0"/>
              <a:t>Key observation 3: Disagreement about meaning of CSK</a:t>
            </a:r>
            <a:endParaRPr lang="en-US" sz="2600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631"/>
          <a:stretch/>
        </p:blipFill>
        <p:spPr>
          <a:xfrm>
            <a:off x="1184018" y="1998465"/>
            <a:ext cx="7429672" cy="37160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15743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25" grpId="0" animBg="1"/>
      <p:bldP spid="19" grpId="0"/>
      <p:bldP spid="27" grpId="0" animBg="1"/>
    </p:bld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Multi-faceted CSK: Dice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Each statement (s, p) has </a:t>
            </a:r>
            <a:r>
              <a:rPr lang="en-US" dirty="0" smtClean="0">
                <a:solidFill>
                  <a:srgbClr val="0070C0"/>
                </a:solidFill>
              </a:rPr>
              <a:t>four facets</a:t>
            </a:r>
            <a:r>
              <a:rPr lang="en-US" dirty="0" smtClean="0"/>
              <a:t>: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dirty="0" smtClean="0"/>
              <a:t>Plausibility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dirty="0" smtClean="0"/>
              <a:t>Typicality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dirty="0" smtClean="0"/>
              <a:t>Remarkability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dirty="0" smtClean="0"/>
              <a:t>Salience</a:t>
            </a:r>
          </a:p>
          <a:p>
            <a:pPr lvl="1"/>
            <a:endParaRPr lang="en-US" dirty="0"/>
          </a:p>
          <a:p>
            <a:r>
              <a:rPr lang="en-US" sz="2400" dirty="0" smtClean="0">
                <a:solidFill>
                  <a:srgbClr val="00B050"/>
                </a:solidFill>
              </a:rPr>
              <a:t>Lions drink milk – </a:t>
            </a:r>
            <a:r>
              <a:rPr lang="en-US" sz="2400" dirty="0"/>
              <a:t>Plausible, not typical</a:t>
            </a:r>
          </a:p>
          <a:p>
            <a:r>
              <a:rPr lang="en-US" sz="2400" dirty="0" smtClean="0">
                <a:solidFill>
                  <a:srgbClr val="00B050"/>
                </a:solidFill>
              </a:rPr>
              <a:t>Lions eat meat – </a:t>
            </a:r>
            <a:r>
              <a:rPr lang="en-US" sz="2400" dirty="0"/>
              <a:t>Typical, not salient</a:t>
            </a:r>
            <a:endParaRPr lang="en-US" sz="2400" dirty="0" smtClean="0">
              <a:solidFill>
                <a:srgbClr val="00B050"/>
              </a:solidFill>
            </a:endParaRPr>
          </a:p>
          <a:p>
            <a:r>
              <a:rPr lang="en-US" sz="2400" dirty="0" smtClean="0">
                <a:solidFill>
                  <a:srgbClr val="00B050"/>
                </a:solidFill>
              </a:rPr>
              <a:t>Lions attack humans – </a:t>
            </a:r>
            <a:r>
              <a:rPr lang="en-US" sz="2400" dirty="0"/>
              <a:t>Salient, not typical</a:t>
            </a:r>
            <a:endParaRPr lang="en-US" sz="2400" dirty="0" smtClean="0">
              <a:solidFill>
                <a:srgbClr val="00B050"/>
              </a:solidFill>
            </a:endParaRPr>
          </a:p>
          <a:p>
            <a:pPr marL="0" indent="0">
              <a:buNone/>
            </a:pPr>
            <a:endParaRPr lang="en-US" sz="2400" dirty="0">
              <a:solidFill>
                <a:srgbClr val="00B05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A0265B-E43A-4480-BE0E-D03093A588BC}" type="slidenum">
              <a:rPr lang="en-GB" smtClean="0"/>
              <a:t>81</a:t>
            </a:fld>
            <a:endParaRPr lang="en-GB"/>
          </a:p>
        </p:txBody>
      </p:sp>
      <p:pic>
        <p:nvPicPr>
          <p:cNvPr id="5" name="Picture 4" descr="File:4-sided die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35864" y="0"/>
            <a:ext cx="2508136" cy="23775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0821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Joint reasoning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825625"/>
            <a:ext cx="7886700" cy="4101042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Consolidation in TupleKB, Quasimodo: </a:t>
            </a:r>
            <a:br>
              <a:rPr lang="en-US" dirty="0" smtClean="0"/>
            </a:br>
            <a:r>
              <a:rPr lang="en-US" dirty="0" smtClean="0">
                <a:solidFill>
                  <a:srgbClr val="0070C0"/>
                </a:solidFill>
              </a:rPr>
              <a:t>Each statement in isolation</a:t>
            </a:r>
          </a:p>
          <a:p>
            <a:r>
              <a:rPr lang="en-US" dirty="0" smtClean="0"/>
              <a:t>In traditional DBs: </a:t>
            </a:r>
            <a:r>
              <a:rPr lang="en-US" dirty="0" smtClean="0">
                <a:solidFill>
                  <a:srgbClr val="0070C0"/>
                </a:solidFill>
              </a:rPr>
              <a:t>Joint constraints</a:t>
            </a:r>
          </a:p>
          <a:p>
            <a:pPr lvl="1"/>
            <a:r>
              <a:rPr lang="en-US" i="1" dirty="0" smtClean="0"/>
              <a:t>Functionality, single-value constraints, </a:t>
            </a:r>
            <a:r>
              <a:rPr lang="en-US" i="1" dirty="0" err="1" smtClean="0"/>
              <a:t>disjointness</a:t>
            </a:r>
            <a:r>
              <a:rPr lang="en-US" i="1" dirty="0" smtClean="0"/>
              <a:t>, (a)symmetry, …</a:t>
            </a:r>
          </a:p>
          <a:p>
            <a:r>
              <a:rPr lang="en-US" dirty="0" smtClean="0"/>
              <a:t>In KBs </a:t>
            </a:r>
            <a:r>
              <a:rPr lang="en-US" dirty="0" smtClean="0">
                <a:solidFill>
                  <a:srgbClr val="0070C0"/>
                </a:solidFill>
              </a:rPr>
              <a:t>expert knowledge</a:t>
            </a:r>
          </a:p>
          <a:p>
            <a:pPr lvl="1"/>
            <a:r>
              <a:rPr lang="en-US" dirty="0" smtClean="0"/>
              <a:t>Humans two parents, marriage temporally functional, birth before death, …</a:t>
            </a:r>
          </a:p>
          <a:p>
            <a:pPr lvl="1"/>
            <a:r>
              <a:rPr lang="en-US" dirty="0" smtClean="0"/>
              <a:t>Prominent frameworks: PSL (</a:t>
            </a:r>
            <a:r>
              <a:rPr lang="en-US" dirty="0" err="1" smtClean="0"/>
              <a:t>DeepDive</a:t>
            </a:r>
            <a:r>
              <a:rPr lang="en-US" dirty="0" smtClean="0"/>
              <a:t>), </a:t>
            </a:r>
            <a:r>
              <a:rPr lang="en-US" dirty="0" err="1" smtClean="0"/>
              <a:t>MaxSAT</a:t>
            </a:r>
            <a:r>
              <a:rPr lang="en-US" dirty="0"/>
              <a:t> </a:t>
            </a:r>
            <a:r>
              <a:rPr lang="en-US" dirty="0" smtClean="0"/>
              <a:t>(SOFIE)</a:t>
            </a:r>
          </a:p>
          <a:p>
            <a:pPr lvl="1"/>
            <a:r>
              <a:rPr lang="en-US" dirty="0" smtClean="0"/>
              <a:t>Not suited for open KBs</a:t>
            </a:r>
          </a:p>
          <a:p>
            <a:pPr marL="457200" lvl="1" indent="0">
              <a:buNone/>
            </a:pPr>
            <a:r>
              <a:rPr lang="en-US" dirty="0" smtClean="0">
                <a:sym typeface="Wingdings" panose="05000000000000000000" pitchFamily="2" charset="2"/>
              </a:rPr>
              <a:t> No hope for CSK consolidation?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A0265B-E43A-4480-BE0E-D03093A588BC}" type="slidenum">
              <a:rPr lang="en-GB" smtClean="0"/>
              <a:t>82</a:t>
            </a:fld>
            <a:endParaRPr lang="en-GB"/>
          </a:p>
        </p:txBody>
      </p:sp>
      <p:sp>
        <p:nvSpPr>
          <p:cNvPr id="5" name="Rounded Rectangle 4"/>
          <p:cNvSpPr/>
          <p:nvPr/>
        </p:nvSpPr>
        <p:spPr>
          <a:xfrm>
            <a:off x="354576" y="5860151"/>
            <a:ext cx="8160774" cy="90456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700" dirty="0" smtClean="0"/>
              <a:t>Key observation: Generic soft constraints apply to CSK</a:t>
            </a:r>
            <a:endParaRPr lang="en-US" sz="2700" dirty="0"/>
          </a:p>
        </p:txBody>
      </p:sp>
    </p:spTree>
    <p:extLst>
      <p:ext uri="{BB962C8B-B14F-4D97-AF65-F5344CB8AC3E}">
        <p14:creationId xmlns:p14="http://schemas.microsoft.com/office/powerpoint/2010/main" val="28556685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 smtClean="0"/>
              <a:t>Generic soft constraints for CSK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825624"/>
            <a:ext cx="8072898" cy="4712827"/>
          </a:xfrm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sz="2400" dirty="0" smtClean="0">
                <a:solidFill>
                  <a:srgbClr val="0070C0"/>
                </a:solidFill>
              </a:rPr>
              <a:t>Taxonomical relations </a:t>
            </a:r>
            <a:r>
              <a:rPr lang="en-US" sz="2400" dirty="0" smtClean="0"/>
              <a:t>give dependencies</a:t>
            </a:r>
          </a:p>
          <a:p>
            <a:pPr lvl="1"/>
            <a:r>
              <a:rPr lang="en-US" sz="2000" i="1" dirty="0">
                <a:solidFill>
                  <a:srgbClr val="00B050"/>
                </a:solidFill>
              </a:rPr>
              <a:t>Penguins not flying </a:t>
            </a:r>
            <a:r>
              <a:rPr lang="en-US" sz="2000" i="1" dirty="0" smtClean="0">
                <a:solidFill>
                  <a:srgbClr val="00B050"/>
                </a:solidFill>
              </a:rPr>
              <a:t>remarkable when </a:t>
            </a:r>
            <a:r>
              <a:rPr lang="en-US" sz="2000" i="1" dirty="0">
                <a:solidFill>
                  <a:srgbClr val="00B050"/>
                </a:solidFill>
              </a:rPr>
              <a:t>most taxonomical siblings do </a:t>
            </a:r>
            <a:r>
              <a:rPr lang="en-US" sz="2000" i="1" dirty="0" smtClean="0">
                <a:solidFill>
                  <a:srgbClr val="00B050"/>
                </a:solidFill>
              </a:rPr>
              <a:t>fly</a:t>
            </a:r>
          </a:p>
          <a:p>
            <a:pPr lvl="1"/>
            <a:r>
              <a:rPr lang="en-US" sz="2000" i="1" dirty="0" smtClean="0">
                <a:solidFill>
                  <a:srgbClr val="00B050"/>
                </a:solidFill>
              </a:rPr>
              <a:t>Macaques </a:t>
            </a:r>
            <a:r>
              <a:rPr lang="en-US" sz="2000" i="1" dirty="0">
                <a:solidFill>
                  <a:srgbClr val="00B050"/>
                </a:solidFill>
              </a:rPr>
              <a:t>eating </a:t>
            </a:r>
            <a:r>
              <a:rPr lang="en-US" sz="2000" i="1" dirty="0" smtClean="0">
                <a:solidFill>
                  <a:srgbClr val="00B050"/>
                </a:solidFill>
              </a:rPr>
              <a:t>bananas </a:t>
            </a:r>
            <a:r>
              <a:rPr lang="en-US" sz="2000" i="1" dirty="0">
                <a:solidFill>
                  <a:srgbClr val="00B050"/>
                </a:solidFill>
              </a:rPr>
              <a:t>makes it </a:t>
            </a:r>
            <a:r>
              <a:rPr lang="en-US" sz="2000" i="1" dirty="0" smtClean="0">
                <a:solidFill>
                  <a:srgbClr val="00B050"/>
                </a:solidFill>
              </a:rPr>
              <a:t>likely </a:t>
            </a:r>
            <a:r>
              <a:rPr lang="en-US" sz="2000" i="1" dirty="0">
                <a:solidFill>
                  <a:srgbClr val="00B050"/>
                </a:solidFill>
              </a:rPr>
              <a:t>that also stump-tailed macaques eat </a:t>
            </a:r>
            <a:r>
              <a:rPr lang="en-US" sz="2000" i="1" dirty="0" smtClean="0">
                <a:solidFill>
                  <a:srgbClr val="00B050"/>
                </a:solidFill>
              </a:rPr>
              <a:t>bananas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400" dirty="0" smtClean="0">
                <a:solidFill>
                  <a:srgbClr val="0070C0"/>
                </a:solidFill>
              </a:rPr>
              <a:t>Similar statements reinforce each other</a:t>
            </a:r>
          </a:p>
          <a:p>
            <a:pPr lvl="1"/>
            <a:r>
              <a:rPr lang="en-US" sz="2000" i="1" dirty="0" smtClean="0">
                <a:solidFill>
                  <a:srgbClr val="00B050"/>
                </a:solidFill>
              </a:rPr>
              <a:t>Being </a:t>
            </a:r>
            <a:r>
              <a:rPr lang="en-US" sz="2000" i="1" dirty="0">
                <a:solidFill>
                  <a:srgbClr val="00B050"/>
                </a:solidFill>
              </a:rPr>
              <a:t>able to swim </a:t>
            </a:r>
            <a:r>
              <a:rPr lang="en-US" sz="2000" i="1" dirty="0" smtClean="0">
                <a:solidFill>
                  <a:srgbClr val="00B050"/>
                </a:solidFill>
              </a:rPr>
              <a:t>correlates with being </a:t>
            </a:r>
            <a:r>
              <a:rPr lang="en-US" sz="2000" i="1" dirty="0">
                <a:solidFill>
                  <a:srgbClr val="00B050"/>
                </a:solidFill>
              </a:rPr>
              <a:t>able to </a:t>
            </a:r>
            <a:r>
              <a:rPr lang="en-US" sz="2000" i="1" dirty="0" smtClean="0">
                <a:solidFill>
                  <a:srgbClr val="00B050"/>
                </a:solidFill>
              </a:rPr>
              <a:t>dive</a:t>
            </a:r>
          </a:p>
          <a:p>
            <a:pPr lvl="1"/>
            <a:r>
              <a:rPr lang="en-US" sz="2000" i="1" dirty="0" smtClean="0">
                <a:solidFill>
                  <a:srgbClr val="00B050"/>
                </a:solidFill>
              </a:rPr>
              <a:t>Lifting </a:t>
            </a:r>
            <a:r>
              <a:rPr lang="en-US" sz="2000" i="1" dirty="0">
                <a:solidFill>
                  <a:srgbClr val="00B050"/>
                </a:solidFill>
              </a:rPr>
              <a:t>logs from the ground correlates with carrying trees</a:t>
            </a:r>
          </a:p>
          <a:p>
            <a:pPr marL="514350" indent="-514350">
              <a:buFont typeface="+mj-lt"/>
              <a:buAutoNum type="arabicPeriod" startAt="3"/>
            </a:pPr>
            <a:r>
              <a:rPr lang="en-US" sz="2400" dirty="0" smtClean="0">
                <a:solidFill>
                  <a:srgbClr val="0070C0"/>
                </a:solidFill>
              </a:rPr>
              <a:t>Facets</a:t>
            </a:r>
            <a:r>
              <a:rPr lang="en-US" sz="2400" dirty="0" smtClean="0"/>
              <a:t> of statements </a:t>
            </a:r>
            <a:r>
              <a:rPr lang="en-US" sz="2400" dirty="0" smtClean="0">
                <a:solidFill>
                  <a:srgbClr val="0070C0"/>
                </a:solidFill>
              </a:rPr>
              <a:t>influence each other</a:t>
            </a:r>
          </a:p>
          <a:p>
            <a:pPr lvl="1"/>
            <a:r>
              <a:rPr lang="en-US" sz="2000" i="1" dirty="0">
                <a:solidFill>
                  <a:srgbClr val="00B050"/>
                </a:solidFill>
              </a:rPr>
              <a:t>Being salient requires being </a:t>
            </a:r>
            <a:r>
              <a:rPr lang="en-US" sz="2000" i="1" dirty="0" smtClean="0">
                <a:solidFill>
                  <a:srgbClr val="00B050"/>
                </a:solidFill>
              </a:rPr>
              <a:t>plausible</a:t>
            </a:r>
          </a:p>
          <a:p>
            <a:pPr lvl="1"/>
            <a:r>
              <a:rPr lang="en-US" sz="2000" i="1" dirty="0" smtClean="0">
                <a:solidFill>
                  <a:srgbClr val="00B050"/>
                </a:solidFill>
              </a:rPr>
              <a:t>Being </a:t>
            </a:r>
            <a:r>
              <a:rPr lang="en-US" sz="2000" i="1" dirty="0">
                <a:solidFill>
                  <a:srgbClr val="00B050"/>
                </a:solidFill>
              </a:rPr>
              <a:t>remarkable and typical implies being salient</a:t>
            </a:r>
          </a:p>
          <a:p>
            <a:pPr marL="457200" lvl="1" indent="0">
              <a:buNone/>
            </a:pPr>
            <a:endParaRPr lang="en-US" sz="2000" dirty="0" smtClean="0"/>
          </a:p>
          <a:p>
            <a:pPr marL="0" indent="0">
              <a:buNone/>
            </a:pPr>
            <a:endParaRPr lang="en-US" sz="2400" dirty="0"/>
          </a:p>
          <a:p>
            <a:endParaRPr lang="en-US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A0265B-E43A-4480-BE0E-D03093A588BC}" type="slidenum">
              <a:rPr lang="en-GB" smtClean="0"/>
              <a:t>83</a:t>
            </a:fld>
            <a:endParaRPr lang="en-GB"/>
          </a:p>
        </p:txBody>
      </p:sp>
      <p:sp>
        <p:nvSpPr>
          <p:cNvPr id="5" name="Rounded Rectangle 4"/>
          <p:cNvSpPr/>
          <p:nvPr/>
        </p:nvSpPr>
        <p:spPr>
          <a:xfrm>
            <a:off x="196644" y="5834244"/>
            <a:ext cx="3257755" cy="909280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Can combat sparsity!</a:t>
            </a:r>
            <a:endParaRPr lang="en-US" sz="2400" dirty="0"/>
          </a:p>
        </p:txBody>
      </p:sp>
      <p:sp>
        <p:nvSpPr>
          <p:cNvPr id="6" name="Rounded Rectangle 5"/>
          <p:cNvSpPr/>
          <p:nvPr/>
        </p:nvSpPr>
        <p:spPr>
          <a:xfrm>
            <a:off x="4865124" y="5812196"/>
            <a:ext cx="3364476" cy="909280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ym typeface="Wingdings" panose="05000000000000000000" pitchFamily="2" charset="2"/>
              </a:rPr>
              <a:t>Can </a:t>
            </a:r>
            <a:r>
              <a:rPr lang="en-US" sz="2400" dirty="0" smtClean="0"/>
              <a:t>encode coherence expectations!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4962159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Joint reasoning framework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825624"/>
            <a:ext cx="7886700" cy="4798911"/>
          </a:xfrm>
        </p:spPr>
        <p:txBody>
          <a:bodyPr>
            <a:normAutofit fontScale="92500" lnSpcReduction="10000"/>
          </a:bodyPr>
          <a:lstStyle/>
          <a:p>
            <a:endParaRPr lang="en-US" sz="2400" dirty="0"/>
          </a:p>
          <a:p>
            <a:endParaRPr lang="en-US" sz="2400" dirty="0"/>
          </a:p>
          <a:p>
            <a:endParaRPr lang="en-US" sz="2400" dirty="0" smtClean="0"/>
          </a:p>
          <a:p>
            <a:endParaRPr lang="en-US" sz="2400" dirty="0" smtClean="0"/>
          </a:p>
          <a:p>
            <a:endParaRPr lang="en-US" sz="2400" dirty="0" smtClean="0"/>
          </a:p>
          <a:p>
            <a:endParaRPr lang="en-US" sz="2400" dirty="0"/>
          </a:p>
          <a:p>
            <a:endParaRPr lang="en-US" sz="2400" dirty="0" smtClean="0"/>
          </a:p>
          <a:p>
            <a:pPr marL="0" indent="0">
              <a:buNone/>
            </a:pPr>
            <a:endParaRPr lang="en-US" sz="2400" dirty="0" smtClean="0"/>
          </a:p>
          <a:p>
            <a:pPr marL="0" indent="0">
              <a:buNone/>
            </a:pPr>
            <a:endParaRPr lang="en-US" sz="2400" dirty="0" smtClean="0"/>
          </a:p>
          <a:p>
            <a:pPr marL="0" indent="0">
              <a:buNone/>
            </a:pPr>
            <a:r>
              <a:rPr lang="en-US" sz="2400" dirty="0" smtClean="0"/>
              <a:t>… parent-child dependencies, similar statement reinforcement</a:t>
            </a:r>
          </a:p>
          <a:p>
            <a:pPr marL="0" indent="0">
              <a:buNone/>
            </a:pPr>
            <a:endParaRPr lang="en-US" sz="1400" dirty="0"/>
          </a:p>
          <a:p>
            <a:r>
              <a:rPr lang="en-US" sz="2400" dirty="0" smtClean="0">
                <a:solidFill>
                  <a:srgbClr val="0070C0"/>
                </a:solidFill>
              </a:rPr>
              <a:t>17 kinds of soft constraints in total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A0265B-E43A-4480-BE0E-D03093A588BC}" type="slidenum">
              <a:rPr lang="en-GB" smtClean="0"/>
              <a:t>84</a:t>
            </a:fld>
            <a:endParaRPr lang="en-GB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"/>
          <a:srcRect t="5058"/>
          <a:stretch/>
        </p:blipFill>
        <p:spPr>
          <a:xfrm>
            <a:off x="628650" y="1825625"/>
            <a:ext cx="6102890" cy="152478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5768" y="3485346"/>
            <a:ext cx="6492504" cy="17331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71275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Implementation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pPr marL="0" indent="0">
              <a:buNone/>
            </a:pPr>
            <a:r>
              <a:rPr lang="en-US" dirty="0" smtClean="0"/>
              <a:t>How to </a:t>
            </a:r>
            <a:r>
              <a:rPr lang="en-US" dirty="0" smtClean="0">
                <a:solidFill>
                  <a:srgbClr val="0070C0"/>
                </a:solidFill>
              </a:rPr>
              <a:t>bootstrap</a:t>
            </a:r>
            <a:r>
              <a:rPr lang="en-US" dirty="0" smtClean="0"/>
              <a:t> constraint system?</a:t>
            </a:r>
          </a:p>
          <a:p>
            <a:r>
              <a:rPr lang="en-US" dirty="0" smtClean="0"/>
              <a:t>Taxonomy from Hearst-based web extraction [</a:t>
            </a:r>
            <a:r>
              <a:rPr lang="en-US" dirty="0" err="1" smtClean="0"/>
              <a:t>Hertling&amp;Paulheim</a:t>
            </a:r>
            <a:r>
              <a:rPr lang="en-US" dirty="0" smtClean="0"/>
              <a:t> 2017]</a:t>
            </a:r>
          </a:p>
          <a:p>
            <a:r>
              <a:rPr lang="en-US" dirty="0" smtClean="0">
                <a:solidFill>
                  <a:srgbClr val="0070C0"/>
                </a:solidFill>
              </a:rPr>
              <a:t>Prior scores </a:t>
            </a:r>
            <a:r>
              <a:rPr lang="en-US" dirty="0" smtClean="0"/>
              <a:t>from</a:t>
            </a:r>
          </a:p>
          <a:p>
            <a:pPr lvl="1"/>
            <a:r>
              <a:rPr lang="en-US" dirty="0" smtClean="0"/>
              <a:t>Precision/frequency scores in existing CSKBs, </a:t>
            </a:r>
          </a:p>
          <a:p>
            <a:pPr lvl="1"/>
            <a:r>
              <a:rPr lang="en-US" dirty="0" smtClean="0"/>
              <a:t>Text entailment models, </a:t>
            </a:r>
          </a:p>
          <a:p>
            <a:pPr lvl="1"/>
            <a:r>
              <a:rPr lang="en-US" dirty="0" smtClean="0"/>
              <a:t>Statement entropy w.r.t. </a:t>
            </a:r>
            <a:r>
              <a:rPr lang="en-US" dirty="0" err="1" smtClean="0"/>
              <a:t>neighbourhood</a:t>
            </a:r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How to ground it?</a:t>
            </a:r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       </a:t>
            </a:r>
            <a:r>
              <a:rPr lang="en-US" dirty="0" smtClean="0">
                <a:sym typeface="Wingdings" panose="05000000000000000000" pitchFamily="2" charset="2"/>
              </a:rPr>
              <a:t> </a:t>
            </a:r>
            <a:r>
              <a:rPr lang="en-US" dirty="0" smtClean="0">
                <a:solidFill>
                  <a:srgbClr val="0070C0"/>
                </a:solidFill>
                <a:sym typeface="Wingdings" panose="05000000000000000000" pitchFamily="2" charset="2"/>
              </a:rPr>
              <a:t>Active domain </a:t>
            </a:r>
            <a:r>
              <a:rPr lang="en-US" dirty="0" smtClean="0"/>
              <a:t>per subject (+neighbors)</a:t>
            </a:r>
            <a:endParaRPr lang="en-US" dirty="0"/>
          </a:p>
          <a:p>
            <a:pPr marL="0" indent="0">
              <a:buNone/>
            </a:pPr>
            <a:r>
              <a:rPr lang="en-US" dirty="0">
                <a:sym typeface="Wingdings" panose="05000000000000000000" pitchFamily="2" charset="2"/>
              </a:rPr>
              <a:t> </a:t>
            </a:r>
            <a:r>
              <a:rPr lang="en-US" dirty="0" smtClean="0">
                <a:sym typeface="Wingdings" panose="05000000000000000000" pitchFamily="2" charset="2"/>
              </a:rPr>
              <a:t>        </a:t>
            </a:r>
            <a:r>
              <a:rPr lang="en-US" dirty="0"/>
              <a:t>Huge </a:t>
            </a:r>
            <a:r>
              <a:rPr lang="en-US" dirty="0">
                <a:solidFill>
                  <a:srgbClr val="0070C0"/>
                </a:solidFill>
              </a:rPr>
              <a:t>constraint </a:t>
            </a:r>
            <a:r>
              <a:rPr lang="en-US" dirty="0" smtClean="0">
                <a:solidFill>
                  <a:srgbClr val="0070C0"/>
                </a:solidFill>
              </a:rPr>
              <a:t>system</a:t>
            </a:r>
          </a:p>
          <a:p>
            <a:pPr marL="0" indent="0">
              <a:buNone/>
            </a:pPr>
            <a:r>
              <a:rPr lang="en-US" dirty="0"/>
              <a:t>        </a:t>
            </a:r>
            <a:r>
              <a:rPr lang="en-US" dirty="0">
                <a:sym typeface="Wingdings" panose="05000000000000000000" pitchFamily="2" charset="2"/>
              </a:rPr>
              <a:t> Approximation via </a:t>
            </a:r>
            <a:r>
              <a:rPr lang="en-US" dirty="0" smtClean="0">
                <a:solidFill>
                  <a:srgbClr val="0070C0"/>
                </a:solidFill>
                <a:sym typeface="Wingdings" panose="05000000000000000000" pitchFamily="2" charset="2"/>
              </a:rPr>
              <a:t>taxonomy-based slicing</a:t>
            </a:r>
            <a:endParaRPr lang="en-US" dirty="0" smtClean="0"/>
          </a:p>
          <a:p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How to </a:t>
            </a:r>
            <a:r>
              <a:rPr lang="en-US" dirty="0" smtClean="0">
                <a:solidFill>
                  <a:srgbClr val="0070C0"/>
                </a:solidFill>
              </a:rPr>
              <a:t>solve</a:t>
            </a:r>
            <a:r>
              <a:rPr lang="en-US" dirty="0" smtClean="0"/>
              <a:t> it?</a:t>
            </a:r>
            <a:endParaRPr lang="en-US" dirty="0"/>
          </a:p>
          <a:p>
            <a:pPr lvl="1">
              <a:buFont typeface="Wingdings" panose="05000000000000000000" pitchFamily="2" charset="2"/>
              <a:buChar char="à"/>
            </a:pPr>
            <a:r>
              <a:rPr lang="en-US" sz="2900" dirty="0" smtClean="0">
                <a:sym typeface="Wingdings" panose="05000000000000000000" pitchFamily="2" charset="2"/>
              </a:rPr>
              <a:t> Weighted </a:t>
            </a:r>
            <a:r>
              <a:rPr lang="en-US" sz="2900" dirty="0" err="1" smtClean="0">
                <a:sym typeface="Wingdings" panose="05000000000000000000" pitchFamily="2" charset="2"/>
              </a:rPr>
              <a:t>maxSAT</a:t>
            </a:r>
            <a:endParaRPr lang="en-US" sz="2900" dirty="0" smtClean="0">
              <a:sym typeface="Wingdings" panose="05000000000000000000" pitchFamily="2" charset="2"/>
            </a:endParaRPr>
          </a:p>
          <a:p>
            <a:pPr lvl="1">
              <a:buFont typeface="Wingdings" panose="05000000000000000000" pitchFamily="2" charset="2"/>
              <a:buChar char="à"/>
            </a:pPr>
            <a:r>
              <a:rPr lang="en-US" sz="2900" dirty="0" smtClean="0">
                <a:sym typeface="Wingdings" panose="05000000000000000000" pitchFamily="2" charset="2"/>
              </a:rPr>
              <a:t> Encoded into ILP, ranking via reduced costs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A0265B-E43A-4480-BE0E-D03093A588BC}" type="slidenum">
              <a:rPr lang="en-GB" smtClean="0"/>
              <a:t>85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863807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Evaluation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A0265B-E43A-4480-BE0E-D03093A588BC}" type="slidenum">
              <a:rPr lang="en-GB" smtClean="0"/>
              <a:t>86</a:t>
            </a:fld>
            <a:endParaRPr lang="en-GB"/>
          </a:p>
        </p:txBody>
      </p:sp>
      <p:grpSp>
        <p:nvGrpSpPr>
          <p:cNvPr id="5" name="Group 4"/>
          <p:cNvGrpSpPr/>
          <p:nvPr/>
        </p:nvGrpSpPr>
        <p:grpSpPr>
          <a:xfrm>
            <a:off x="405621" y="3293807"/>
            <a:ext cx="8490073" cy="3210028"/>
            <a:chOff x="326963" y="2369575"/>
            <a:chExt cx="8490073" cy="3210028"/>
          </a:xfrm>
        </p:grpSpPr>
        <p:pic>
          <p:nvPicPr>
            <p:cNvPr id="7" name="Picture 6"/>
            <p:cNvPicPr>
              <a:picLocks noChangeAspect="1"/>
            </p:cNvPicPr>
            <p:nvPr/>
          </p:nvPicPr>
          <p:blipFill rotWithShape="1">
            <a:blip r:embed="rId2"/>
            <a:srcRect r="19032" b="10869"/>
            <a:stretch/>
          </p:blipFill>
          <p:spPr>
            <a:xfrm>
              <a:off x="326963" y="2369575"/>
              <a:ext cx="8490073" cy="2448233"/>
            </a:xfrm>
            <a:prstGeom prst="rect">
              <a:avLst/>
            </a:prstGeom>
          </p:spPr>
        </p:pic>
        <p:sp>
          <p:nvSpPr>
            <p:cNvPr id="3" name="TextBox 2"/>
            <p:cNvSpPr txBox="1"/>
            <p:nvPr/>
          </p:nvSpPr>
          <p:spPr>
            <a:xfrm>
              <a:off x="2202425" y="4933272"/>
              <a:ext cx="5024284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/>
                <a:t>Precision in pairwise statement ranking (</a:t>
              </a:r>
              <a:r>
                <a:rPr lang="en-US" dirty="0" err="1" smtClean="0"/>
                <a:t>ppref</a:t>
              </a:r>
              <a:r>
                <a:rPr lang="en-US" dirty="0" smtClean="0"/>
                <a:t>)</a:t>
              </a:r>
            </a:p>
            <a:p>
              <a:pPr algn="ctr"/>
              <a:r>
                <a:rPr lang="en-US" dirty="0" smtClean="0"/>
                <a:t>Baseline = existing single score in CSKB</a:t>
              </a:r>
              <a:endParaRPr lang="en-US" dirty="0"/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638481" y="1602256"/>
            <a:ext cx="3943349" cy="1325563"/>
            <a:chOff x="717139" y="1621920"/>
            <a:chExt cx="3943349" cy="1325563"/>
          </a:xfrm>
        </p:grpSpPr>
        <p:sp>
          <p:nvSpPr>
            <p:cNvPr id="8" name="TextBox 7"/>
            <p:cNvSpPr txBox="1"/>
            <p:nvPr/>
          </p:nvSpPr>
          <p:spPr>
            <a:xfrm>
              <a:off x="717139" y="1621920"/>
              <a:ext cx="385486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 smtClean="0"/>
                <a:t>Crowd task:</a:t>
              </a:r>
            </a:p>
            <a:p>
              <a:endParaRPr lang="en-US" dirty="0"/>
            </a:p>
          </p:txBody>
        </p:sp>
        <p:sp>
          <p:nvSpPr>
            <p:cNvPr id="9" name="Rectangle 8"/>
            <p:cNvSpPr/>
            <p:nvPr/>
          </p:nvSpPr>
          <p:spPr>
            <a:xfrm>
              <a:off x="809320" y="1945084"/>
              <a:ext cx="3851168" cy="1002399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r>
                <a:rPr lang="en-US" dirty="0" smtClean="0"/>
                <a:t>Which of the following is more </a:t>
              </a:r>
              <a:r>
                <a:rPr lang="en-US" b="1" dirty="0" smtClean="0"/>
                <a:t>typical</a:t>
              </a:r>
              <a:r>
                <a:rPr lang="en-US" dirty="0" smtClean="0"/>
                <a:t>?</a:t>
              </a:r>
              <a:endParaRPr lang="en-US" dirty="0"/>
            </a:p>
            <a:p>
              <a:r>
                <a:rPr lang="en-US" dirty="0" smtClean="0"/>
                <a:t>   1</a:t>
              </a:r>
              <a:r>
                <a:rPr lang="en-US" dirty="0"/>
                <a:t>. </a:t>
              </a:r>
              <a:r>
                <a:rPr lang="en-US" dirty="0" smtClean="0"/>
                <a:t>Lion roars.</a:t>
              </a:r>
            </a:p>
            <a:p>
              <a:r>
                <a:rPr lang="en-US" dirty="0"/>
                <a:t> </a:t>
              </a:r>
              <a:r>
                <a:rPr lang="en-US" dirty="0" smtClean="0"/>
                <a:t>  2. Lion kills human.</a:t>
              </a:r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1438474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4461" y="202902"/>
            <a:ext cx="6942189" cy="6219607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A0265B-E43A-4480-BE0E-D03093A588BC}" type="slidenum">
              <a:rPr lang="en-GB" smtClean="0"/>
              <a:t>87</a:t>
            </a:fld>
            <a:endParaRPr lang="en-GB"/>
          </a:p>
        </p:txBody>
      </p:sp>
      <p:sp>
        <p:nvSpPr>
          <p:cNvPr id="6" name="Rectangle 5"/>
          <p:cNvSpPr/>
          <p:nvPr/>
        </p:nvSpPr>
        <p:spPr>
          <a:xfrm>
            <a:off x="3593653" y="6488668"/>
            <a:ext cx="460388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https://dice.mpi-inf.mpg.de/subject/polar-bear</a:t>
            </a:r>
          </a:p>
        </p:txBody>
      </p:sp>
    </p:spTree>
    <p:extLst>
      <p:ext uri="{BB962C8B-B14F-4D97-AF65-F5344CB8AC3E}">
        <p14:creationId xmlns:p14="http://schemas.microsoft.com/office/powerpoint/2010/main" val="36988609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Challenges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825625"/>
            <a:ext cx="8122060" cy="4351338"/>
          </a:xfrm>
        </p:spPr>
        <p:txBody>
          <a:bodyPr/>
          <a:lstStyle/>
          <a:p>
            <a:r>
              <a:rPr lang="en-US" dirty="0" smtClean="0">
                <a:solidFill>
                  <a:srgbClr val="0070C0"/>
                </a:solidFill>
              </a:rPr>
              <a:t>Task is hard</a:t>
            </a:r>
          </a:p>
          <a:p>
            <a:pPr lvl="1"/>
            <a:r>
              <a:rPr lang="en-US" dirty="0" smtClean="0"/>
              <a:t>0.58..0.69 </a:t>
            </a:r>
            <a:r>
              <a:rPr lang="en-US" dirty="0" err="1" smtClean="0"/>
              <a:t>ppref</a:t>
            </a:r>
            <a:endParaRPr lang="en-US" dirty="0" smtClean="0"/>
          </a:p>
          <a:p>
            <a:pPr lvl="1"/>
            <a:endParaRPr lang="en-US" dirty="0" smtClean="0"/>
          </a:p>
          <a:p>
            <a:r>
              <a:rPr lang="en-US" dirty="0" smtClean="0"/>
              <a:t>Stronger </a:t>
            </a:r>
            <a:r>
              <a:rPr lang="en-US" dirty="0" smtClean="0">
                <a:solidFill>
                  <a:srgbClr val="0070C0"/>
                </a:solidFill>
              </a:rPr>
              <a:t>priors difficult</a:t>
            </a:r>
            <a:r>
              <a:rPr lang="en-US" dirty="0" smtClean="0"/>
              <a:t> to identify</a:t>
            </a:r>
          </a:p>
          <a:p>
            <a:endParaRPr lang="en-US" dirty="0" smtClean="0"/>
          </a:p>
          <a:p>
            <a:r>
              <a:rPr lang="en-US" dirty="0" smtClean="0">
                <a:solidFill>
                  <a:srgbClr val="0070C0"/>
                </a:solidFill>
              </a:rPr>
              <a:t>Model</a:t>
            </a:r>
            <a:r>
              <a:rPr lang="en-US" dirty="0" smtClean="0"/>
              <a:t> still with </a:t>
            </a:r>
            <a:r>
              <a:rPr lang="en-US" dirty="0" smtClean="0">
                <a:solidFill>
                  <a:srgbClr val="0070C0"/>
                </a:solidFill>
              </a:rPr>
              <a:t>expressivity limitations</a:t>
            </a:r>
            <a:endParaRPr lang="en-US" dirty="0" smtClean="0"/>
          </a:p>
          <a:p>
            <a:pPr lvl="1"/>
            <a:r>
              <a:rPr lang="en-US" dirty="0" smtClean="0"/>
              <a:t>Typicality ranking </a:t>
            </a:r>
            <a:br>
              <a:rPr lang="en-US" dirty="0" smtClean="0"/>
            </a:br>
            <a:r>
              <a:rPr lang="en-US" dirty="0" smtClean="0">
                <a:solidFill>
                  <a:srgbClr val="00B050"/>
                </a:solidFill>
              </a:rPr>
              <a:t>“lions hunt in packs vs. lions have manes”</a:t>
            </a:r>
            <a:r>
              <a:rPr lang="en-US" dirty="0" smtClean="0"/>
              <a:t>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A0265B-E43A-4480-BE0E-D03093A588BC}" type="slidenum">
              <a:rPr lang="en-GB" smtClean="0"/>
              <a:t>88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211030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Consolidation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70C0"/>
                </a:solidFill>
              </a:rPr>
              <a:t>Merge resources</a:t>
            </a:r>
          </a:p>
          <a:p>
            <a:pPr lvl="1"/>
            <a:r>
              <a:rPr lang="en-US" dirty="0" smtClean="0"/>
              <a:t>Targets recall only</a:t>
            </a:r>
          </a:p>
          <a:p>
            <a:r>
              <a:rPr lang="en-US" dirty="0" smtClean="0">
                <a:solidFill>
                  <a:srgbClr val="0070C0"/>
                </a:solidFill>
              </a:rPr>
              <a:t>Per-statement consolidation</a:t>
            </a:r>
          </a:p>
          <a:p>
            <a:pPr lvl="1"/>
            <a:r>
              <a:rPr lang="en-US" dirty="0" smtClean="0"/>
              <a:t>Feature-based classification/</a:t>
            </a:r>
            <a:r>
              <a:rPr lang="en-US" dirty="0" err="1" smtClean="0"/>
              <a:t>reranking</a:t>
            </a:r>
            <a:endParaRPr lang="en-US" dirty="0" smtClean="0"/>
          </a:p>
          <a:p>
            <a:pPr lvl="1"/>
            <a:r>
              <a:rPr lang="en-US" dirty="0" smtClean="0"/>
              <a:t>Helps to a significant degree, though with limits</a:t>
            </a:r>
          </a:p>
          <a:p>
            <a:r>
              <a:rPr lang="en-US" dirty="0" smtClean="0">
                <a:solidFill>
                  <a:srgbClr val="0070C0"/>
                </a:solidFill>
              </a:rPr>
              <a:t>Joint consolidation</a:t>
            </a:r>
          </a:p>
          <a:p>
            <a:pPr lvl="1"/>
            <a:r>
              <a:rPr lang="en-US" dirty="0" smtClean="0"/>
              <a:t>In principle most powerful</a:t>
            </a:r>
          </a:p>
          <a:p>
            <a:pPr lvl="1"/>
            <a:r>
              <a:rPr lang="en-US" dirty="0" smtClean="0"/>
              <a:t>Joint inference problems not easy to formulate and solve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A0265B-E43A-4480-BE0E-D03093A588BC}" type="slidenum">
              <a:rPr lang="en-GB" smtClean="0"/>
              <a:t>89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481065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30968"/>
            <a:ext cx="8229600" cy="5438274"/>
          </a:xfrm>
        </p:spPr>
        <p:txBody>
          <a:bodyPr vert="horz" lIns="91440" tIns="45720" rIns="91440" bIns="45720" rtlCol="0" anchor="t">
            <a:normAutofit fontScale="85000" lnSpcReduction="20000"/>
          </a:bodyPr>
          <a:lstStyle/>
          <a:p>
            <a:endParaRPr lang="en-US" dirty="0" smtClean="0"/>
          </a:p>
          <a:p>
            <a:r>
              <a:rPr lang="en-US" dirty="0" smtClean="0"/>
              <a:t>Research and presentation of a </a:t>
            </a:r>
            <a:r>
              <a:rPr lang="en-US" dirty="0" smtClean="0">
                <a:solidFill>
                  <a:srgbClr val="0070C0"/>
                </a:solidFill>
              </a:rPr>
              <a:t>topic</a:t>
            </a:r>
          </a:p>
          <a:p>
            <a:pPr lvl="1"/>
            <a:r>
              <a:rPr lang="en-US" dirty="0" smtClean="0">
                <a:solidFill>
                  <a:srgbClr val="0070C0"/>
                </a:solidFill>
              </a:rPr>
              <a:t>Independent literature research</a:t>
            </a:r>
          </a:p>
          <a:p>
            <a:pPr lvl="2"/>
            <a:r>
              <a:rPr lang="en-US" dirty="0"/>
              <a:t>~2 seed references </a:t>
            </a:r>
            <a:r>
              <a:rPr lang="en-US" dirty="0" smtClean="0"/>
              <a:t>provided</a:t>
            </a:r>
            <a:endParaRPr lang="en-US" dirty="0" smtClean="0">
              <a:solidFill>
                <a:srgbClr val="0070C0"/>
              </a:solidFill>
            </a:endParaRPr>
          </a:p>
          <a:p>
            <a:pPr lvl="1"/>
            <a:r>
              <a:rPr lang="en-US" dirty="0" smtClean="0">
                <a:solidFill>
                  <a:srgbClr val="0070C0"/>
                </a:solidFill>
              </a:rPr>
              <a:t>In-depth and in-breadth discussion </a:t>
            </a:r>
            <a:r>
              <a:rPr lang="en-US" dirty="0" smtClean="0"/>
              <a:t>of the topic in the seminar report</a:t>
            </a:r>
          </a:p>
          <a:p>
            <a:pPr lvl="2"/>
            <a:r>
              <a:rPr lang="en-US" dirty="0" smtClean="0"/>
              <a:t>Typically carefully chosen components in depth</a:t>
            </a:r>
          </a:p>
          <a:p>
            <a:pPr lvl="2"/>
            <a:r>
              <a:rPr lang="en-US" dirty="0" smtClean="0"/>
              <a:t>Less deep broader overview</a:t>
            </a:r>
          </a:p>
          <a:p>
            <a:pPr marL="914400" lvl="2" indent="0">
              <a:buNone/>
            </a:pPr>
            <a:r>
              <a:rPr lang="en-US" dirty="0" smtClean="0">
                <a:sym typeface="Wingdings" panose="05000000000000000000" pitchFamily="2" charset="2"/>
              </a:rPr>
              <a:t> </a:t>
            </a:r>
            <a:r>
              <a:rPr lang="en-US" dirty="0" smtClean="0"/>
              <a:t>Talk to me if unsure</a:t>
            </a:r>
          </a:p>
          <a:p>
            <a:pPr lvl="1"/>
            <a:r>
              <a:rPr lang="en-US" dirty="0" smtClean="0">
                <a:solidFill>
                  <a:srgbClr val="0070C0"/>
                </a:solidFill>
              </a:rPr>
              <a:t>Seminar presentation </a:t>
            </a:r>
            <a:r>
              <a:rPr lang="en-US" dirty="0" smtClean="0"/>
              <a:t>more narrow than the report</a:t>
            </a:r>
          </a:p>
          <a:p>
            <a:pPr lvl="2"/>
            <a:r>
              <a:rPr lang="en-US" dirty="0" smtClean="0"/>
              <a:t>Careful content selection and organization, visual design and presentation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 smtClean="0"/>
              <a:t>Main grading basis:</a:t>
            </a:r>
            <a:endParaRPr lang="en-US" dirty="0"/>
          </a:p>
          <a:p>
            <a:pPr lvl="1">
              <a:buFont typeface="Wingdings" pitchFamily="2" charset="2"/>
              <a:buChar char="§"/>
            </a:pPr>
            <a:r>
              <a:rPr lang="en-US" sz="2000" dirty="0"/>
              <a:t>Seminar </a:t>
            </a:r>
            <a:r>
              <a:rPr lang="en-US" sz="2000" dirty="0" smtClean="0"/>
              <a:t>paper:</a:t>
            </a:r>
          </a:p>
          <a:p>
            <a:pPr lvl="2">
              <a:buFont typeface="Wingdings" pitchFamily="2" charset="2"/>
              <a:buChar char="§"/>
            </a:pPr>
            <a:r>
              <a:rPr lang="en-US" sz="1600" dirty="0" smtClean="0">
                <a:solidFill>
                  <a:srgbClr val="0070C0"/>
                </a:solidFill>
              </a:rPr>
              <a:t>Depth</a:t>
            </a:r>
          </a:p>
          <a:p>
            <a:pPr lvl="2">
              <a:buFont typeface="Wingdings" pitchFamily="2" charset="2"/>
              <a:buChar char="§"/>
            </a:pPr>
            <a:r>
              <a:rPr lang="en-US" sz="1600" dirty="0" smtClean="0">
                <a:solidFill>
                  <a:srgbClr val="0070C0"/>
                </a:solidFill>
              </a:rPr>
              <a:t>Breadth</a:t>
            </a:r>
          </a:p>
          <a:p>
            <a:pPr lvl="2">
              <a:buFont typeface="Wingdings" pitchFamily="2" charset="2"/>
              <a:buChar char="§"/>
            </a:pPr>
            <a:r>
              <a:rPr lang="en-US" sz="1600" dirty="0" smtClean="0">
                <a:solidFill>
                  <a:srgbClr val="0070C0"/>
                </a:solidFill>
              </a:rPr>
              <a:t>Presentation quality</a:t>
            </a:r>
            <a:endParaRPr lang="en-US" sz="1600" dirty="0">
              <a:solidFill>
                <a:srgbClr val="0070C0"/>
              </a:solidFill>
            </a:endParaRPr>
          </a:p>
          <a:p>
            <a:pPr lvl="1">
              <a:buFont typeface="Wingdings" pitchFamily="2" charset="2"/>
              <a:buChar char="§"/>
            </a:pPr>
            <a:r>
              <a:rPr lang="en-US" sz="2000" dirty="0" smtClean="0"/>
              <a:t>Presentation and discussion:</a:t>
            </a:r>
          </a:p>
          <a:p>
            <a:pPr lvl="2">
              <a:buFont typeface="Wingdings" pitchFamily="2" charset="2"/>
              <a:buChar char="§"/>
            </a:pPr>
            <a:r>
              <a:rPr lang="en-US" sz="1600" dirty="0" smtClean="0">
                <a:solidFill>
                  <a:srgbClr val="0070C0"/>
                </a:solidFill>
              </a:rPr>
              <a:t>Didactic value</a:t>
            </a:r>
          </a:p>
          <a:p>
            <a:pPr lvl="2">
              <a:buFont typeface="Wingdings" pitchFamily="2" charset="2"/>
              <a:buChar char="§"/>
            </a:pPr>
            <a:r>
              <a:rPr lang="en-US" sz="1600" dirty="0" smtClean="0">
                <a:solidFill>
                  <a:srgbClr val="0070C0"/>
                </a:solidFill>
              </a:rPr>
              <a:t>Presentation quality</a:t>
            </a:r>
          </a:p>
          <a:p>
            <a:pPr lvl="2">
              <a:buFont typeface="Wingdings" pitchFamily="2" charset="2"/>
              <a:buChar char="§"/>
            </a:pPr>
            <a:r>
              <a:rPr lang="en-US" sz="1600" dirty="0" smtClean="0">
                <a:solidFill>
                  <a:srgbClr val="0070C0"/>
                </a:solidFill>
              </a:rPr>
              <a:t>Knowledge </a:t>
            </a:r>
            <a:r>
              <a:rPr lang="en-US" sz="1600" dirty="0" smtClean="0"/>
              <a:t>(ability to answer questions)</a:t>
            </a:r>
            <a:endParaRPr lang="en-US" sz="2000" dirty="0"/>
          </a:p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E9AC70-685E-4AB9-8C4E-20E39C6CE22B}" type="slidenum">
              <a:rPr lang="en-US" smtClean="0"/>
              <a:t>9</a:t>
            </a:fld>
            <a:endParaRPr lang="en-US"/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</p:spPr>
        <p:txBody>
          <a:bodyPr/>
          <a:lstStyle/>
          <a:p>
            <a:r>
              <a:rPr lang="en-US" dirty="0" smtClean="0"/>
              <a:t>What is expected?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703730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49" y="1825625"/>
            <a:ext cx="7973483" cy="4786842"/>
          </a:xfrm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dirty="0" smtClean="0"/>
              <a:t>Motivation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Knowledge representation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Crowdsourcing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Text Extraction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Transformer-based techniques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Consolidation</a:t>
            </a:r>
          </a:p>
          <a:p>
            <a:pPr marL="514350" indent="-514350">
              <a:buFont typeface="+mj-lt"/>
              <a:buAutoNum type="arabicPeriod"/>
            </a:pPr>
            <a:r>
              <a:rPr lang="en-US" b="1" dirty="0" smtClean="0"/>
              <a:t>Summary and Outlook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A0265B-E43A-4480-BE0E-D03093A588BC}" type="slidenum">
              <a:rPr lang="en-GB" smtClean="0"/>
              <a:t>90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615128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Methodology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dirty="0" smtClean="0"/>
              <a:t>Crowdsourcing</a:t>
            </a:r>
          </a:p>
          <a:p>
            <a:pPr lvl="1"/>
            <a:r>
              <a:rPr lang="en-US" dirty="0" smtClean="0"/>
              <a:t>Costly, but in reach for industry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Text extraction</a:t>
            </a:r>
          </a:p>
          <a:p>
            <a:pPr lvl="1"/>
            <a:r>
              <a:rPr lang="en-US" dirty="0" smtClean="0"/>
              <a:t>Source, data model and extraction scheme selection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Language models</a:t>
            </a:r>
          </a:p>
          <a:p>
            <a:pPr lvl="1"/>
            <a:r>
              <a:rPr lang="en-US" dirty="0" smtClean="0"/>
              <a:t>Contain some CSK implicitly, can output explicit CSK with limitations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Consolidation</a:t>
            </a:r>
          </a:p>
          <a:p>
            <a:pPr lvl="1"/>
            <a:r>
              <a:rPr lang="en-US" dirty="0" smtClean="0"/>
              <a:t>Utilize frequency, linguistic features, and </a:t>
            </a:r>
            <a:r>
              <a:rPr lang="en-US" smtClean="0"/>
              <a:t>statement interrelations </a:t>
            </a:r>
            <a:r>
              <a:rPr lang="en-US" dirty="0" smtClean="0"/>
              <a:t>for higher quality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A0265B-E43A-4480-BE0E-D03093A588BC}" type="slidenum">
              <a:rPr lang="en-GB" smtClean="0"/>
              <a:t>91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682263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Evaluation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Intrinsic evaluation</a:t>
            </a:r>
          </a:p>
          <a:p>
            <a:pPr lvl="1"/>
            <a:r>
              <a:rPr lang="en-US" dirty="0" smtClean="0"/>
              <a:t>Size</a:t>
            </a:r>
          </a:p>
          <a:p>
            <a:pPr lvl="1"/>
            <a:r>
              <a:rPr lang="en-US" dirty="0" smtClean="0"/>
              <a:t>Precision</a:t>
            </a:r>
          </a:p>
          <a:p>
            <a:pPr lvl="1"/>
            <a:r>
              <a:rPr lang="en-US" dirty="0" smtClean="0"/>
              <a:t>Salience</a:t>
            </a:r>
          </a:p>
          <a:p>
            <a:pPr lvl="1"/>
            <a:r>
              <a:rPr lang="en-US" dirty="0" smtClean="0"/>
              <a:t>Recall</a:t>
            </a:r>
          </a:p>
          <a:p>
            <a:pPr marL="457200" lvl="1" indent="0">
              <a:buNone/>
            </a:pPr>
            <a:r>
              <a:rPr lang="en-US" dirty="0" smtClean="0">
                <a:sym typeface="Wingdings" panose="05000000000000000000" pitchFamily="2" charset="2"/>
              </a:rPr>
              <a:t> Based on user judgments/input</a:t>
            </a:r>
            <a:endParaRPr lang="en-US" dirty="0" smtClean="0"/>
          </a:p>
          <a:p>
            <a:r>
              <a:rPr lang="en-US" dirty="0" smtClean="0"/>
              <a:t>Extrinsic evaluation</a:t>
            </a:r>
          </a:p>
          <a:p>
            <a:pPr lvl="1"/>
            <a:r>
              <a:rPr lang="en-US" dirty="0" smtClean="0"/>
              <a:t>Wide </a:t>
            </a:r>
            <a:r>
              <a:rPr lang="en-US" dirty="0"/>
              <a:t>set of academic benchmarks available</a:t>
            </a:r>
          </a:p>
          <a:p>
            <a:pPr lvl="2"/>
            <a:r>
              <a:rPr lang="en-US" dirty="0" err="1"/>
              <a:t>AllenAI</a:t>
            </a:r>
            <a:r>
              <a:rPr lang="en-US" dirty="0"/>
              <a:t> science challenge perhaps most prominent</a:t>
            </a:r>
          </a:p>
          <a:p>
            <a:pPr lvl="1"/>
            <a:r>
              <a:rPr lang="en-US" dirty="0"/>
              <a:t>Often focus on </a:t>
            </a:r>
            <a:r>
              <a:rPr lang="en-US" b="1" dirty="0"/>
              <a:t>reasoning</a:t>
            </a:r>
            <a:r>
              <a:rPr lang="en-US" dirty="0"/>
              <a:t>, not just </a:t>
            </a:r>
            <a:r>
              <a:rPr lang="en-US" b="1" dirty="0" smtClean="0"/>
              <a:t>knowledge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A0265B-E43A-4480-BE0E-D03093A588BC}" type="slidenum">
              <a:rPr lang="en-GB" smtClean="0"/>
              <a:t>92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764276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Benchmarks on commonsense reasoning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 err="1" smtClean="0"/>
              <a:t>CommonsenseQA</a:t>
            </a:r>
            <a:endParaRPr lang="en-US" dirty="0" smtClean="0"/>
          </a:p>
          <a:p>
            <a:pPr lvl="1"/>
            <a:r>
              <a:rPr lang="en-US" dirty="0">
                <a:hlinkClick r:id="rId2"/>
              </a:rPr>
              <a:t>https://</a:t>
            </a:r>
            <a:r>
              <a:rPr lang="en-US" dirty="0" smtClean="0">
                <a:hlinkClick r:id="rId2"/>
              </a:rPr>
              <a:t>www.tau-nlp.org/commonsenseqa</a:t>
            </a:r>
            <a:endParaRPr lang="en-US" dirty="0" smtClean="0"/>
          </a:p>
          <a:p>
            <a:pPr lvl="1"/>
            <a:r>
              <a:rPr lang="en-US" dirty="0" err="1" smtClean="0"/>
              <a:t>Talmor</a:t>
            </a:r>
            <a:r>
              <a:rPr lang="en-US" dirty="0" smtClean="0"/>
              <a:t> et al. NAACL, 2019</a:t>
            </a:r>
          </a:p>
          <a:p>
            <a:r>
              <a:rPr lang="en-US" dirty="0" err="1" smtClean="0"/>
              <a:t>CommonGen</a:t>
            </a:r>
            <a:endParaRPr lang="en-US" dirty="0" smtClean="0"/>
          </a:p>
          <a:p>
            <a:pPr lvl="1"/>
            <a:r>
              <a:rPr lang="en-US" dirty="0" smtClean="0"/>
              <a:t>Lin et al., </a:t>
            </a:r>
            <a:r>
              <a:rPr lang="en-US" dirty="0" err="1" smtClean="0"/>
              <a:t>Arxiv</a:t>
            </a:r>
            <a:r>
              <a:rPr lang="en-US" dirty="0" smtClean="0"/>
              <a:t>, 2020</a:t>
            </a:r>
          </a:p>
          <a:p>
            <a:pPr lvl="1"/>
            <a:r>
              <a:rPr lang="en-US" dirty="0">
                <a:hlinkClick r:id="rId3"/>
              </a:rPr>
              <a:t>https://</a:t>
            </a:r>
            <a:r>
              <a:rPr lang="en-US" dirty="0" smtClean="0">
                <a:hlinkClick r:id="rId3"/>
              </a:rPr>
              <a:t>arxiv.org/abs/1911.03705</a:t>
            </a:r>
            <a:endParaRPr lang="en-US" dirty="0" smtClean="0"/>
          </a:p>
          <a:p>
            <a:r>
              <a:rPr lang="en-US" dirty="0" smtClean="0"/>
              <a:t>MC-TACO</a:t>
            </a:r>
          </a:p>
          <a:p>
            <a:pPr lvl="1"/>
            <a:r>
              <a:rPr lang="en-US" dirty="0" smtClean="0"/>
              <a:t>Zhou et al., EMNLP 2019</a:t>
            </a:r>
          </a:p>
          <a:p>
            <a:pPr lvl="1"/>
            <a:r>
              <a:rPr lang="en-US" dirty="0">
                <a:hlinkClick r:id="rId4"/>
              </a:rPr>
              <a:t>https://</a:t>
            </a:r>
            <a:r>
              <a:rPr lang="en-US" dirty="0" smtClean="0">
                <a:hlinkClick r:id="rId4"/>
              </a:rPr>
              <a:t>arxiv.org/pdf/1909.03065.pdf</a:t>
            </a:r>
            <a:endParaRPr lang="en-US" dirty="0"/>
          </a:p>
          <a:p>
            <a:r>
              <a:rPr lang="en-US" dirty="0" err="1" smtClean="0"/>
              <a:t>Semeval</a:t>
            </a:r>
            <a:r>
              <a:rPr lang="en-US" dirty="0" smtClean="0"/>
              <a:t> 2020 Task 4</a:t>
            </a:r>
          </a:p>
          <a:p>
            <a:pPr lvl="1"/>
            <a:r>
              <a:rPr lang="en-US" dirty="0">
                <a:hlinkClick r:id="rId5"/>
              </a:rPr>
              <a:t>https://</a:t>
            </a:r>
            <a:r>
              <a:rPr lang="en-US" dirty="0" smtClean="0">
                <a:hlinkClick r:id="rId5"/>
              </a:rPr>
              <a:t>competitions.codalab.org/competitions/21080</a:t>
            </a:r>
            <a:endParaRPr lang="en-US" dirty="0" smtClean="0"/>
          </a:p>
          <a:p>
            <a:r>
              <a:rPr lang="en-US" dirty="0" smtClean="0"/>
              <a:t>Further listings:</a:t>
            </a:r>
          </a:p>
          <a:p>
            <a:pPr lvl="1"/>
            <a:r>
              <a:rPr lang="en-US" dirty="0"/>
              <a:t>https://leaderboard.allenai.org/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A0265B-E43A-4480-BE0E-D03093A588BC}" type="slidenum">
              <a:rPr lang="en-GB" smtClean="0"/>
              <a:t>93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347211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CommonsenseQA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A0265B-E43A-4480-BE0E-D03093A588BC}" type="slidenum">
              <a:rPr lang="en-GB" smtClean="0"/>
              <a:t>94</a:t>
            </a:fld>
            <a:endParaRPr lang="en-GB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57375" y="2096294"/>
            <a:ext cx="4600575" cy="381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24387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CommonGen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A0265B-E43A-4480-BE0E-D03093A588BC}" type="slidenum">
              <a:rPr lang="en-GB" smtClean="0"/>
              <a:t>95</a:t>
            </a:fld>
            <a:endParaRPr lang="en-GB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2644" y="1753860"/>
            <a:ext cx="7172325" cy="4876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6410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MC-TACO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A0265B-E43A-4480-BE0E-D03093A588BC}" type="slidenum">
              <a:rPr lang="en-GB" smtClean="0"/>
              <a:t>96</a:t>
            </a:fld>
            <a:endParaRPr lang="en-GB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3929" y="1684596"/>
            <a:ext cx="6090293" cy="46778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30972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Context for language-model-based </a:t>
            </a:r>
            <a:r>
              <a:rPr lang="en-US" sz="3600" dirty="0" smtClean="0"/>
              <a:t>QA</a:t>
            </a:r>
            <a:endParaRPr lang="en-US" sz="3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A0265B-E43A-4480-BE0E-D03093A588BC}" type="slidenum">
              <a:rPr lang="en-GB" smtClean="0"/>
              <a:t>97</a:t>
            </a:fld>
            <a:endParaRPr lang="en-GB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8938" y="1535771"/>
            <a:ext cx="8443136" cy="145225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556" y="3536301"/>
            <a:ext cx="4784365" cy="3175709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71925" y="3891990"/>
            <a:ext cx="4758635" cy="27514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00092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Major resources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A0265B-E43A-4480-BE0E-D03093A588BC}" type="slidenum">
              <a:rPr lang="en-GB" smtClean="0"/>
              <a:t>98</a:t>
            </a:fld>
            <a:endParaRPr lang="en-GB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/>
          </p:nvPr>
        </p:nvGraphicFramePr>
        <p:xfrm>
          <a:off x="544749" y="1690689"/>
          <a:ext cx="8336604" cy="39776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78868">
                  <a:extLst>
                    <a:ext uri="{9D8B030D-6E8A-4147-A177-3AD203B41FA5}">
                      <a16:colId xmlns:a16="http://schemas.microsoft.com/office/drawing/2014/main" val="1279600382"/>
                    </a:ext>
                  </a:extLst>
                </a:gridCol>
                <a:gridCol w="2778868">
                  <a:extLst>
                    <a:ext uri="{9D8B030D-6E8A-4147-A177-3AD203B41FA5}">
                      <a16:colId xmlns:a16="http://schemas.microsoft.com/office/drawing/2014/main" val="161088770"/>
                    </a:ext>
                  </a:extLst>
                </a:gridCol>
                <a:gridCol w="2778868">
                  <a:extLst>
                    <a:ext uri="{9D8B030D-6E8A-4147-A177-3AD203B41FA5}">
                      <a16:colId xmlns:a16="http://schemas.microsoft.com/office/drawing/2014/main" val="290588431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Domain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Relations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7589735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WordNet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Lexical knowledge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Synonymy,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baseline="0" dirty="0" err="1" smtClean="0"/>
                        <a:t>hypernymy</a:t>
                      </a:r>
                      <a:r>
                        <a:rPr lang="en-US" baseline="0" dirty="0" smtClean="0"/>
                        <a:t>, ..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4193689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ConceptNet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Concept</a:t>
                      </a:r>
                      <a:r>
                        <a:rPr lang="en-US" baseline="0" dirty="0" smtClean="0"/>
                        <a:t> properties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capableOf</a:t>
                      </a:r>
                      <a:r>
                        <a:rPr lang="en-US" dirty="0" smtClean="0"/>
                        <a:t>,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baseline="0" dirty="0" err="1" smtClean="0"/>
                        <a:t>UsedFor</a:t>
                      </a:r>
                      <a:r>
                        <a:rPr lang="en-US" baseline="0" dirty="0" smtClean="0"/>
                        <a:t>, … (~25)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9845988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WebChild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Concept-adjective relations, subparts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~10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8994424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Atomic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Events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Open text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6949113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Quasimodo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Salient concept properties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Open text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3516905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Wikidata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Encyclopedic knowledge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~50 relevant for CSK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044699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DoQ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Quantities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~20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9088974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Dice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Refined semantics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Addon</a:t>
                      </a:r>
                      <a:r>
                        <a:rPr lang="en-US" dirty="0" smtClean="0"/>
                        <a:t> for any resource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9710008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CSKG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Merger</a:t>
                      </a:r>
                      <a:r>
                        <a:rPr lang="en-US" baseline="0" dirty="0" smtClean="0"/>
                        <a:t> of 7 repositories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ConceptNet</a:t>
                      </a:r>
                      <a:r>
                        <a:rPr lang="en-US" baseline="0" dirty="0" smtClean="0"/>
                        <a:t> + </a:t>
                      </a:r>
                      <a:r>
                        <a:rPr lang="en-US" baseline="0" dirty="0" err="1" smtClean="0"/>
                        <a:t>subrelations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7811508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941713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Summary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49" y="1825625"/>
            <a:ext cx="7970601" cy="4351338"/>
          </a:xfrm>
        </p:spPr>
        <p:txBody>
          <a:bodyPr>
            <a:normAutofit fontScale="92500" lnSpcReduction="20000"/>
          </a:bodyPr>
          <a:lstStyle/>
          <a:p>
            <a:r>
              <a:rPr lang="en-GB" dirty="0" smtClean="0"/>
              <a:t>Structured CSK important </a:t>
            </a:r>
            <a:r>
              <a:rPr lang="en-GB" dirty="0" smtClean="0">
                <a:solidFill>
                  <a:srgbClr val="0070C0"/>
                </a:solidFill>
              </a:rPr>
              <a:t>interpretable and </a:t>
            </a:r>
            <a:r>
              <a:rPr lang="en-GB" dirty="0" err="1" smtClean="0">
                <a:solidFill>
                  <a:srgbClr val="0070C0"/>
                </a:solidFill>
              </a:rPr>
              <a:t>scrutable</a:t>
            </a:r>
            <a:r>
              <a:rPr lang="en-GB" dirty="0" smtClean="0">
                <a:solidFill>
                  <a:srgbClr val="0070C0"/>
                </a:solidFill>
              </a:rPr>
              <a:t> building block </a:t>
            </a:r>
            <a:r>
              <a:rPr lang="en-GB" dirty="0" smtClean="0"/>
              <a:t>for </a:t>
            </a:r>
            <a:r>
              <a:rPr lang="en-GB" dirty="0" smtClean="0">
                <a:solidFill>
                  <a:srgbClr val="0070C0"/>
                </a:solidFill>
              </a:rPr>
              <a:t>trustworthy AI</a:t>
            </a:r>
          </a:p>
          <a:p>
            <a:r>
              <a:rPr lang="en-GB" dirty="0">
                <a:solidFill>
                  <a:srgbClr val="0070C0"/>
                </a:solidFill>
              </a:rPr>
              <a:t>Scope</a:t>
            </a:r>
            <a:r>
              <a:rPr lang="en-GB" dirty="0"/>
              <a:t> from taxonomical knowledge to properties and event </a:t>
            </a:r>
            <a:r>
              <a:rPr lang="en-GB" dirty="0" smtClean="0"/>
              <a:t>orderings</a:t>
            </a:r>
          </a:p>
          <a:p>
            <a:r>
              <a:rPr lang="en-GB" dirty="0" smtClean="0">
                <a:solidFill>
                  <a:srgbClr val="0070C0"/>
                </a:solidFill>
              </a:rPr>
              <a:t>Paradigms towards construction</a:t>
            </a:r>
          </a:p>
          <a:p>
            <a:pPr lvl="1"/>
            <a:r>
              <a:rPr lang="en-GB" dirty="0" smtClean="0"/>
              <a:t>Human engineering</a:t>
            </a:r>
          </a:p>
          <a:p>
            <a:pPr lvl="1"/>
            <a:r>
              <a:rPr lang="en-GB" dirty="0" smtClean="0"/>
              <a:t>Text extraction</a:t>
            </a:r>
          </a:p>
          <a:p>
            <a:pPr lvl="1"/>
            <a:r>
              <a:rPr lang="en-GB" dirty="0" smtClean="0"/>
              <a:t>Language models</a:t>
            </a:r>
          </a:p>
          <a:p>
            <a:r>
              <a:rPr lang="en-GB" dirty="0" smtClean="0">
                <a:solidFill>
                  <a:srgbClr val="0070C0"/>
                </a:solidFill>
              </a:rPr>
              <a:t>Coherence and density require reasoning on top</a:t>
            </a:r>
          </a:p>
          <a:p>
            <a:pPr lvl="1"/>
            <a:r>
              <a:rPr lang="en-GB" dirty="0" smtClean="0"/>
              <a:t>Multi-source validation</a:t>
            </a:r>
          </a:p>
          <a:p>
            <a:pPr lvl="1"/>
            <a:r>
              <a:rPr lang="en-GB" dirty="0" smtClean="0"/>
              <a:t>Constraint-based reasoning</a:t>
            </a:r>
          </a:p>
          <a:p>
            <a:r>
              <a:rPr lang="en-GB" dirty="0" smtClean="0">
                <a:solidFill>
                  <a:srgbClr val="0070C0"/>
                </a:solidFill>
              </a:rPr>
              <a:t>Extrinsic evaluations </a:t>
            </a:r>
            <a:r>
              <a:rPr lang="en-GB" dirty="0" smtClean="0"/>
              <a:t>often require complex systems</a:t>
            </a:r>
          </a:p>
          <a:p>
            <a:pPr lvl="1"/>
            <a:r>
              <a:rPr lang="en-GB" dirty="0" smtClean="0"/>
              <a:t>LM-based completion provides novel clean scheme</a:t>
            </a:r>
          </a:p>
          <a:p>
            <a:endParaRPr lang="en-GB" dirty="0" smtClean="0"/>
          </a:p>
          <a:p>
            <a:endParaRPr lang="en-GB" dirty="0">
              <a:solidFill>
                <a:srgbClr val="0070C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A0265B-E43A-4480-BE0E-D03093A588BC}" type="slidenum">
              <a:rPr lang="en-GB" smtClean="0"/>
              <a:t>99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099660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 Them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4296</Words>
  <Application>Microsoft Office PowerPoint</Application>
  <PresentationFormat>On-screen Show (4:3)</PresentationFormat>
  <Paragraphs>1063</Paragraphs>
  <Slides>101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101</vt:i4>
      </vt:variant>
    </vt:vector>
  </HeadingPairs>
  <TitlesOfParts>
    <vt:vector size="108" baseType="lpstr">
      <vt:lpstr>Arial</vt:lpstr>
      <vt:lpstr>Calibri</vt:lpstr>
      <vt:lpstr>Calibri Light</vt:lpstr>
      <vt:lpstr>Noto Sans Symbols</vt:lpstr>
      <vt:lpstr>RobotoRegular</vt:lpstr>
      <vt:lpstr>Wingdings</vt:lpstr>
      <vt:lpstr>Office Theme</vt:lpstr>
      <vt:lpstr> Commonsense knowledge extraction and curation </vt:lpstr>
      <vt:lpstr>Outline</vt:lpstr>
      <vt:lpstr>Outline</vt:lpstr>
      <vt:lpstr>Simon Razniewski</vt:lpstr>
      <vt:lpstr>Department 5</vt:lpstr>
      <vt:lpstr>And you?</vt:lpstr>
      <vt:lpstr>Outline</vt:lpstr>
      <vt:lpstr>Formal organization</vt:lpstr>
      <vt:lpstr>What is expected?</vt:lpstr>
      <vt:lpstr>Learning outcomes</vt:lpstr>
      <vt:lpstr>Outline</vt:lpstr>
      <vt:lpstr>Outline</vt:lpstr>
      <vt:lpstr>Outline</vt:lpstr>
      <vt:lpstr>What is commonsense knowledge?</vt:lpstr>
      <vt:lpstr>What is commonsense knowledge?</vt:lpstr>
      <vt:lpstr>Definition Pro/Con</vt:lpstr>
      <vt:lpstr>Examples of CSK</vt:lpstr>
      <vt:lpstr>Out of scope for remainder</vt:lpstr>
      <vt:lpstr>Why CSK? Amazing progress without</vt:lpstr>
      <vt:lpstr>PowerPoint Presentation</vt:lpstr>
      <vt:lpstr>Importance of CSK</vt:lpstr>
      <vt:lpstr>Challenges of compiling CSK knowledge</vt:lpstr>
      <vt:lpstr>Outline</vt:lpstr>
      <vt:lpstr>Knowledge representation challenges</vt:lpstr>
      <vt:lpstr>Linguistics - Generics</vt:lpstr>
      <vt:lpstr>Epistemic logics</vt:lpstr>
      <vt:lpstr>Episodic logics</vt:lpstr>
      <vt:lpstr>Graded formalisms</vt:lpstr>
      <vt:lpstr>Graded formalisms (2)</vt:lpstr>
      <vt:lpstr>Chat bot examples</vt:lpstr>
      <vt:lpstr>KR – (Pre)Summary</vt:lpstr>
      <vt:lpstr>Triples and done?</vt:lpstr>
      <vt:lpstr>Knowledge representation – Summary</vt:lpstr>
      <vt:lpstr>Outline</vt:lpstr>
      <vt:lpstr>Crowdsourcing Expert annotation</vt:lpstr>
      <vt:lpstr>Open Mind Common Sense / ConceptNet</vt:lpstr>
      <vt:lpstr>Open Mind Common Sense / ConceptNet</vt:lpstr>
      <vt:lpstr>Verbosity</vt:lpstr>
      <vt:lpstr>Atomic</vt:lpstr>
      <vt:lpstr>Atomic</vt:lpstr>
      <vt:lpstr>Quasimodo evaluation data</vt:lpstr>
      <vt:lpstr>PowerPoint Presentation</vt:lpstr>
      <vt:lpstr>Wikidata</vt:lpstr>
      <vt:lpstr>Crowdsourcing - Summary</vt:lpstr>
      <vt:lpstr>Outline</vt:lpstr>
      <vt:lpstr>Text extraction</vt:lpstr>
      <vt:lpstr>Design point 1 – Extraction source</vt:lpstr>
      <vt:lpstr>Design point 2 – Extraction scheme</vt:lpstr>
      <vt:lpstr>Design point 3 – Consolidation</vt:lpstr>
      <vt:lpstr>WebChild</vt:lpstr>
      <vt:lpstr>TupleKB</vt:lpstr>
      <vt:lpstr>TupleKB</vt:lpstr>
      <vt:lpstr>Quasimodo</vt:lpstr>
      <vt:lpstr>Salient knowledge: Utterance context</vt:lpstr>
      <vt:lpstr>Salient knowledge: Premier sources</vt:lpstr>
      <vt:lpstr>Tapping search engine query logs</vt:lpstr>
      <vt:lpstr>Anecdotal Examples</vt:lpstr>
      <vt:lpstr>Quasimodo – Open issues</vt:lpstr>
      <vt:lpstr>Distribution over quantities (DoQ)</vt:lpstr>
      <vt:lpstr>Approach</vt:lpstr>
      <vt:lpstr>Example - Aggregating Measurements</vt:lpstr>
      <vt:lpstr>Resource Statistics - DoQ</vt:lpstr>
      <vt:lpstr>Comparable Objects - Cool Results</vt:lpstr>
      <vt:lpstr>Summary – Text extraction</vt:lpstr>
      <vt:lpstr>Outline</vt:lpstr>
      <vt:lpstr>Pretrained language models</vt:lpstr>
      <vt:lpstr>PowerPoint Presentation</vt:lpstr>
      <vt:lpstr>Own experiments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Summary – Transformer-based techniques </vt:lpstr>
      <vt:lpstr>Outline</vt:lpstr>
      <vt:lpstr>Consolidation</vt:lpstr>
      <vt:lpstr>Resource merging</vt:lpstr>
      <vt:lpstr>Per-statement consolidation</vt:lpstr>
      <vt:lpstr>Joint consolidation A step back – CSK semantics</vt:lpstr>
      <vt:lpstr>A step back – CSK semantics</vt:lpstr>
      <vt:lpstr>Multi-faceted CSK: Dice</vt:lpstr>
      <vt:lpstr>Joint reasoning</vt:lpstr>
      <vt:lpstr>Generic soft constraints for CSK</vt:lpstr>
      <vt:lpstr>Joint reasoning framework</vt:lpstr>
      <vt:lpstr>Implementation</vt:lpstr>
      <vt:lpstr>Evaluation</vt:lpstr>
      <vt:lpstr>PowerPoint Presentation</vt:lpstr>
      <vt:lpstr>Challenges</vt:lpstr>
      <vt:lpstr>Consolidation</vt:lpstr>
      <vt:lpstr>Outline</vt:lpstr>
      <vt:lpstr>Methodology</vt:lpstr>
      <vt:lpstr>Evaluation</vt:lpstr>
      <vt:lpstr>Benchmarks on commonsense reasoning</vt:lpstr>
      <vt:lpstr>CommonsenseQA</vt:lpstr>
      <vt:lpstr>CommonGen</vt:lpstr>
      <vt:lpstr>MC-TACO</vt:lpstr>
      <vt:lpstr>Context for language-model-based QA</vt:lpstr>
      <vt:lpstr>Major resources</vt:lpstr>
      <vt:lpstr>Summary</vt:lpstr>
      <vt:lpstr>Outline</vt:lpstr>
      <vt:lpstr>4. Topic presentation</vt:lpstr>
    </vt:vector>
  </TitlesOfParts>
  <Company>Max-Planck-Gesellschaft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Advanced Topics in Knowledge Bases</dc:title>
  <dc:creator>Administrator</dc:creator>
  <cp:lastModifiedBy>Simon Razniewski</cp:lastModifiedBy>
  <cp:revision>338</cp:revision>
  <dcterms:created xsi:type="dcterms:W3CDTF">2018-08-20T14:32:07Z</dcterms:created>
  <dcterms:modified xsi:type="dcterms:W3CDTF">2020-11-05T11:27:40Z</dcterms:modified>
</cp:coreProperties>
</file>